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sldIdLst>
    <p:sldId id="454" r:id="rId3"/>
    <p:sldId id="375" r:id="rId4"/>
    <p:sldId id="451" r:id="rId5"/>
    <p:sldId id="434" r:id="rId6"/>
    <p:sldId id="419" r:id="rId7"/>
    <p:sldId id="433" r:id="rId8"/>
    <p:sldId id="420" r:id="rId9"/>
    <p:sldId id="432" r:id="rId10"/>
    <p:sldId id="422" r:id="rId11"/>
    <p:sldId id="435" r:id="rId12"/>
    <p:sldId id="436" r:id="rId13"/>
    <p:sldId id="437" r:id="rId14"/>
    <p:sldId id="438" r:id="rId15"/>
    <p:sldId id="443" r:id="rId16"/>
    <p:sldId id="440" r:id="rId17"/>
    <p:sldId id="441" r:id="rId18"/>
    <p:sldId id="452" r:id="rId19"/>
    <p:sldId id="423" r:id="rId20"/>
    <p:sldId id="442" r:id="rId21"/>
    <p:sldId id="444" r:id="rId22"/>
    <p:sldId id="429" r:id="rId23"/>
    <p:sldId id="430" r:id="rId24"/>
    <p:sldId id="431" r:id="rId25"/>
    <p:sldId id="389" r:id="rId26"/>
    <p:sldId id="390" r:id="rId27"/>
    <p:sldId id="392" r:id="rId28"/>
    <p:sldId id="346" r:id="rId29"/>
    <p:sldId id="412" r:id="rId30"/>
    <p:sldId id="445" r:id="rId31"/>
    <p:sldId id="446" r:id="rId32"/>
    <p:sldId id="448" r:id="rId33"/>
    <p:sldId id="447" r:id="rId34"/>
    <p:sldId id="449" r:id="rId35"/>
    <p:sldId id="450" r:id="rId36"/>
    <p:sldId id="456" r:id="rId37"/>
  </p:sldIdLst>
  <p:sldSz cx="9144000" cy="6858000" type="screen4x3"/>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9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lang="es-ES">
                <a:latin typeface="Arial Narrow" pitchFamily="34" charset="0"/>
              </a:defRPr>
            </a:pPr>
            <a:r>
              <a:rPr lang="es-MX" dirty="0"/>
              <a:t>Matricula en programa de licenciatura y </a:t>
            </a:r>
            <a:r>
              <a:rPr lang="es-MX" dirty="0" smtClean="0"/>
              <a:t>TSU </a:t>
            </a:r>
            <a:r>
              <a:rPr lang="es-MX" dirty="0"/>
              <a:t>de buena calidad. México 2001-2016</a:t>
            </a:r>
          </a:p>
        </c:rich>
      </c:tx>
      <c:layout/>
      <c:overlay val="0"/>
    </c:title>
    <c:autoTitleDeleted val="0"/>
    <c:plotArea>
      <c:layout/>
      <c:lineChart>
        <c:grouping val="stacked"/>
        <c:varyColors val="0"/>
        <c:ser>
          <c:idx val="0"/>
          <c:order val="0"/>
          <c:tx>
            <c:strRef>
              <c:f>Hoja1!$B$1</c:f>
              <c:strCache>
                <c:ptCount val="1"/>
                <c:pt idx="0">
                  <c:v>Matricula en programa de licenciatura y T S U de buena calidad. México 2001-2016</c:v>
                </c:pt>
              </c:strCache>
            </c:strRef>
          </c:tx>
          <c:marker>
            <c:symbol val="none"/>
          </c:marker>
          <c:cat>
            <c:numRef>
              <c:f>Hoja1!$A$2:$A$7</c:f>
              <c:numCache>
                <c:formatCode>General</c:formatCode>
                <c:ptCount val="6"/>
                <c:pt idx="0">
                  <c:v>2001</c:v>
                </c:pt>
                <c:pt idx="1">
                  <c:v>2002</c:v>
                </c:pt>
                <c:pt idx="2">
                  <c:v>2006</c:v>
                </c:pt>
                <c:pt idx="3">
                  <c:v>2012</c:v>
                </c:pt>
                <c:pt idx="4">
                  <c:v>2014</c:v>
                </c:pt>
                <c:pt idx="5">
                  <c:v>2018</c:v>
                </c:pt>
              </c:numCache>
            </c:numRef>
          </c:cat>
          <c:val>
            <c:numRef>
              <c:f>Hoja1!$B$2:$B$7</c:f>
              <c:numCache>
                <c:formatCode>General</c:formatCode>
                <c:ptCount val="6"/>
                <c:pt idx="0">
                  <c:v>9.6</c:v>
                </c:pt>
                <c:pt idx="1">
                  <c:v>16.100000000000001</c:v>
                </c:pt>
                <c:pt idx="2">
                  <c:v>43.8</c:v>
                </c:pt>
                <c:pt idx="3">
                  <c:v>65.7</c:v>
                </c:pt>
                <c:pt idx="4">
                  <c:v>63.2</c:v>
                </c:pt>
                <c:pt idx="5">
                  <c:v>49.6</c:v>
                </c:pt>
              </c:numCache>
            </c:numRef>
          </c:val>
          <c:smooth val="0"/>
          <c:extLst>
            <c:ext xmlns:c16="http://schemas.microsoft.com/office/drawing/2014/chart" uri="{C3380CC4-5D6E-409C-BE32-E72D297353CC}">
              <c16:uniqueId val="{00000000-B49D-4F30-B0D5-A38DFBEA5D82}"/>
            </c:ext>
          </c:extLst>
        </c:ser>
        <c:dLbls>
          <c:showLegendKey val="0"/>
          <c:showVal val="0"/>
          <c:showCatName val="0"/>
          <c:showSerName val="0"/>
          <c:showPercent val="0"/>
          <c:showBubbleSize val="0"/>
        </c:dLbls>
        <c:smooth val="0"/>
        <c:axId val="59448320"/>
        <c:axId val="59495168"/>
      </c:lineChart>
      <c:catAx>
        <c:axId val="59448320"/>
        <c:scaling>
          <c:orientation val="minMax"/>
        </c:scaling>
        <c:delete val="0"/>
        <c:axPos val="b"/>
        <c:numFmt formatCode="General" sourceLinked="1"/>
        <c:majorTickMark val="out"/>
        <c:minorTickMark val="none"/>
        <c:tickLblPos val="nextTo"/>
        <c:txPr>
          <a:bodyPr/>
          <a:lstStyle/>
          <a:p>
            <a:pPr>
              <a:defRPr lang="es-ES"/>
            </a:pPr>
            <a:endParaRPr lang="es-MX"/>
          </a:p>
        </c:txPr>
        <c:crossAx val="59495168"/>
        <c:crosses val="autoZero"/>
        <c:auto val="1"/>
        <c:lblAlgn val="ctr"/>
        <c:lblOffset val="100"/>
        <c:noMultiLvlLbl val="0"/>
      </c:catAx>
      <c:valAx>
        <c:axId val="59495168"/>
        <c:scaling>
          <c:orientation val="minMax"/>
        </c:scaling>
        <c:delete val="0"/>
        <c:axPos val="l"/>
        <c:majorGridlines/>
        <c:numFmt formatCode="General" sourceLinked="1"/>
        <c:majorTickMark val="out"/>
        <c:minorTickMark val="none"/>
        <c:tickLblPos val="nextTo"/>
        <c:txPr>
          <a:bodyPr/>
          <a:lstStyle/>
          <a:p>
            <a:pPr>
              <a:defRPr lang="es-ES"/>
            </a:pPr>
            <a:endParaRPr lang="es-MX"/>
          </a:p>
        </c:txPr>
        <c:crossAx val="59448320"/>
        <c:crosses val="autoZero"/>
        <c:crossBetween val="between"/>
      </c:valAx>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1383235659921"/>
          <c:y val="0.18328382304011601"/>
          <c:w val="0.86345783289473521"/>
          <c:h val="0.64643943655247482"/>
        </c:manualLayout>
      </c:layout>
      <c:barChart>
        <c:barDir val="col"/>
        <c:grouping val="clustered"/>
        <c:varyColors val="0"/>
        <c:ser>
          <c:idx val="0"/>
          <c:order val="0"/>
          <c:tx>
            <c:strRef>
              <c:f>Hoja1!$A$2</c:f>
              <c:strCache>
                <c:ptCount val="1"/>
                <c:pt idx="0">
                  <c:v>Junio 2013</c:v>
                </c:pt>
              </c:strCache>
            </c:strRef>
          </c:tx>
          <c:spPr>
            <a:solidFill>
              <a:schemeClr val="accent5">
                <a:lumMod val="50000"/>
              </a:schemeClr>
            </a:solidFill>
            <a:ln>
              <a:noFill/>
            </a:ln>
            <a:effectLst/>
          </c:spPr>
          <c:invertIfNegative val="0"/>
          <c:dLbls>
            <c:numFmt formatCode="#,##0" sourceLinked="0"/>
            <c:spPr>
              <a:noFill/>
              <a:ln>
                <a:noFill/>
              </a:ln>
              <a:effectLst/>
            </c:spPr>
            <c:txPr>
              <a:bodyPr rot="0" vert="horz"/>
              <a:lstStyle/>
              <a:p>
                <a:pPr>
                  <a:defRPr lang="es-ES"/>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Matrícula  Total</c:v>
                </c:pt>
                <c:pt idx="1">
                  <c:v>Matrícula Evaluable</c:v>
                </c:pt>
                <c:pt idx="2">
                  <c:v>Matrícula  Calidad</c:v>
                </c:pt>
              </c:strCache>
            </c:strRef>
          </c:cat>
          <c:val>
            <c:numRef>
              <c:f>Hoja1!$B$2:$D$2</c:f>
              <c:numCache>
                <c:formatCode>_-* #,##0_-;\-* #,##0_-;_-* "-"_-;_-@_-</c:formatCode>
                <c:ptCount val="3"/>
                <c:pt idx="0" formatCode="0.00">
                  <c:v>3449366</c:v>
                </c:pt>
                <c:pt idx="1">
                  <c:v>2654142</c:v>
                </c:pt>
                <c:pt idx="2">
                  <c:v>1637628</c:v>
                </c:pt>
              </c:numCache>
            </c:numRef>
          </c:val>
          <c:extLst>
            <c:ext xmlns:c16="http://schemas.microsoft.com/office/drawing/2014/chart" uri="{C3380CC4-5D6E-409C-BE32-E72D297353CC}">
              <c16:uniqueId val="{00000000-A918-4E25-BB3A-7F7CEAB5DB60}"/>
            </c:ext>
          </c:extLst>
        </c:ser>
        <c:ser>
          <c:idx val="1"/>
          <c:order val="1"/>
          <c:tx>
            <c:strRef>
              <c:f>Hoja1!$A$3</c:f>
              <c:strCache>
                <c:ptCount val="1"/>
                <c:pt idx="0">
                  <c:v>Abril 2018</c:v>
                </c:pt>
              </c:strCache>
            </c:strRef>
          </c:tx>
          <c:invertIfNegative val="0"/>
          <c:dLbls>
            <c:dLbl>
              <c:idx val="1"/>
              <c:tx>
                <c:rich>
                  <a:bodyPr/>
                  <a:lstStyle/>
                  <a:p>
                    <a:r>
                      <a:rPr smtClean="0"/>
                      <a:t>3,533,490</a:t>
                    </a:r>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1F-45FA-B1DC-24AC07BAD90B}"/>
                </c:ext>
              </c:extLst>
            </c:dLbl>
            <c:dLbl>
              <c:idx val="2"/>
              <c:tx>
                <c:rich>
                  <a:bodyPr/>
                  <a:lstStyle/>
                  <a:p>
                    <a:r>
                      <a:rPr smtClean="0"/>
                      <a:t>1,745,934</a:t>
                    </a:r>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1F-45FA-B1DC-24AC07BAD90B}"/>
                </c:ext>
              </c:extLst>
            </c:dLbl>
            <c:numFmt formatCode="#,##0" sourceLinked="0"/>
            <c:spPr>
              <a:noFill/>
              <a:ln>
                <a:noFill/>
              </a:ln>
              <a:effectLst/>
            </c:spPr>
            <c:txPr>
              <a:bodyPr rot="0" vert="horz"/>
              <a:lstStyle/>
              <a:p>
                <a:pPr>
                  <a:defRPr lang="es-ES"/>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Matrícula  Total</c:v>
                </c:pt>
                <c:pt idx="1">
                  <c:v>Matrícula Evaluable</c:v>
                </c:pt>
                <c:pt idx="2">
                  <c:v>Matrícula  Calidad</c:v>
                </c:pt>
              </c:strCache>
            </c:strRef>
          </c:cat>
          <c:val>
            <c:numRef>
              <c:f>Hoja1!$B$3:$D$3</c:f>
              <c:numCache>
                <c:formatCode>_-* #,##0_-;\-* #,##0_-;_-* "-"_-;_-@_-</c:formatCode>
                <c:ptCount val="3"/>
                <c:pt idx="0" formatCode="0.00">
                  <c:v>4096139</c:v>
                </c:pt>
                <c:pt idx="1">
                  <c:v>3533490</c:v>
                </c:pt>
                <c:pt idx="2">
                  <c:v>1745934</c:v>
                </c:pt>
              </c:numCache>
            </c:numRef>
          </c:val>
          <c:extLst>
            <c:ext xmlns:c16="http://schemas.microsoft.com/office/drawing/2014/chart" uri="{C3380CC4-5D6E-409C-BE32-E72D297353CC}">
              <c16:uniqueId val="{00000001-A918-4E25-BB3A-7F7CEAB5DB60}"/>
            </c:ext>
          </c:extLst>
        </c:ser>
        <c:dLbls>
          <c:showLegendKey val="0"/>
          <c:showVal val="0"/>
          <c:showCatName val="0"/>
          <c:showSerName val="0"/>
          <c:showPercent val="0"/>
          <c:showBubbleSize val="0"/>
        </c:dLbls>
        <c:gapWidth val="150"/>
        <c:axId val="103544320"/>
        <c:axId val="103546240"/>
      </c:barChart>
      <c:catAx>
        <c:axId val="10354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lang="es-ES"/>
            </a:pPr>
            <a:endParaRPr lang="es-MX"/>
          </a:p>
        </c:txPr>
        <c:crossAx val="103546240"/>
        <c:crossesAt val="0"/>
        <c:auto val="1"/>
        <c:lblAlgn val="ctr"/>
        <c:lblOffset val="100"/>
        <c:tickMarkSkip val="1"/>
        <c:noMultiLvlLbl val="1"/>
      </c:catAx>
      <c:valAx>
        <c:axId val="103546240"/>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60000000" vert="horz"/>
          <a:lstStyle/>
          <a:p>
            <a:pPr>
              <a:defRPr lang="es-ES"/>
            </a:pPr>
            <a:endParaRPr lang="es-MX"/>
          </a:p>
        </c:txPr>
        <c:crossAx val="103544320"/>
        <c:crosses val="autoZero"/>
        <c:crossBetween val="between"/>
      </c:valAx>
      <c:spPr>
        <a:noFill/>
        <a:ln>
          <a:noFill/>
        </a:ln>
        <a:effectLst/>
      </c:spPr>
    </c:plotArea>
    <c:legend>
      <c:legendPos val="b"/>
      <c:legendEntry>
        <c:idx val="0"/>
        <c:txPr>
          <a:bodyPr rot="0" vert="horz"/>
          <a:lstStyle/>
          <a:p>
            <a:pPr>
              <a:defRPr/>
            </a:pPr>
            <a:endParaRPr lang="es-MX"/>
          </a:p>
        </c:txPr>
      </c:legendEntry>
      <c:legendEntry>
        <c:idx val="1"/>
        <c:txPr>
          <a:bodyPr rot="0" vert="horz"/>
          <a:lstStyle/>
          <a:p>
            <a:pPr>
              <a:defRPr/>
            </a:pPr>
            <a:endParaRPr lang="es-MX"/>
          </a:p>
        </c:txPr>
      </c:legendEntry>
      <c:layout>
        <c:manualLayout>
          <c:xMode val="edge"/>
          <c:yMode val="edge"/>
          <c:x val="0.11890403507336109"/>
          <c:y val="0.93013005963615503"/>
          <c:w val="0.75140629982813201"/>
          <c:h val="4.6184076833211386E-2"/>
        </c:manualLayout>
      </c:layout>
      <c:overlay val="0"/>
      <c:spPr>
        <a:noFill/>
        <a:ln>
          <a:noFill/>
        </a:ln>
        <a:effectLst/>
      </c:spPr>
      <c:txPr>
        <a:bodyPr rot="0" vert="horz"/>
        <a:lstStyle/>
        <a:p>
          <a:pPr>
            <a:defRPr lang="es-ES"/>
          </a:pPr>
          <a:endParaRPr lang="es-MX"/>
        </a:p>
      </c:txPr>
    </c:legend>
    <c:plotVisOnly val="1"/>
    <c:dispBlanksAs val="gap"/>
    <c:showDLblsOverMax val="0"/>
  </c:chart>
  <c:spPr>
    <a:noFill/>
    <a:ln>
      <a:noFill/>
      <a:prstDash val="sysDash"/>
    </a:ln>
    <a:effectLst/>
  </c:spPr>
  <c:txPr>
    <a:bodyPr/>
    <a:lstStyle/>
    <a:p>
      <a:pPr>
        <a:defRPr sz="1200">
          <a:solidFill>
            <a:schemeClr val="tx1"/>
          </a:solidFill>
          <a:latin typeface="Arial"/>
          <a:cs typeface="Aria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1695752189085"/>
          <c:y val="7.7278309644706515E-4"/>
          <c:w val="0.62367703880401371"/>
          <c:h val="0.81306590304916904"/>
        </c:manualLayout>
      </c:layout>
      <c:barChart>
        <c:barDir val="bar"/>
        <c:grouping val="clustered"/>
        <c:varyColors val="0"/>
        <c:ser>
          <c:idx val="0"/>
          <c:order val="0"/>
          <c:tx>
            <c:strRef>
              <c:f>Hoja1!$B$1</c:f>
              <c:strCache>
                <c:ptCount val="1"/>
                <c:pt idx="0">
                  <c:v>Enero 2015</c:v>
                </c:pt>
              </c:strCache>
            </c:strRef>
          </c:tx>
          <c:spPr>
            <a:solidFill>
              <a:srgbClr val="E46C0A"/>
            </a:solidFill>
            <a:ln>
              <a:noFill/>
            </a:ln>
            <a:effectLst/>
          </c:spPr>
          <c:invertIfNegative val="0"/>
          <c:dLbls>
            <c:dLbl>
              <c:idx val="2"/>
              <c:layout>
                <c:manualLayout>
                  <c:x val="-7.6563511301497847E-3"/>
                  <c:y val="5.212079301581410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23E-464A-AA53-DA7DD3C96442}"/>
                </c:ext>
              </c:extLst>
            </c:dLbl>
            <c:dLbl>
              <c:idx val="5"/>
              <c:layout>
                <c:manualLayout>
                  <c:x val="-6.1250809041199297E-3"/>
                  <c:y val="2.60603965079069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23E-464A-AA53-DA7DD3C96442}"/>
                </c:ext>
              </c:extLst>
            </c:dLbl>
            <c:spPr>
              <a:noFill/>
              <a:ln>
                <a:noFill/>
              </a:ln>
              <a:effectLst/>
            </c:spPr>
            <c:txPr>
              <a:bodyPr rot="0" vert="horz"/>
              <a:lstStyle/>
              <a:p>
                <a:pPr>
                  <a:defRPr lang="es-ES" sz="11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IES Profesionales de la Educación</c:v>
                </c:pt>
                <c:pt idx="1">
                  <c:v>Otras Instituciones Públicas</c:v>
                </c:pt>
                <c:pt idx="2">
                  <c:v>Instituciones Particulares</c:v>
                </c:pt>
                <c:pt idx="3">
                  <c:v>Universidades Interculturales</c:v>
                </c:pt>
                <c:pt idx="4">
                  <c:v>Educación Normal (Régimen Público)</c:v>
                </c:pt>
                <c:pt idx="5">
                  <c:v>Universidades Politécnicas (UPOL)</c:v>
                </c:pt>
                <c:pt idx="6">
                  <c:v>Total</c:v>
                </c:pt>
                <c:pt idx="7">
                  <c:v>Universidades Tecnológicas (UT'S)</c:v>
                </c:pt>
                <c:pt idx="8">
                  <c:v>Universidades Públicas Estatales de Apoyo Solidario (UPEAS)</c:v>
                </c:pt>
                <c:pt idx="9">
                  <c:v>Institutos Tecnológicos (IT's)</c:v>
                </c:pt>
                <c:pt idx="10">
                  <c:v>Universidades Públicas Federales (UPF'S)</c:v>
                </c:pt>
                <c:pt idx="11">
                  <c:v>Universidades Públicas Estatales  (UPE'S)</c:v>
                </c:pt>
              </c:strCache>
            </c:strRef>
          </c:cat>
          <c:val>
            <c:numRef>
              <c:f>Hoja1!$B$2:$B$13</c:f>
              <c:numCache>
                <c:formatCode>0.0</c:formatCode>
                <c:ptCount val="12"/>
                <c:pt idx="0">
                  <c:v>4.2144242637982545</c:v>
                </c:pt>
                <c:pt idx="1">
                  <c:v>5.729012566765789</c:v>
                </c:pt>
                <c:pt idx="2">
                  <c:v>19.095797668676319</c:v>
                </c:pt>
                <c:pt idx="3">
                  <c:v>38.899521531100476</c:v>
                </c:pt>
                <c:pt idx="4">
                  <c:v>43.494263626963395</c:v>
                </c:pt>
                <c:pt idx="5">
                  <c:v>53.737474045319125</c:v>
                </c:pt>
                <c:pt idx="6">
                  <c:v>59.286628416702946</c:v>
                </c:pt>
                <c:pt idx="7">
                  <c:v>60.231501393122279</c:v>
                </c:pt>
                <c:pt idx="8">
                  <c:v>60.419086089371241</c:v>
                </c:pt>
                <c:pt idx="9">
                  <c:v>71.195447261758758</c:v>
                </c:pt>
                <c:pt idx="10">
                  <c:v>84.438784741068574</c:v>
                </c:pt>
                <c:pt idx="11">
                  <c:v>90.2788732332818</c:v>
                </c:pt>
              </c:numCache>
            </c:numRef>
          </c:val>
          <c:extLst>
            <c:ext xmlns:c16="http://schemas.microsoft.com/office/drawing/2014/chart" uri="{C3380CC4-5D6E-409C-BE32-E72D297353CC}">
              <c16:uniqueId val="{00000000-88FE-43FA-9491-060C33F346C6}"/>
            </c:ext>
          </c:extLst>
        </c:ser>
        <c:ser>
          <c:idx val="1"/>
          <c:order val="1"/>
          <c:tx>
            <c:strRef>
              <c:f>Hoja1!$C$1</c:f>
              <c:strCache>
                <c:ptCount val="1"/>
                <c:pt idx="0">
                  <c:v>Diciembre 2017</c:v>
                </c:pt>
              </c:strCache>
            </c:strRef>
          </c:tx>
          <c:spPr>
            <a:solidFill>
              <a:srgbClr val="6FBB20"/>
            </a:solidFill>
            <a:ln>
              <a:noFill/>
            </a:ln>
            <a:effectLst/>
          </c:spPr>
          <c:invertIfNegative val="0"/>
          <c:dLbls>
            <c:dLbl>
              <c:idx val="0"/>
              <c:layout>
                <c:manualLayout>
                  <c:x val="-1.0718891582209698E-2"/>
                  <c:y val="-5.2120793015813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23E-464A-AA53-DA7DD3C96442}"/>
                </c:ext>
              </c:extLst>
            </c:dLbl>
            <c:dLbl>
              <c:idx val="1"/>
              <c:layout>
                <c:manualLayout>
                  <c:x val="-7.6563511301497196E-3"/>
                  <c:y val="-2.60603965079069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23E-464A-AA53-DA7DD3C96442}"/>
                </c:ext>
              </c:extLst>
            </c:dLbl>
            <c:dLbl>
              <c:idx val="2"/>
              <c:layout>
                <c:manualLayout>
                  <c:x val="-6.12508090411981E-3"/>
                  <c:y val="6.1559991750961335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23E-464A-AA53-DA7DD3C96442}"/>
                </c:ext>
              </c:extLst>
            </c:dLbl>
            <c:dLbl>
              <c:idx val="3"/>
              <c:layout>
                <c:manualLayout>
                  <c:x val="-1.5312702260299E-3"/>
                  <c:y val="-5.2118741016088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23E-464A-AA53-DA7DD3C96442}"/>
                </c:ext>
              </c:extLst>
            </c:dLbl>
            <c:dLbl>
              <c:idx val="4"/>
              <c:layout>
                <c:manualLayout>
                  <c:x val="-6.125080904119929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23E-464A-AA53-DA7DD3C96442}"/>
                </c:ext>
              </c:extLst>
            </c:dLbl>
            <c:dLbl>
              <c:idx val="5"/>
              <c:layout>
                <c:manualLayout>
                  <c:x val="-7.6563511301497847E-3"/>
                  <c:y val="2.0519997255098055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23E-464A-AA53-DA7DD3C96442}"/>
                </c:ext>
              </c:extLst>
            </c:dLbl>
            <c:dLbl>
              <c:idx val="6"/>
              <c:layout>
                <c:manualLayout>
                  <c:x val="-4.5938106780898545E-3"/>
                  <c:y val="-5.2120793015813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23E-464A-AA53-DA7DD3C96442}"/>
                </c:ext>
              </c:extLst>
            </c:dLbl>
            <c:dLbl>
              <c:idx val="7"/>
              <c:layout>
                <c:manualLayout>
                  <c:x val="-6.12508090411981E-3"/>
                  <c:y val="-5.2120793015813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23E-464A-AA53-DA7DD3C96442}"/>
                </c:ext>
              </c:extLst>
            </c:dLbl>
            <c:dLbl>
              <c:idx val="8"/>
              <c:layout>
                <c:manualLayout>
                  <c:x val="-6.12508090411981E-3"/>
                  <c:y val="-5.2118741016088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23E-464A-AA53-DA7DD3C96442}"/>
                </c:ext>
              </c:extLst>
            </c:dLbl>
            <c:dLbl>
              <c:idx val="9"/>
              <c:layout>
                <c:manualLayout>
                  <c:x val="-7.6563511301497847E-3"/>
                  <c:y val="-2.60603965079069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23E-464A-AA53-DA7DD3C96442}"/>
                </c:ext>
              </c:extLst>
            </c:dLbl>
            <c:dLbl>
              <c:idx val="10"/>
              <c:layout>
                <c:manualLayout>
                  <c:x val="-4.5938106780898545E-3"/>
                  <c:y val="-2.60583445081828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23E-464A-AA53-DA7DD3C96442}"/>
                </c:ext>
              </c:extLst>
            </c:dLbl>
            <c:spPr>
              <a:noFill/>
              <a:ln>
                <a:noFill/>
              </a:ln>
              <a:effectLst/>
            </c:spPr>
            <c:txPr>
              <a:bodyPr rot="0" vert="horz"/>
              <a:lstStyle/>
              <a:p>
                <a:pPr>
                  <a:defRPr lang="es-ES" sz="11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IES Profesionales de la Educación</c:v>
                </c:pt>
                <c:pt idx="1">
                  <c:v>Otras Instituciones Públicas</c:v>
                </c:pt>
                <c:pt idx="2">
                  <c:v>Instituciones Particulares</c:v>
                </c:pt>
                <c:pt idx="3">
                  <c:v>Universidades Interculturales</c:v>
                </c:pt>
                <c:pt idx="4">
                  <c:v>Educación Normal (Régimen Público)</c:v>
                </c:pt>
                <c:pt idx="5">
                  <c:v>Universidades Politécnicas (UPOL)</c:v>
                </c:pt>
                <c:pt idx="6">
                  <c:v>Total</c:v>
                </c:pt>
                <c:pt idx="7">
                  <c:v>Universidades Tecnológicas (UT'S)</c:v>
                </c:pt>
                <c:pt idx="8">
                  <c:v>Universidades Públicas Estatales de Apoyo Solidario (UPEAS)</c:v>
                </c:pt>
                <c:pt idx="9">
                  <c:v>Institutos Tecnológicos (IT's)</c:v>
                </c:pt>
                <c:pt idx="10">
                  <c:v>Universidades Públicas Federales (UPF'S)</c:v>
                </c:pt>
                <c:pt idx="11">
                  <c:v>Universidades Públicas Estatales  (UPE'S)</c:v>
                </c:pt>
              </c:strCache>
            </c:strRef>
          </c:cat>
          <c:val>
            <c:numRef>
              <c:f>Hoja1!$C$2:$C$13</c:f>
              <c:numCache>
                <c:formatCode>0.0</c:formatCode>
                <c:ptCount val="12"/>
                <c:pt idx="0">
                  <c:v>1.527185845279607</c:v>
                </c:pt>
                <c:pt idx="1">
                  <c:v>6.3573465655493457</c:v>
                </c:pt>
                <c:pt idx="2">
                  <c:v>18.257958877521826</c:v>
                </c:pt>
                <c:pt idx="3">
                  <c:v>4.5154790254625414</c:v>
                </c:pt>
                <c:pt idx="4">
                  <c:v>19.001742338833576</c:v>
                </c:pt>
                <c:pt idx="5">
                  <c:v>35.801704717614832</c:v>
                </c:pt>
                <c:pt idx="6">
                  <c:v>49.138682278053331</c:v>
                </c:pt>
                <c:pt idx="7">
                  <c:v>49.967986500475718</c:v>
                </c:pt>
                <c:pt idx="8">
                  <c:v>49.740751529274675</c:v>
                </c:pt>
                <c:pt idx="9">
                  <c:v>51.58678518283817</c:v>
                </c:pt>
                <c:pt idx="10">
                  <c:v>53.872384145580931</c:v>
                </c:pt>
                <c:pt idx="11">
                  <c:v>85.387831788763819</c:v>
                </c:pt>
              </c:numCache>
            </c:numRef>
          </c:val>
          <c:extLst>
            <c:ext xmlns:c16="http://schemas.microsoft.com/office/drawing/2014/chart" uri="{C3380CC4-5D6E-409C-BE32-E72D297353CC}">
              <c16:uniqueId val="{00000001-88FE-43FA-9491-060C33F346C6}"/>
            </c:ext>
          </c:extLst>
        </c:ser>
        <c:dLbls>
          <c:showLegendKey val="0"/>
          <c:showVal val="0"/>
          <c:showCatName val="0"/>
          <c:showSerName val="0"/>
          <c:showPercent val="0"/>
          <c:showBubbleSize val="0"/>
        </c:dLbls>
        <c:gapWidth val="150"/>
        <c:axId val="104418688"/>
        <c:axId val="103783808"/>
      </c:barChart>
      <c:valAx>
        <c:axId val="1037838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vert="horz"/>
          <a:lstStyle/>
          <a:p>
            <a:pPr>
              <a:defRPr lang="es-ES"/>
            </a:pPr>
            <a:endParaRPr lang="es-MX"/>
          </a:p>
        </c:txPr>
        <c:crossAx val="104418688"/>
        <c:crosses val="max"/>
        <c:crossBetween val="between"/>
        <c:majorUnit val="20"/>
      </c:valAx>
      <c:catAx>
        <c:axId val="1044186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lang="es-ES"/>
            </a:pPr>
            <a:endParaRPr lang="es-MX"/>
          </a:p>
        </c:txPr>
        <c:crossAx val="103783808"/>
        <c:crosses val="autoZero"/>
        <c:auto val="1"/>
        <c:lblAlgn val="ctr"/>
        <c:lblOffset val="100"/>
        <c:noMultiLvlLbl val="0"/>
      </c:catAx>
      <c:spPr>
        <a:noFill/>
        <a:ln>
          <a:noFill/>
        </a:ln>
        <a:effectLst/>
      </c:spPr>
    </c:plotArea>
    <c:legend>
      <c:legendPos val="b"/>
      <c:layout>
        <c:manualLayout>
          <c:xMode val="edge"/>
          <c:yMode val="edge"/>
          <c:x val="0.17891915954244295"/>
          <c:y val="0.89596479252816363"/>
          <c:w val="0.65507675166418744"/>
          <c:h val="4.6640614582085495E-2"/>
        </c:manualLayout>
      </c:layout>
      <c:overlay val="0"/>
      <c:spPr>
        <a:noFill/>
        <a:ln>
          <a:noFill/>
        </a:ln>
        <a:effectLst/>
      </c:spPr>
      <c:txPr>
        <a:bodyPr rot="0" vert="horz"/>
        <a:lstStyle/>
        <a:p>
          <a:pPr>
            <a:defRPr lang="es-ES" sz="1400">
              <a:solidFill>
                <a:srgbClr val="7F7F7F"/>
              </a:solidFill>
            </a:defRPr>
          </a:pPr>
          <a:endParaRPr lang="es-MX"/>
        </a:p>
      </c:txPr>
    </c:legend>
    <c:plotVisOnly val="1"/>
    <c:dispBlanksAs val="gap"/>
    <c:showDLblsOverMax val="0"/>
  </c:chart>
  <c:spPr>
    <a:noFill/>
    <a:ln>
      <a:noFill/>
      <a:prstDash val="sysDash"/>
    </a:ln>
    <a:effectLst/>
  </c:spPr>
  <c:txPr>
    <a:bodyPr/>
    <a:lstStyle/>
    <a:p>
      <a:pPr>
        <a:defRPr sz="1200">
          <a:solidFill>
            <a:schemeClr val="tx1"/>
          </a:solidFill>
          <a:latin typeface="Arial"/>
          <a:cs typeface="Arial"/>
        </a:defRPr>
      </a:pPr>
      <a:endParaRPr lang="es-MX"/>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0.07826</cdr:x>
      <cdr:y>0.71014</cdr:y>
    </cdr:from>
    <cdr:to>
      <cdr:x>0.16522</cdr:x>
      <cdr:y>0.7971</cdr:y>
    </cdr:to>
    <cdr:sp macro="" textlink="">
      <cdr:nvSpPr>
        <cdr:cNvPr id="2" name="1 CuadroTexto"/>
        <cdr:cNvSpPr txBox="1"/>
      </cdr:nvSpPr>
      <cdr:spPr>
        <a:xfrm xmlns:a="http://schemas.openxmlformats.org/drawingml/2006/main">
          <a:off x="642942" y="3500462"/>
          <a:ext cx="714380" cy="42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100" b="1" dirty="0" smtClean="0"/>
            <a:t>9.6%</a:t>
          </a:r>
        </a:p>
        <a:p xmlns:a="http://schemas.openxmlformats.org/drawingml/2006/main">
          <a:pPr algn="ctr"/>
          <a:r>
            <a:rPr lang="es-MX" b="1" dirty="0" smtClean="0"/>
            <a:t>138,423</a:t>
          </a:r>
          <a:endParaRPr lang="es-MX"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4FCC741-ACD0-4BB8-8AF0-E75896C24551}" type="datetimeFigureOut">
              <a:rPr lang="es-MX" smtClean="0"/>
              <a:pPr/>
              <a:t>16/06/2018</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C078DF7-8868-4402-A790-F1C21519CCEF}" type="slidenum">
              <a:rPr lang="es-MX" smtClean="0"/>
              <a:pPr/>
              <a:t>‹Nº›</a:t>
            </a:fld>
            <a:endParaRPr lang="es-MX"/>
          </a:p>
        </p:txBody>
      </p:sp>
    </p:spTree>
    <p:extLst>
      <p:ext uri="{BB962C8B-B14F-4D97-AF65-F5344CB8AC3E}">
        <p14:creationId xmlns:p14="http://schemas.microsoft.com/office/powerpoint/2010/main" val="419257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28688" y="747713"/>
            <a:ext cx="4957762" cy="3719512"/>
          </a:xfrm>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
        <p:nvSpPr>
          <p:cNvPr id="59396" name="3 Marcador de número de diapositiva"/>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120000"/>
              </a:lnSpc>
              <a:defRPr sz="2400">
                <a:solidFill>
                  <a:schemeClr val="tx1"/>
                </a:solidFill>
                <a:latin typeface="Times New Roman" pitchFamily="18" charset="0"/>
              </a:defRPr>
            </a:lvl1pPr>
            <a:lvl2pPr marL="729057" indent="-280406" algn="just" eaLnBrk="0" hangingPunct="0">
              <a:lnSpc>
                <a:spcPct val="120000"/>
              </a:lnSpc>
              <a:defRPr sz="2400">
                <a:solidFill>
                  <a:schemeClr val="tx1"/>
                </a:solidFill>
                <a:latin typeface="Times New Roman" pitchFamily="18" charset="0"/>
              </a:defRPr>
            </a:lvl2pPr>
            <a:lvl3pPr marL="1121626" indent="-224325" algn="just" eaLnBrk="0" hangingPunct="0">
              <a:lnSpc>
                <a:spcPct val="120000"/>
              </a:lnSpc>
              <a:defRPr sz="2400">
                <a:solidFill>
                  <a:schemeClr val="tx1"/>
                </a:solidFill>
                <a:latin typeface="Times New Roman" pitchFamily="18" charset="0"/>
              </a:defRPr>
            </a:lvl3pPr>
            <a:lvl4pPr marL="1570276" indent="-224325" algn="just" eaLnBrk="0" hangingPunct="0">
              <a:lnSpc>
                <a:spcPct val="120000"/>
              </a:lnSpc>
              <a:defRPr sz="2400">
                <a:solidFill>
                  <a:schemeClr val="tx1"/>
                </a:solidFill>
                <a:latin typeface="Times New Roman" pitchFamily="18" charset="0"/>
              </a:defRPr>
            </a:lvl4pPr>
            <a:lvl5pPr marL="2018927" indent="-224325" algn="just" eaLnBrk="0" hangingPunct="0">
              <a:lnSpc>
                <a:spcPct val="120000"/>
              </a:lnSpc>
              <a:defRPr sz="2400">
                <a:solidFill>
                  <a:schemeClr val="tx1"/>
                </a:solidFill>
                <a:latin typeface="Times New Roman" pitchFamily="18" charset="0"/>
              </a:defRPr>
            </a:lvl5pPr>
            <a:lvl6pPr marL="2467577" indent="-224325" algn="just" eaLnBrk="0" fontAlgn="base" hangingPunct="0">
              <a:lnSpc>
                <a:spcPct val="120000"/>
              </a:lnSpc>
              <a:spcBef>
                <a:spcPct val="0"/>
              </a:spcBef>
              <a:spcAft>
                <a:spcPct val="0"/>
              </a:spcAft>
              <a:defRPr sz="2400">
                <a:solidFill>
                  <a:schemeClr val="tx1"/>
                </a:solidFill>
                <a:latin typeface="Times New Roman" pitchFamily="18" charset="0"/>
              </a:defRPr>
            </a:lvl6pPr>
            <a:lvl7pPr marL="2916227" indent="-224325" algn="just" eaLnBrk="0" fontAlgn="base" hangingPunct="0">
              <a:lnSpc>
                <a:spcPct val="120000"/>
              </a:lnSpc>
              <a:spcBef>
                <a:spcPct val="0"/>
              </a:spcBef>
              <a:spcAft>
                <a:spcPct val="0"/>
              </a:spcAft>
              <a:defRPr sz="2400">
                <a:solidFill>
                  <a:schemeClr val="tx1"/>
                </a:solidFill>
                <a:latin typeface="Times New Roman" pitchFamily="18" charset="0"/>
              </a:defRPr>
            </a:lvl7pPr>
            <a:lvl8pPr marL="3364878" indent="-224325" algn="just" eaLnBrk="0" fontAlgn="base" hangingPunct="0">
              <a:lnSpc>
                <a:spcPct val="120000"/>
              </a:lnSpc>
              <a:spcBef>
                <a:spcPct val="0"/>
              </a:spcBef>
              <a:spcAft>
                <a:spcPct val="0"/>
              </a:spcAft>
              <a:defRPr sz="2400">
                <a:solidFill>
                  <a:schemeClr val="tx1"/>
                </a:solidFill>
                <a:latin typeface="Times New Roman" pitchFamily="18" charset="0"/>
              </a:defRPr>
            </a:lvl8pPr>
            <a:lvl9pPr marL="3813528" indent="-224325" algn="just" eaLnBrk="0" fontAlgn="base" hangingPunct="0">
              <a:lnSpc>
                <a:spcPct val="120000"/>
              </a:lnSpc>
              <a:spcBef>
                <a:spcPct val="0"/>
              </a:spcBef>
              <a:spcAft>
                <a:spcPct val="0"/>
              </a:spcAft>
              <a:defRPr sz="2400">
                <a:solidFill>
                  <a:schemeClr val="tx1"/>
                </a:solidFill>
                <a:latin typeface="Times New Roman" pitchFamily="18" charset="0"/>
              </a:defRPr>
            </a:lvl9pPr>
          </a:lstStyle>
          <a:p>
            <a:pPr algn="r" eaLnBrk="1" hangingPunct="1">
              <a:lnSpc>
                <a:spcPct val="100000"/>
              </a:lnSpc>
              <a:defRPr/>
            </a:pPr>
            <a:fld id="{B3ADDFA1-2462-478A-BD4B-C6445C7A8E3D}" type="slidenum">
              <a:rPr lang="es-ES" sz="1200" smtClean="0"/>
              <a:pPr algn="r" eaLnBrk="1" hangingPunct="1">
                <a:lnSpc>
                  <a:spcPct val="100000"/>
                </a:lnSpc>
                <a:defRPr/>
              </a:pPr>
              <a:t>18</a:t>
            </a:fld>
            <a:endParaRPr lang="es-E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20</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a:ln/>
        </p:spPr>
      </p:sp>
      <p:sp>
        <p:nvSpPr>
          <p:cNvPr id="130051" name="2 Marcador de notas"/>
          <p:cNvSpPr>
            <a:spLocks noGrp="1"/>
          </p:cNvSpPr>
          <p:nvPr>
            <p:ph type="body" idx="1"/>
          </p:nvPr>
        </p:nvSpPr>
        <p:spPr>
          <a:noFill/>
          <a:ln/>
        </p:spPr>
        <p:txBody>
          <a:bodyPr/>
          <a:lstStyle/>
          <a:p>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21</a:t>
            </a:fld>
            <a:endParaRPr lang="es-ES"/>
          </a:p>
        </p:txBody>
      </p:sp>
    </p:spTree>
    <p:extLst>
      <p:ext uri="{BB962C8B-B14F-4D97-AF65-F5344CB8AC3E}">
        <p14:creationId xmlns:p14="http://schemas.microsoft.com/office/powerpoint/2010/main" val="387564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smtClean="0"/>
          </a:p>
        </p:txBody>
      </p:sp>
      <p:sp>
        <p:nvSpPr>
          <p:cNvPr id="686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120000"/>
              </a:lnSpc>
              <a:defRPr sz="2400">
                <a:solidFill>
                  <a:schemeClr val="tx1"/>
                </a:solidFill>
                <a:latin typeface="Times New Roman" pitchFamily="18" charset="0"/>
              </a:defRPr>
            </a:lvl1pPr>
            <a:lvl2pPr marL="729042" indent="-280401" algn="just" eaLnBrk="0" hangingPunct="0">
              <a:lnSpc>
                <a:spcPct val="120000"/>
              </a:lnSpc>
              <a:defRPr sz="2400">
                <a:solidFill>
                  <a:schemeClr val="tx1"/>
                </a:solidFill>
                <a:latin typeface="Times New Roman" pitchFamily="18" charset="0"/>
              </a:defRPr>
            </a:lvl2pPr>
            <a:lvl3pPr marL="1121603" indent="-224320" algn="just" eaLnBrk="0" hangingPunct="0">
              <a:lnSpc>
                <a:spcPct val="120000"/>
              </a:lnSpc>
              <a:defRPr sz="2400">
                <a:solidFill>
                  <a:schemeClr val="tx1"/>
                </a:solidFill>
                <a:latin typeface="Times New Roman" pitchFamily="18" charset="0"/>
              </a:defRPr>
            </a:lvl3pPr>
            <a:lvl4pPr marL="1570245" indent="-224320" algn="just" eaLnBrk="0" hangingPunct="0">
              <a:lnSpc>
                <a:spcPct val="120000"/>
              </a:lnSpc>
              <a:defRPr sz="2400">
                <a:solidFill>
                  <a:schemeClr val="tx1"/>
                </a:solidFill>
                <a:latin typeface="Times New Roman" pitchFamily="18" charset="0"/>
              </a:defRPr>
            </a:lvl4pPr>
            <a:lvl5pPr marL="2018886" indent="-224320" algn="just" eaLnBrk="0" hangingPunct="0">
              <a:lnSpc>
                <a:spcPct val="120000"/>
              </a:lnSpc>
              <a:defRPr sz="2400">
                <a:solidFill>
                  <a:schemeClr val="tx1"/>
                </a:solidFill>
                <a:latin typeface="Times New Roman" pitchFamily="18" charset="0"/>
              </a:defRPr>
            </a:lvl5pPr>
            <a:lvl6pPr marL="2467528" indent="-224320" algn="just" eaLnBrk="0" fontAlgn="base" hangingPunct="0">
              <a:lnSpc>
                <a:spcPct val="120000"/>
              </a:lnSpc>
              <a:spcBef>
                <a:spcPct val="0"/>
              </a:spcBef>
              <a:spcAft>
                <a:spcPct val="0"/>
              </a:spcAft>
              <a:defRPr sz="2400">
                <a:solidFill>
                  <a:schemeClr val="tx1"/>
                </a:solidFill>
                <a:latin typeface="Times New Roman" pitchFamily="18" charset="0"/>
              </a:defRPr>
            </a:lvl6pPr>
            <a:lvl7pPr marL="2916168" indent="-224320" algn="just" eaLnBrk="0" fontAlgn="base" hangingPunct="0">
              <a:lnSpc>
                <a:spcPct val="120000"/>
              </a:lnSpc>
              <a:spcBef>
                <a:spcPct val="0"/>
              </a:spcBef>
              <a:spcAft>
                <a:spcPct val="0"/>
              </a:spcAft>
              <a:defRPr sz="2400">
                <a:solidFill>
                  <a:schemeClr val="tx1"/>
                </a:solidFill>
                <a:latin typeface="Times New Roman" pitchFamily="18" charset="0"/>
              </a:defRPr>
            </a:lvl7pPr>
            <a:lvl8pPr marL="3364811" indent="-224320" algn="just" eaLnBrk="0" fontAlgn="base" hangingPunct="0">
              <a:lnSpc>
                <a:spcPct val="120000"/>
              </a:lnSpc>
              <a:spcBef>
                <a:spcPct val="0"/>
              </a:spcBef>
              <a:spcAft>
                <a:spcPct val="0"/>
              </a:spcAft>
              <a:defRPr sz="2400">
                <a:solidFill>
                  <a:schemeClr val="tx1"/>
                </a:solidFill>
                <a:latin typeface="Times New Roman" pitchFamily="18" charset="0"/>
              </a:defRPr>
            </a:lvl8pPr>
            <a:lvl9pPr marL="3813452" indent="-224320" algn="just" eaLnBrk="0" fontAlgn="base" hangingPunct="0">
              <a:lnSpc>
                <a:spcPct val="120000"/>
              </a:lnSpc>
              <a:spcBef>
                <a:spcPct val="0"/>
              </a:spcBef>
              <a:spcAft>
                <a:spcPct val="0"/>
              </a:spcAft>
              <a:defRPr sz="2400">
                <a:solidFill>
                  <a:schemeClr val="tx1"/>
                </a:solidFill>
                <a:latin typeface="Times New Roman" pitchFamily="18" charset="0"/>
              </a:defRPr>
            </a:lvl9pPr>
          </a:lstStyle>
          <a:p>
            <a:pPr algn="r" eaLnBrk="1" hangingPunct="1">
              <a:lnSpc>
                <a:spcPct val="100000"/>
              </a:lnSpc>
            </a:pPr>
            <a:fld id="{4D452536-E96C-439B-B91D-988688A4CFBF}" type="slidenum">
              <a:rPr lang="es-MX" sz="1200">
                <a:solidFill>
                  <a:prstClr val="black"/>
                </a:solidFill>
              </a:rPr>
              <a:pPr algn="r" eaLnBrk="1" hangingPunct="1">
                <a:lnSpc>
                  <a:spcPct val="100000"/>
                </a:lnSpc>
              </a:pPr>
              <a:t>22</a:t>
            </a:fld>
            <a:endParaRPr lang="es-MX" sz="1200" dirty="0">
              <a:solidFill>
                <a:prstClr val="black"/>
              </a:solidFill>
            </a:endParaRPr>
          </a:p>
        </p:txBody>
      </p:sp>
      <p:sp>
        <p:nvSpPr>
          <p:cNvPr id="68613" name="1 Marcador de fecha"/>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120000"/>
              </a:lnSpc>
              <a:defRPr sz="2400">
                <a:solidFill>
                  <a:schemeClr val="tx1"/>
                </a:solidFill>
                <a:latin typeface="Times New Roman" pitchFamily="18" charset="0"/>
              </a:defRPr>
            </a:lvl1pPr>
            <a:lvl2pPr marL="729042" indent="-280401" algn="just" eaLnBrk="0" hangingPunct="0">
              <a:lnSpc>
                <a:spcPct val="120000"/>
              </a:lnSpc>
              <a:defRPr sz="2400">
                <a:solidFill>
                  <a:schemeClr val="tx1"/>
                </a:solidFill>
                <a:latin typeface="Times New Roman" pitchFamily="18" charset="0"/>
              </a:defRPr>
            </a:lvl2pPr>
            <a:lvl3pPr marL="1121603" indent="-224320" algn="just" eaLnBrk="0" hangingPunct="0">
              <a:lnSpc>
                <a:spcPct val="120000"/>
              </a:lnSpc>
              <a:defRPr sz="2400">
                <a:solidFill>
                  <a:schemeClr val="tx1"/>
                </a:solidFill>
                <a:latin typeface="Times New Roman" pitchFamily="18" charset="0"/>
              </a:defRPr>
            </a:lvl3pPr>
            <a:lvl4pPr marL="1570245" indent="-224320" algn="just" eaLnBrk="0" hangingPunct="0">
              <a:lnSpc>
                <a:spcPct val="120000"/>
              </a:lnSpc>
              <a:defRPr sz="2400">
                <a:solidFill>
                  <a:schemeClr val="tx1"/>
                </a:solidFill>
                <a:latin typeface="Times New Roman" pitchFamily="18" charset="0"/>
              </a:defRPr>
            </a:lvl4pPr>
            <a:lvl5pPr marL="2018886" indent="-224320" algn="just" eaLnBrk="0" hangingPunct="0">
              <a:lnSpc>
                <a:spcPct val="120000"/>
              </a:lnSpc>
              <a:defRPr sz="2400">
                <a:solidFill>
                  <a:schemeClr val="tx1"/>
                </a:solidFill>
                <a:latin typeface="Times New Roman" pitchFamily="18" charset="0"/>
              </a:defRPr>
            </a:lvl5pPr>
            <a:lvl6pPr marL="2467528" indent="-224320" algn="just" eaLnBrk="0" fontAlgn="base" hangingPunct="0">
              <a:lnSpc>
                <a:spcPct val="120000"/>
              </a:lnSpc>
              <a:spcBef>
                <a:spcPct val="0"/>
              </a:spcBef>
              <a:spcAft>
                <a:spcPct val="0"/>
              </a:spcAft>
              <a:defRPr sz="2400">
                <a:solidFill>
                  <a:schemeClr val="tx1"/>
                </a:solidFill>
                <a:latin typeface="Times New Roman" pitchFamily="18" charset="0"/>
              </a:defRPr>
            </a:lvl6pPr>
            <a:lvl7pPr marL="2916168" indent="-224320" algn="just" eaLnBrk="0" fontAlgn="base" hangingPunct="0">
              <a:lnSpc>
                <a:spcPct val="120000"/>
              </a:lnSpc>
              <a:spcBef>
                <a:spcPct val="0"/>
              </a:spcBef>
              <a:spcAft>
                <a:spcPct val="0"/>
              </a:spcAft>
              <a:defRPr sz="2400">
                <a:solidFill>
                  <a:schemeClr val="tx1"/>
                </a:solidFill>
                <a:latin typeface="Times New Roman" pitchFamily="18" charset="0"/>
              </a:defRPr>
            </a:lvl7pPr>
            <a:lvl8pPr marL="3364811" indent="-224320" algn="just" eaLnBrk="0" fontAlgn="base" hangingPunct="0">
              <a:lnSpc>
                <a:spcPct val="120000"/>
              </a:lnSpc>
              <a:spcBef>
                <a:spcPct val="0"/>
              </a:spcBef>
              <a:spcAft>
                <a:spcPct val="0"/>
              </a:spcAft>
              <a:defRPr sz="2400">
                <a:solidFill>
                  <a:schemeClr val="tx1"/>
                </a:solidFill>
                <a:latin typeface="Times New Roman" pitchFamily="18" charset="0"/>
              </a:defRPr>
            </a:lvl8pPr>
            <a:lvl9pPr marL="3813452" indent="-224320" algn="just" eaLnBrk="0" fontAlgn="base" hangingPunct="0">
              <a:lnSpc>
                <a:spcPct val="120000"/>
              </a:lnSpc>
              <a:spcBef>
                <a:spcPct val="0"/>
              </a:spcBef>
              <a:spcAft>
                <a:spcPct val="0"/>
              </a:spcAft>
              <a:defRPr sz="2400">
                <a:solidFill>
                  <a:schemeClr val="tx1"/>
                </a:solidFill>
                <a:latin typeface="Times New Roman" pitchFamily="18" charset="0"/>
              </a:defRPr>
            </a:lvl9pPr>
          </a:lstStyle>
          <a:p>
            <a:pPr algn="r" eaLnBrk="1" hangingPunct="1">
              <a:lnSpc>
                <a:spcPct val="100000"/>
              </a:lnSpc>
            </a:pPr>
            <a:endParaRPr lang="es-ES" sz="1200"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solidFill>
                  <a:prstClr val="black"/>
                </a:solidFill>
              </a:rPr>
              <a:pPr>
                <a:defRPr/>
              </a:pPr>
              <a:t>24</a:t>
            </a:fld>
            <a:endParaRPr lang="es-ES">
              <a:solidFill>
                <a:prstClr val="black"/>
              </a:solidFill>
            </a:endParaRPr>
          </a:p>
        </p:txBody>
      </p:sp>
    </p:spTree>
    <p:extLst>
      <p:ext uri="{BB962C8B-B14F-4D97-AF65-F5344CB8AC3E}">
        <p14:creationId xmlns:p14="http://schemas.microsoft.com/office/powerpoint/2010/main" val="172706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solidFill>
                  <a:prstClr val="black"/>
                </a:solidFill>
              </a:rPr>
              <a:pPr>
                <a:defRPr/>
              </a:pPr>
              <a:t>25</a:t>
            </a:fld>
            <a:endParaRPr lang="es-ES">
              <a:solidFill>
                <a:prstClr val="black"/>
              </a:solidFill>
            </a:endParaRPr>
          </a:p>
        </p:txBody>
      </p:sp>
    </p:spTree>
    <p:extLst>
      <p:ext uri="{BB962C8B-B14F-4D97-AF65-F5344CB8AC3E}">
        <p14:creationId xmlns:p14="http://schemas.microsoft.com/office/powerpoint/2010/main" val="15660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28</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29</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
        <p:nvSpPr>
          <p:cNvPr id="56324" name="3 Marcador de número de diapositiva"/>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120000"/>
              </a:lnSpc>
              <a:defRPr sz="2400">
                <a:solidFill>
                  <a:schemeClr val="tx1"/>
                </a:solidFill>
                <a:latin typeface="Times New Roman" pitchFamily="18" charset="0"/>
              </a:defRPr>
            </a:lvl1pPr>
            <a:lvl2pPr marL="729057" indent="-280406" algn="just" eaLnBrk="0" hangingPunct="0">
              <a:lnSpc>
                <a:spcPct val="120000"/>
              </a:lnSpc>
              <a:defRPr sz="2400">
                <a:solidFill>
                  <a:schemeClr val="tx1"/>
                </a:solidFill>
                <a:latin typeface="Times New Roman" pitchFamily="18" charset="0"/>
              </a:defRPr>
            </a:lvl2pPr>
            <a:lvl3pPr marL="1121626" indent="-224325" algn="just" eaLnBrk="0" hangingPunct="0">
              <a:lnSpc>
                <a:spcPct val="120000"/>
              </a:lnSpc>
              <a:defRPr sz="2400">
                <a:solidFill>
                  <a:schemeClr val="tx1"/>
                </a:solidFill>
                <a:latin typeface="Times New Roman" pitchFamily="18" charset="0"/>
              </a:defRPr>
            </a:lvl3pPr>
            <a:lvl4pPr marL="1570276" indent="-224325" algn="just" eaLnBrk="0" hangingPunct="0">
              <a:lnSpc>
                <a:spcPct val="120000"/>
              </a:lnSpc>
              <a:defRPr sz="2400">
                <a:solidFill>
                  <a:schemeClr val="tx1"/>
                </a:solidFill>
                <a:latin typeface="Times New Roman" pitchFamily="18" charset="0"/>
              </a:defRPr>
            </a:lvl4pPr>
            <a:lvl5pPr marL="2018927" indent="-224325" algn="just" eaLnBrk="0" hangingPunct="0">
              <a:lnSpc>
                <a:spcPct val="120000"/>
              </a:lnSpc>
              <a:defRPr sz="2400">
                <a:solidFill>
                  <a:schemeClr val="tx1"/>
                </a:solidFill>
                <a:latin typeface="Times New Roman" pitchFamily="18" charset="0"/>
              </a:defRPr>
            </a:lvl5pPr>
            <a:lvl6pPr marL="2467577" indent="-224325" algn="just" eaLnBrk="0" fontAlgn="base" hangingPunct="0">
              <a:lnSpc>
                <a:spcPct val="120000"/>
              </a:lnSpc>
              <a:spcBef>
                <a:spcPct val="0"/>
              </a:spcBef>
              <a:spcAft>
                <a:spcPct val="0"/>
              </a:spcAft>
              <a:defRPr sz="2400">
                <a:solidFill>
                  <a:schemeClr val="tx1"/>
                </a:solidFill>
                <a:latin typeface="Times New Roman" pitchFamily="18" charset="0"/>
              </a:defRPr>
            </a:lvl6pPr>
            <a:lvl7pPr marL="2916227" indent="-224325" algn="just" eaLnBrk="0" fontAlgn="base" hangingPunct="0">
              <a:lnSpc>
                <a:spcPct val="120000"/>
              </a:lnSpc>
              <a:spcBef>
                <a:spcPct val="0"/>
              </a:spcBef>
              <a:spcAft>
                <a:spcPct val="0"/>
              </a:spcAft>
              <a:defRPr sz="2400">
                <a:solidFill>
                  <a:schemeClr val="tx1"/>
                </a:solidFill>
                <a:latin typeface="Times New Roman" pitchFamily="18" charset="0"/>
              </a:defRPr>
            </a:lvl7pPr>
            <a:lvl8pPr marL="3364878" indent="-224325" algn="just" eaLnBrk="0" fontAlgn="base" hangingPunct="0">
              <a:lnSpc>
                <a:spcPct val="120000"/>
              </a:lnSpc>
              <a:spcBef>
                <a:spcPct val="0"/>
              </a:spcBef>
              <a:spcAft>
                <a:spcPct val="0"/>
              </a:spcAft>
              <a:defRPr sz="2400">
                <a:solidFill>
                  <a:schemeClr val="tx1"/>
                </a:solidFill>
                <a:latin typeface="Times New Roman" pitchFamily="18" charset="0"/>
              </a:defRPr>
            </a:lvl8pPr>
            <a:lvl9pPr marL="3813528" indent="-224325" algn="just" eaLnBrk="0" fontAlgn="base" hangingPunct="0">
              <a:lnSpc>
                <a:spcPct val="120000"/>
              </a:lnSpc>
              <a:spcBef>
                <a:spcPct val="0"/>
              </a:spcBef>
              <a:spcAft>
                <a:spcPct val="0"/>
              </a:spcAft>
              <a:defRPr sz="2400">
                <a:solidFill>
                  <a:schemeClr val="tx1"/>
                </a:solidFill>
                <a:latin typeface="Times New Roman" pitchFamily="18" charset="0"/>
              </a:defRPr>
            </a:lvl9pPr>
          </a:lstStyle>
          <a:p>
            <a:pPr algn="r" eaLnBrk="1" hangingPunct="1">
              <a:lnSpc>
                <a:spcPct val="100000"/>
              </a:lnSpc>
              <a:defRPr/>
            </a:pPr>
            <a:fld id="{3348C1B8-E997-4993-8044-082E10C16C94}" type="slidenum">
              <a:rPr lang="es-ES" sz="1200" smtClean="0"/>
              <a:pPr algn="r" eaLnBrk="1" hangingPunct="1">
                <a:lnSpc>
                  <a:spcPct val="100000"/>
                </a:lnSpc>
                <a:defRPr/>
              </a:pPr>
              <a:t>5</a:t>
            </a:fld>
            <a:endParaRPr lang="es-E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30</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31</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32</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33</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05BD2CA-811F-428F-A60A-ED38537A2308}" type="slidenum">
              <a:rPr lang="es-ES" smtClean="0">
                <a:solidFill>
                  <a:prstClr val="black"/>
                </a:solidFill>
              </a:rPr>
              <a:pPr>
                <a:defRPr/>
              </a:pPr>
              <a:t>34</a:t>
            </a:fld>
            <a:endParaRPr lang="es-ES" smtClean="0">
              <a:solidFill>
                <a:prstClr val="black"/>
              </a:solidFill>
            </a:endParaRPr>
          </a:p>
        </p:txBody>
      </p:sp>
      <p:sp>
        <p:nvSpPr>
          <p:cNvPr id="161795" name="Rectangle 2"/>
          <p:cNvSpPr>
            <a:spLocks noGrp="1" noRot="1" noChangeAspect="1" noChangeArrowheads="1" noTextEdit="1"/>
          </p:cNvSpPr>
          <p:nvPr>
            <p:ph type="sldImg"/>
          </p:nvPr>
        </p:nvSpPr>
        <p:spPr>
          <a:xfrm>
            <a:off x="927100" y="749300"/>
            <a:ext cx="4957763" cy="371951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1" rIns="90562" bIns="45281"/>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xfrm>
            <a:off x="928688" y="747713"/>
            <a:ext cx="4957762" cy="3719512"/>
          </a:xfrm>
          <a:ln/>
        </p:spPr>
      </p:sp>
      <p:sp>
        <p:nvSpPr>
          <p:cNvPr id="68612"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28688" y="747713"/>
            <a:ext cx="4957762" cy="3719512"/>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
        <p:nvSpPr>
          <p:cNvPr id="57348" name="3 Marcador de número de diapositiva"/>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120000"/>
              </a:lnSpc>
              <a:defRPr sz="2400">
                <a:solidFill>
                  <a:schemeClr val="tx1"/>
                </a:solidFill>
                <a:latin typeface="Times New Roman" pitchFamily="18" charset="0"/>
              </a:defRPr>
            </a:lvl1pPr>
            <a:lvl2pPr marL="729057" indent="-280406" algn="just" eaLnBrk="0" hangingPunct="0">
              <a:lnSpc>
                <a:spcPct val="120000"/>
              </a:lnSpc>
              <a:defRPr sz="2400">
                <a:solidFill>
                  <a:schemeClr val="tx1"/>
                </a:solidFill>
                <a:latin typeface="Times New Roman" pitchFamily="18" charset="0"/>
              </a:defRPr>
            </a:lvl2pPr>
            <a:lvl3pPr marL="1121626" indent="-224325" algn="just" eaLnBrk="0" hangingPunct="0">
              <a:lnSpc>
                <a:spcPct val="120000"/>
              </a:lnSpc>
              <a:defRPr sz="2400">
                <a:solidFill>
                  <a:schemeClr val="tx1"/>
                </a:solidFill>
                <a:latin typeface="Times New Roman" pitchFamily="18" charset="0"/>
              </a:defRPr>
            </a:lvl3pPr>
            <a:lvl4pPr marL="1570276" indent="-224325" algn="just" eaLnBrk="0" hangingPunct="0">
              <a:lnSpc>
                <a:spcPct val="120000"/>
              </a:lnSpc>
              <a:defRPr sz="2400">
                <a:solidFill>
                  <a:schemeClr val="tx1"/>
                </a:solidFill>
                <a:latin typeface="Times New Roman" pitchFamily="18" charset="0"/>
              </a:defRPr>
            </a:lvl4pPr>
            <a:lvl5pPr marL="2018927" indent="-224325" algn="just" eaLnBrk="0" hangingPunct="0">
              <a:lnSpc>
                <a:spcPct val="120000"/>
              </a:lnSpc>
              <a:defRPr sz="2400">
                <a:solidFill>
                  <a:schemeClr val="tx1"/>
                </a:solidFill>
                <a:latin typeface="Times New Roman" pitchFamily="18" charset="0"/>
              </a:defRPr>
            </a:lvl5pPr>
            <a:lvl6pPr marL="2467577" indent="-224325" algn="just" eaLnBrk="0" fontAlgn="base" hangingPunct="0">
              <a:lnSpc>
                <a:spcPct val="120000"/>
              </a:lnSpc>
              <a:spcBef>
                <a:spcPct val="0"/>
              </a:spcBef>
              <a:spcAft>
                <a:spcPct val="0"/>
              </a:spcAft>
              <a:defRPr sz="2400">
                <a:solidFill>
                  <a:schemeClr val="tx1"/>
                </a:solidFill>
                <a:latin typeface="Times New Roman" pitchFamily="18" charset="0"/>
              </a:defRPr>
            </a:lvl6pPr>
            <a:lvl7pPr marL="2916227" indent="-224325" algn="just" eaLnBrk="0" fontAlgn="base" hangingPunct="0">
              <a:lnSpc>
                <a:spcPct val="120000"/>
              </a:lnSpc>
              <a:spcBef>
                <a:spcPct val="0"/>
              </a:spcBef>
              <a:spcAft>
                <a:spcPct val="0"/>
              </a:spcAft>
              <a:defRPr sz="2400">
                <a:solidFill>
                  <a:schemeClr val="tx1"/>
                </a:solidFill>
                <a:latin typeface="Times New Roman" pitchFamily="18" charset="0"/>
              </a:defRPr>
            </a:lvl7pPr>
            <a:lvl8pPr marL="3364878" indent="-224325" algn="just" eaLnBrk="0" fontAlgn="base" hangingPunct="0">
              <a:lnSpc>
                <a:spcPct val="120000"/>
              </a:lnSpc>
              <a:spcBef>
                <a:spcPct val="0"/>
              </a:spcBef>
              <a:spcAft>
                <a:spcPct val="0"/>
              </a:spcAft>
              <a:defRPr sz="2400">
                <a:solidFill>
                  <a:schemeClr val="tx1"/>
                </a:solidFill>
                <a:latin typeface="Times New Roman" pitchFamily="18" charset="0"/>
              </a:defRPr>
            </a:lvl8pPr>
            <a:lvl9pPr marL="3813528" indent="-224325" algn="just" eaLnBrk="0" fontAlgn="base" hangingPunct="0">
              <a:lnSpc>
                <a:spcPct val="120000"/>
              </a:lnSpc>
              <a:spcBef>
                <a:spcPct val="0"/>
              </a:spcBef>
              <a:spcAft>
                <a:spcPct val="0"/>
              </a:spcAft>
              <a:defRPr sz="2400">
                <a:solidFill>
                  <a:schemeClr val="tx1"/>
                </a:solidFill>
                <a:latin typeface="Times New Roman" pitchFamily="18" charset="0"/>
              </a:defRPr>
            </a:lvl9pPr>
          </a:lstStyle>
          <a:p>
            <a:pPr algn="r" eaLnBrk="1" hangingPunct="1">
              <a:lnSpc>
                <a:spcPct val="100000"/>
              </a:lnSpc>
              <a:defRPr/>
            </a:pPr>
            <a:fld id="{6020A66C-74A5-4E3D-9B65-054C81179126}" type="slidenum">
              <a:rPr lang="es-ES" sz="1200" smtClean="0"/>
              <a:pPr algn="r" eaLnBrk="1" hangingPunct="1">
                <a:lnSpc>
                  <a:spcPct val="100000"/>
                </a:lnSpc>
                <a:defRPr/>
              </a:pPr>
              <a:t>7</a:t>
            </a:fld>
            <a:endParaRPr lang="es-E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8688" y="747713"/>
            <a:ext cx="4957762" cy="3719512"/>
          </a:xfrm>
          <a:ln/>
        </p:spPr>
      </p:sp>
      <p:sp>
        <p:nvSpPr>
          <p:cNvPr id="72708"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03AC2231-A1DE-4C4E-B220-C7CEC58CD584}" type="slidenum">
              <a:rPr lang="es-ES" smtClean="0"/>
              <a:pPr>
                <a:defRPr/>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158863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81421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2377841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1948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37462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0333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1135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99581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0799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6/16/2018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37024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9649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3392964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8411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7716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54959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764809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82278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01314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49288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74520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7589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376189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254020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223952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398848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424940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129969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C898305-48A7-4DFF-AF75-B88706DF7A49}" type="datetimeFigureOut">
              <a:rPr lang="es-MX" smtClean="0"/>
              <a:pPr/>
              <a:t>16/06/2018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9D12087-6926-4986-A6D2-FFFB936C5555}" type="slidenum">
              <a:rPr lang="es-MX" smtClean="0"/>
              <a:pPr/>
              <a:t>‹Nº›</a:t>
            </a:fld>
            <a:endParaRPr lang="es-MX"/>
          </a:p>
        </p:txBody>
      </p:sp>
    </p:spTree>
    <p:extLst>
      <p:ext uri="{BB962C8B-B14F-4D97-AF65-F5344CB8AC3E}">
        <p14:creationId xmlns:p14="http://schemas.microsoft.com/office/powerpoint/2010/main" val="332898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898305-48A7-4DFF-AF75-B88706DF7A49}" type="datetimeFigureOut">
              <a:rPr lang="es-MX" smtClean="0"/>
              <a:pPr/>
              <a:t>16/06/2018</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D12087-6926-4986-A6D2-FFFB936C5555}" type="slidenum">
              <a:rPr lang="es-MX" smtClean="0"/>
              <a:pPr/>
              <a:t>‹Nº›</a:t>
            </a:fld>
            <a:endParaRPr lang="es-MX"/>
          </a:p>
        </p:txBody>
      </p:sp>
    </p:spTree>
    <p:extLst>
      <p:ext uri="{BB962C8B-B14F-4D97-AF65-F5344CB8AC3E}">
        <p14:creationId xmlns:p14="http://schemas.microsoft.com/office/powerpoint/2010/main" val="91567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smtClean="0"/>
              <a:pPr/>
              <a:t>6/16/2018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402629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43514" y="2225320"/>
            <a:ext cx="8697557" cy="2928770"/>
          </a:xfrm>
        </p:spPr>
        <p:txBody>
          <a:bodyPr>
            <a:normAutofit fontScale="90000"/>
          </a:bodyPr>
          <a:lstStyle/>
          <a:p>
            <a:r>
              <a:rPr lang="es-MX" dirty="0" smtClean="0"/>
              <a:t>seminario de calidad en la educación superior abierta y a </a:t>
            </a:r>
            <a:r>
              <a:rPr lang="es-MX" dirty="0" smtClean="0"/>
              <a:t>distancia </a:t>
            </a:r>
            <a:r>
              <a:rPr lang="es-MX" dirty="0" smtClean="0"/>
              <a:t>en </a:t>
            </a:r>
            <a:br>
              <a:rPr lang="es-MX" dirty="0" smtClean="0"/>
            </a:br>
            <a:r>
              <a:rPr lang="es-MX" dirty="0" smtClean="0"/>
              <a:t>México</a:t>
            </a:r>
            <a:br>
              <a:rPr lang="es-MX" dirty="0" smtClean="0"/>
            </a:br>
            <a:r>
              <a:rPr lang="es-MX" dirty="0" smtClean="0"/>
              <a:t/>
            </a:r>
            <a:br>
              <a:rPr lang="es-MX" dirty="0" smtClean="0"/>
            </a:br>
            <a:r>
              <a:rPr lang="es-MX" sz="2325" dirty="0">
                <a:solidFill>
                  <a:srgbClr val="FF0000"/>
                </a:solidFill>
              </a:rPr>
              <a:t>“EXPERIENCIAS EN LA EVALUACIÓN Y ACREDITACIÓN EN LA EDUCACIÓN SUPERIOR”</a:t>
            </a:r>
            <a:br>
              <a:rPr lang="es-MX" sz="2325" dirty="0">
                <a:solidFill>
                  <a:srgbClr val="FF0000"/>
                </a:solidFill>
              </a:rPr>
            </a:br>
            <a:r>
              <a:rPr lang="es-MX" sz="1800" dirty="0"/>
              <a:t/>
            </a:r>
            <a:br>
              <a:rPr lang="es-MX" sz="1800" dirty="0"/>
            </a:br>
            <a:r>
              <a:rPr lang="es-MX" sz="1500" dirty="0"/>
              <a:t>UNIVERSIDAD ANÁHUAC MÉXICO, CAMPUS NORTE</a:t>
            </a:r>
            <a:endParaRPr lang="es-ES" sz="2325" dirty="0"/>
          </a:p>
        </p:txBody>
      </p:sp>
      <p:sp>
        <p:nvSpPr>
          <p:cNvPr id="3" name="Subtítulo 2"/>
          <p:cNvSpPr>
            <a:spLocks noGrp="1"/>
          </p:cNvSpPr>
          <p:nvPr>
            <p:ph type="subTitle" idx="1"/>
          </p:nvPr>
        </p:nvSpPr>
        <p:spPr>
          <a:xfrm>
            <a:off x="6137307" y="5280660"/>
            <a:ext cx="3005936" cy="401395"/>
          </a:xfrm>
        </p:spPr>
        <p:txBody>
          <a:bodyPr>
            <a:noAutofit/>
          </a:bodyPr>
          <a:lstStyle/>
          <a:p>
            <a:r>
              <a:rPr lang="es-MX" sz="1500" dirty="0">
                <a:solidFill>
                  <a:schemeClr val="tx1"/>
                </a:solidFill>
              </a:rPr>
              <a:t>DR. JESÚS ANCER RODRÍGUEZ</a:t>
            </a:r>
          </a:p>
          <a:p>
            <a:r>
              <a:rPr lang="es-MX" sz="1500" dirty="0">
                <a:solidFill>
                  <a:schemeClr val="tx1"/>
                </a:solidFill>
              </a:rPr>
              <a:t>18 DE JUNIO DE 2018</a:t>
            </a:r>
            <a:endParaRPr lang="es-ES" sz="1500" dirty="0">
              <a:solidFill>
                <a:schemeClr val="tx1"/>
              </a:solidFill>
            </a:endParaRPr>
          </a:p>
        </p:txBody>
      </p:sp>
      <p:grpSp>
        <p:nvGrpSpPr>
          <p:cNvPr id="16" name="Grupo 15"/>
          <p:cNvGrpSpPr/>
          <p:nvPr/>
        </p:nvGrpSpPr>
        <p:grpSpPr>
          <a:xfrm>
            <a:off x="1403648" y="692696"/>
            <a:ext cx="6120680" cy="837885"/>
            <a:chOff x="187569" y="1479321"/>
            <a:chExt cx="10399104" cy="880120"/>
          </a:xfrm>
        </p:grpSpPr>
        <p:pic>
          <p:nvPicPr>
            <p:cNvPr id="17" name="Imagen 16" descr="Imagen relacionada"/>
            <p:cNvPicPr/>
            <p:nvPr/>
          </p:nvPicPr>
          <p:blipFill rotWithShape="1">
            <a:blip r:embed="rId2" cstate="print">
              <a:extLst>
                <a:ext uri="{28A0092B-C50C-407E-A947-70E740481C1C}">
                  <a14:useLocalDpi xmlns:a14="http://schemas.microsoft.com/office/drawing/2010/main" val="0"/>
                </a:ext>
              </a:extLst>
            </a:blip>
            <a:srcRect l="7143" t="19977" b="9041"/>
            <a:stretch/>
          </p:blipFill>
          <p:spPr bwMode="auto">
            <a:xfrm>
              <a:off x="6095112" y="1569649"/>
              <a:ext cx="1009940" cy="765542"/>
            </a:xfrm>
            <a:prstGeom prst="rect">
              <a:avLst/>
            </a:prstGeom>
            <a:noFill/>
            <a:ln>
              <a:noFill/>
            </a:ln>
          </p:spPr>
        </p:pic>
        <p:pic>
          <p:nvPicPr>
            <p:cNvPr id="18" name="Picture 6" descr="Resultado de imagen para UNIVERSIDAD ANAHU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221" y="1572852"/>
              <a:ext cx="874994" cy="59578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569" y="1558502"/>
              <a:ext cx="2000737" cy="624487"/>
            </a:xfrm>
            <a:prstGeom prst="rect">
              <a:avLst/>
            </a:prstGeom>
          </p:spPr>
        </p:pic>
        <p:pic>
          <p:nvPicPr>
            <p:cNvPr id="20" name="Picture 4" descr="Resultado de imagen para LOGO SE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588" y="1522073"/>
              <a:ext cx="1183502" cy="8373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sultado de imagen para COPA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6783" y="1763178"/>
              <a:ext cx="1689890" cy="5962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sultado de imagen para LOGO CIE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7948" y="1548171"/>
              <a:ext cx="1225939" cy="7851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4204" y="1479321"/>
              <a:ext cx="880120" cy="8801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555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1000108"/>
            <a:ext cx="8816975" cy="5847755"/>
          </a:xfrm>
          <a:prstGeom prst="rect">
            <a:avLst/>
          </a:prstGeom>
          <a:noFill/>
          <a:ln w="9525">
            <a:noFill/>
            <a:miter lim="800000"/>
            <a:headEnd/>
            <a:tailEnd/>
          </a:ln>
          <a:effectLst/>
        </p:spPr>
        <p:txBody>
          <a:bodyPr wrap="square">
            <a:spAutoFit/>
          </a:bodyPr>
          <a:lstStyle/>
          <a:p>
            <a:pPr algn="ctr" eaLnBrk="0" hangingPunct="0">
              <a:spcBef>
                <a:spcPct val="50000"/>
              </a:spcBef>
              <a:defRPr/>
            </a:pPr>
            <a:r>
              <a:rPr lang="es-MX" sz="3200" i="1" dirty="0" smtClean="0">
                <a:latin typeface="Arial Narrow" pitchFamily="34" charset="0"/>
              </a:rPr>
              <a:t>Evaluación Diagnóstica</a:t>
            </a:r>
            <a:endParaRPr lang="es-MX" sz="3200" dirty="0" smtClean="0">
              <a:solidFill>
                <a:schemeClr val="tx1">
                  <a:lumMod val="65000"/>
                  <a:lumOff val="35000"/>
                </a:schemeClr>
              </a:solidFill>
              <a:effectLst>
                <a:outerShdw blurRad="38100" dist="38100" dir="2700000" algn="tl">
                  <a:srgbClr val="000000"/>
                </a:outerShdw>
              </a:effectLst>
              <a:latin typeface="Arial Narrow" pitchFamily="34" charset="0"/>
            </a:endParaRPr>
          </a:p>
          <a:p>
            <a:pPr algn="ctr" eaLnBrk="0" hangingPunct="0">
              <a:spcBef>
                <a:spcPct val="50000"/>
              </a:spcBef>
              <a:defRPr/>
            </a:pPr>
            <a:r>
              <a:rPr lang="es-MX" sz="3200" dirty="0" smtClean="0">
                <a:solidFill>
                  <a:schemeClr val="tx1">
                    <a:lumMod val="65000"/>
                    <a:lumOff val="35000"/>
                  </a:schemeClr>
                </a:solidFill>
                <a:latin typeface="Arial Narrow" pitchFamily="34" charset="0"/>
              </a:rPr>
              <a:t>Características:</a:t>
            </a:r>
          </a:p>
          <a:p>
            <a:pPr marL="1155700" indent="-457200" defTabSz="485775">
              <a:spcBef>
                <a:spcPct val="50000"/>
              </a:spcBef>
            </a:pPr>
            <a:r>
              <a:rPr lang="es-MX" sz="2800" i="1" dirty="0" smtClean="0">
                <a:latin typeface="Arial Narrow" pitchFamily="34" charset="0"/>
              </a:rPr>
              <a:t> 1    Integral</a:t>
            </a:r>
          </a:p>
          <a:p>
            <a:pPr marL="1155700" indent="-457200" defTabSz="485775">
              <a:spcBef>
                <a:spcPct val="50000"/>
              </a:spcBef>
              <a:buFontTx/>
              <a:buAutoNum type="arabicPlain" startAt="2"/>
            </a:pPr>
            <a:r>
              <a:rPr lang="es-MX" sz="2800" i="1" dirty="0" smtClean="0">
                <a:latin typeface="Arial Narrow" pitchFamily="34" charset="0"/>
              </a:rPr>
              <a:t>Constructiva</a:t>
            </a:r>
          </a:p>
          <a:p>
            <a:pPr marL="1155700" indent="-457200" defTabSz="485775">
              <a:spcBef>
                <a:spcPct val="50000"/>
              </a:spcBef>
            </a:pPr>
            <a:r>
              <a:rPr lang="es-MX" sz="2800" i="1" dirty="0" smtClean="0">
                <a:latin typeface="Arial Narrow" pitchFamily="34" charset="0"/>
              </a:rPr>
              <a:t>3   Colectiva (Colegiada)</a:t>
            </a:r>
          </a:p>
          <a:p>
            <a:pPr marL="1155700" indent="-457200" defTabSz="485775">
              <a:spcBef>
                <a:spcPct val="50000"/>
              </a:spcBef>
              <a:buFontTx/>
              <a:buAutoNum type="arabicPlain" startAt="4"/>
            </a:pPr>
            <a:r>
              <a:rPr lang="es-MX" sz="2800" i="1" dirty="0" smtClean="0">
                <a:latin typeface="Arial Narrow" pitchFamily="34" charset="0"/>
              </a:rPr>
              <a:t>Voluntaria</a:t>
            </a:r>
          </a:p>
          <a:p>
            <a:pPr marL="1155700" indent="-457200" defTabSz="485775">
              <a:spcBef>
                <a:spcPct val="50000"/>
              </a:spcBef>
              <a:buFontTx/>
              <a:buAutoNum type="arabicPlain" startAt="5"/>
            </a:pPr>
            <a:r>
              <a:rPr lang="es-MX" sz="2800" dirty="0" smtClean="0">
                <a:latin typeface="Arial Narrow" pitchFamily="34" charset="0"/>
              </a:rPr>
              <a:t>Confidencial</a:t>
            </a:r>
          </a:p>
          <a:p>
            <a:pPr marL="1155700" indent="-457200" defTabSz="485775">
              <a:spcBef>
                <a:spcPct val="50000"/>
              </a:spcBef>
              <a:buFontTx/>
              <a:buAutoNum type="arabicPlain" startAt="5"/>
            </a:pPr>
            <a:r>
              <a:rPr lang="es-MX" sz="2800" dirty="0" smtClean="0">
                <a:latin typeface="Arial Narrow" pitchFamily="34" charset="0"/>
              </a:rPr>
              <a:t>Oportuna</a:t>
            </a:r>
          </a:p>
          <a:p>
            <a:pPr algn="ctr" eaLnBrk="0" hangingPunct="0">
              <a:lnSpc>
                <a:spcPct val="100000"/>
              </a:lnSpc>
              <a:spcBef>
                <a:spcPct val="50000"/>
              </a:spcBef>
              <a:defRPr/>
            </a:pPr>
            <a:r>
              <a:rPr lang="es-MX" sz="2800" b="1" dirty="0" smtClean="0">
                <a:solidFill>
                  <a:schemeClr val="tx1">
                    <a:lumMod val="50000"/>
                  </a:schemeClr>
                </a:solidFill>
                <a:latin typeface="Cambria" pitchFamily="18"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1000108"/>
            <a:ext cx="8816975" cy="5047536"/>
          </a:xfrm>
          <a:prstGeom prst="rect">
            <a:avLst/>
          </a:prstGeom>
          <a:noFill/>
          <a:ln w="9525">
            <a:noFill/>
            <a:miter lim="800000"/>
            <a:headEnd/>
            <a:tailEnd/>
          </a:ln>
          <a:effectLst/>
        </p:spPr>
        <p:txBody>
          <a:bodyPr wrap="square">
            <a:spAutoFit/>
          </a:bodyPr>
          <a:lstStyle/>
          <a:p>
            <a:pPr algn="ctr" eaLnBrk="0" hangingPunct="0">
              <a:spcBef>
                <a:spcPct val="50000"/>
              </a:spcBef>
              <a:defRPr/>
            </a:pPr>
            <a:r>
              <a:rPr lang="es-MX" sz="2800" i="1" dirty="0" smtClean="0">
                <a:latin typeface="Arial Narrow" pitchFamily="34" charset="0"/>
              </a:rPr>
              <a:t>Evaluación Diagnóstica</a:t>
            </a:r>
          </a:p>
          <a:p>
            <a:pPr algn="ctr" eaLnBrk="0" hangingPunct="0">
              <a:spcBef>
                <a:spcPct val="50000"/>
              </a:spcBef>
              <a:defRPr/>
            </a:pPr>
            <a:endParaRPr lang="es-MX" sz="2800" dirty="0" smtClean="0">
              <a:solidFill>
                <a:schemeClr val="tx1">
                  <a:lumMod val="65000"/>
                  <a:lumOff val="35000"/>
                </a:schemeClr>
              </a:solidFill>
              <a:effectLst>
                <a:outerShdw blurRad="38100" dist="38100" dir="2700000" algn="tl">
                  <a:srgbClr val="000000"/>
                </a:outerShdw>
              </a:effectLst>
              <a:latin typeface="Arial Narrow" pitchFamily="34" charset="0"/>
            </a:endParaRPr>
          </a:p>
          <a:p>
            <a:pPr algn="ctr" eaLnBrk="0" hangingPunct="0">
              <a:spcBef>
                <a:spcPct val="50000"/>
              </a:spcBef>
              <a:defRPr/>
            </a:pPr>
            <a:r>
              <a:rPr lang="es-MX" sz="2800" dirty="0" smtClean="0">
                <a:solidFill>
                  <a:schemeClr val="tx1">
                    <a:lumMod val="65000"/>
                    <a:lumOff val="35000"/>
                  </a:schemeClr>
                </a:solidFill>
                <a:latin typeface="Arial Narrow" pitchFamily="34" charset="0"/>
              </a:rPr>
              <a:t>Acciones Básicas</a:t>
            </a:r>
            <a:endParaRPr lang="es-MX" sz="2800" dirty="0" smtClean="0">
              <a:latin typeface="Arial Narrow" pitchFamily="34" charset="0"/>
            </a:endParaRPr>
          </a:p>
          <a:p>
            <a:pPr algn="ctr" eaLnBrk="0" hangingPunct="0">
              <a:spcBef>
                <a:spcPct val="50000"/>
              </a:spcBef>
              <a:defRPr/>
            </a:pPr>
            <a:r>
              <a:rPr lang="es-MX" sz="2800" dirty="0" smtClean="0">
                <a:latin typeface="Arial Narrow" pitchFamily="34" charset="0"/>
              </a:rPr>
              <a:t> 1) Identificación de logros y deficiencias de los programas educativos y de las funciones institucionales,</a:t>
            </a:r>
            <a:endParaRPr lang="es-ES" sz="2800" dirty="0" smtClean="0">
              <a:latin typeface="Arial Narrow" pitchFamily="34" charset="0"/>
            </a:endParaRPr>
          </a:p>
          <a:p>
            <a:pPr algn="ctr" eaLnBrk="0" hangingPunct="0">
              <a:lnSpc>
                <a:spcPct val="100000"/>
              </a:lnSpc>
              <a:spcBef>
                <a:spcPct val="50000"/>
              </a:spcBef>
              <a:defRPr/>
            </a:pPr>
            <a:r>
              <a:rPr lang="es-MX" sz="2800" dirty="0" smtClean="0">
                <a:latin typeface="Arial Narrow" pitchFamily="34" charset="0"/>
              </a:rPr>
              <a:t>2) Análisis de las causas de estos logros y deficiencias, y</a:t>
            </a:r>
          </a:p>
          <a:p>
            <a:pPr algn="ctr" eaLnBrk="0" hangingPunct="0">
              <a:lnSpc>
                <a:spcPct val="100000"/>
              </a:lnSpc>
              <a:spcBef>
                <a:spcPct val="50000"/>
              </a:spcBef>
              <a:defRPr/>
            </a:pPr>
            <a:r>
              <a:rPr lang="es-MX" sz="2800" dirty="0" smtClean="0">
                <a:latin typeface="Arial Narrow" pitchFamily="34" charset="0"/>
              </a:rPr>
              <a:t>       3) Formulación de recomendaciones para el mejoramiento de         	los programas educativos y de las funciones institucionales. </a:t>
            </a:r>
            <a:r>
              <a:rPr lang="es-MX" sz="2800" b="1" dirty="0" smtClean="0">
                <a:solidFill>
                  <a:schemeClr val="tx1">
                    <a:lumMod val="50000"/>
                  </a:schemeClr>
                </a:solidFill>
                <a:latin typeface="Arial Narrow" pitchFamily="34" charset="0"/>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2143116"/>
            <a:ext cx="8816975" cy="4555093"/>
          </a:xfrm>
          <a:prstGeom prst="rect">
            <a:avLst/>
          </a:prstGeom>
          <a:noFill/>
          <a:ln w="9525">
            <a:noFill/>
            <a:miter lim="800000"/>
            <a:headEnd/>
            <a:tailEnd/>
          </a:ln>
          <a:effectLst/>
        </p:spPr>
        <p:txBody>
          <a:bodyPr wrap="square">
            <a:spAutoFit/>
          </a:bodyPr>
          <a:lstStyle/>
          <a:p>
            <a:pPr algn="ctr" eaLnBrk="0" hangingPunct="0">
              <a:lnSpc>
                <a:spcPct val="100000"/>
              </a:lnSpc>
              <a:spcBef>
                <a:spcPct val="50000"/>
              </a:spcBef>
              <a:defRPr/>
            </a:pPr>
            <a:r>
              <a:rPr lang="es-MX" sz="3200" b="1" dirty="0" smtClean="0">
                <a:solidFill>
                  <a:schemeClr val="tx1">
                    <a:lumMod val="50000"/>
                    <a:lumOff val="50000"/>
                  </a:schemeClr>
                </a:solidFill>
                <a:latin typeface="Arial Narrow" pitchFamily="34" charset="0"/>
              </a:rPr>
              <a:t>MISION</a:t>
            </a:r>
          </a:p>
          <a:p>
            <a:pPr algn="ctr" eaLnBrk="0" hangingPunct="0">
              <a:lnSpc>
                <a:spcPct val="100000"/>
              </a:lnSpc>
              <a:spcBef>
                <a:spcPct val="50000"/>
              </a:spcBef>
              <a:defRPr/>
            </a:pPr>
            <a:endParaRPr lang="es-MX" sz="3200" b="1" dirty="0" smtClean="0">
              <a:solidFill>
                <a:schemeClr val="tx1">
                  <a:lumMod val="50000"/>
                  <a:lumOff val="50000"/>
                </a:schemeClr>
              </a:solidFill>
              <a:effectLst>
                <a:outerShdw blurRad="38100" dist="38100" dir="2700000" algn="tl">
                  <a:srgbClr val="000000">
                    <a:alpha val="43137"/>
                  </a:srgbClr>
                </a:outerShdw>
              </a:effectLst>
              <a:latin typeface="Arial Narrow" pitchFamily="34" charset="0"/>
            </a:endParaRPr>
          </a:p>
          <a:p>
            <a:pPr algn="ctr" eaLnBrk="0" hangingPunct="0">
              <a:spcBef>
                <a:spcPct val="50000"/>
              </a:spcBef>
              <a:defRPr/>
            </a:pPr>
            <a:r>
              <a:rPr lang="es-MX" sz="2800" b="1" dirty="0" smtClean="0">
                <a:solidFill>
                  <a:schemeClr val="tx1">
                    <a:lumMod val="65000"/>
                    <a:lumOff val="35000"/>
                  </a:schemeClr>
                </a:solidFill>
                <a:latin typeface="Arial Narrow" pitchFamily="34" charset="0"/>
              </a:rPr>
              <a:t>RECONOCER ORGANISMOS QUE ACREDITAN </a:t>
            </a:r>
          </a:p>
          <a:p>
            <a:pPr algn="ctr" eaLnBrk="0" hangingPunct="0">
              <a:spcBef>
                <a:spcPct val="50000"/>
              </a:spcBef>
              <a:defRPr/>
            </a:pPr>
            <a:r>
              <a:rPr lang="es-MX" sz="2800" b="1" dirty="0" smtClean="0">
                <a:solidFill>
                  <a:schemeClr val="tx1">
                    <a:lumMod val="65000"/>
                    <a:lumOff val="35000"/>
                  </a:schemeClr>
                </a:solidFill>
                <a:latin typeface="Arial Narrow" pitchFamily="34" charset="0"/>
              </a:rPr>
              <a:t>PROGRAMAS ACADÉMICOS </a:t>
            </a:r>
          </a:p>
          <a:p>
            <a:pPr algn="ctr" eaLnBrk="0" hangingPunct="0">
              <a:spcBef>
                <a:spcPct val="50000"/>
              </a:spcBef>
              <a:defRPr/>
            </a:pPr>
            <a:endParaRPr lang="es-MX" sz="2800" b="1" i="1" dirty="0" smtClean="0">
              <a:solidFill>
                <a:schemeClr val="tx1">
                  <a:lumMod val="65000"/>
                  <a:lumOff val="35000"/>
                </a:schemeClr>
              </a:solidFill>
              <a:effectLst>
                <a:outerShdw blurRad="38100" dist="38100" dir="2700000" algn="tl">
                  <a:srgbClr val="000000">
                    <a:alpha val="43137"/>
                  </a:srgbClr>
                </a:outerShdw>
              </a:effectLst>
              <a:latin typeface="Arial Narrow" pitchFamily="34" charset="0"/>
            </a:endParaRPr>
          </a:p>
          <a:p>
            <a:pPr algn="ctr" eaLnBrk="0" hangingPunct="0">
              <a:spcBef>
                <a:spcPct val="50000"/>
              </a:spcBef>
              <a:defRPr/>
            </a:pPr>
            <a:r>
              <a:rPr lang="es-MX" sz="2800" b="1" dirty="0" smtClean="0">
                <a:solidFill>
                  <a:schemeClr val="tx1">
                    <a:lumMod val="65000"/>
                    <a:lumOff val="35000"/>
                  </a:schemeClr>
                </a:solidFill>
                <a:latin typeface="Arial Narrow" pitchFamily="34" charset="0"/>
              </a:rPr>
              <a:t>Fundado en el año 2000 (Experiencia 18 años)</a:t>
            </a:r>
          </a:p>
          <a:p>
            <a:pPr algn="ctr" eaLnBrk="0" hangingPunct="0">
              <a:lnSpc>
                <a:spcPct val="100000"/>
              </a:lnSpc>
              <a:spcBef>
                <a:spcPct val="50000"/>
              </a:spcBef>
              <a:defRPr/>
            </a:pPr>
            <a:endParaRPr lang="es-MX" sz="2800" b="1" dirty="0" smtClean="0">
              <a:solidFill>
                <a:schemeClr val="tx1">
                  <a:lumMod val="50000"/>
                </a:schemeClr>
              </a:solidFill>
              <a:latin typeface="Cambria" pitchFamily="18" charset="0"/>
            </a:endParaRPr>
          </a:p>
        </p:txBody>
      </p:sp>
      <p:pic>
        <p:nvPicPr>
          <p:cNvPr id="3" name="3 Imagen" descr="logocopaes.jpg"/>
          <p:cNvPicPr>
            <a:picLocks noChangeAspect="1"/>
          </p:cNvPicPr>
          <p:nvPr/>
        </p:nvPicPr>
        <p:blipFill>
          <a:blip r:embed="rId3"/>
          <a:srcRect/>
          <a:stretch>
            <a:fillRect/>
          </a:stretch>
        </p:blipFill>
        <p:spPr bwMode="auto">
          <a:xfrm>
            <a:off x="2357422" y="285728"/>
            <a:ext cx="4241800" cy="185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500042"/>
            <a:ext cx="8816975" cy="5810822"/>
          </a:xfrm>
          <a:prstGeom prst="rect">
            <a:avLst/>
          </a:prstGeom>
          <a:noFill/>
          <a:ln w="9525">
            <a:noFill/>
            <a:miter lim="800000"/>
            <a:headEnd/>
            <a:tailEnd/>
          </a:ln>
          <a:effectLst/>
        </p:spPr>
        <p:txBody>
          <a:bodyPr wrap="square">
            <a:spAutoFit/>
          </a:bodyPr>
          <a:lstStyle/>
          <a:p>
            <a:pPr marL="457200" indent="-457200" eaLnBrk="0" hangingPunct="0">
              <a:lnSpc>
                <a:spcPct val="80000"/>
              </a:lnSpc>
              <a:spcBef>
                <a:spcPct val="50000"/>
              </a:spcBef>
              <a:buClr>
                <a:schemeClr val="tx1"/>
              </a:buClr>
              <a:buFontTx/>
              <a:buAutoNum type="arabicPeriod"/>
              <a:defRPr/>
            </a:pPr>
            <a:endParaRPr lang="es-ES" sz="2800" dirty="0" smtClean="0">
              <a:effectLst>
                <a:outerShdw blurRad="38100" dist="38100" dir="2700000" algn="tl">
                  <a:srgbClr val="000000"/>
                </a:outerShdw>
              </a:effectLst>
              <a:latin typeface="Arial Narrow" pitchFamily="34" charset="0"/>
              <a:cs typeface="Times New Roman" pitchFamily="18" charset="0"/>
            </a:endParaRPr>
          </a:p>
          <a:p>
            <a:pPr marL="457200" indent="-457200" algn="ctr" eaLnBrk="0" hangingPunct="0">
              <a:lnSpc>
                <a:spcPct val="80000"/>
              </a:lnSpc>
              <a:spcBef>
                <a:spcPct val="50000"/>
              </a:spcBef>
              <a:buClr>
                <a:schemeClr val="tx1"/>
              </a:buClr>
              <a:defRPr/>
            </a:pPr>
            <a:r>
              <a:rPr lang="es-ES" sz="2800" dirty="0" smtClean="0">
                <a:solidFill>
                  <a:schemeClr val="tx1">
                    <a:lumMod val="50000"/>
                    <a:lumOff val="50000"/>
                  </a:schemeClr>
                </a:solidFill>
                <a:latin typeface="Arial Narrow" pitchFamily="34" charset="0"/>
                <a:cs typeface="Times New Roman" pitchFamily="18" charset="0"/>
              </a:rPr>
              <a:t>  </a:t>
            </a:r>
            <a:r>
              <a:rPr lang="es-ES" sz="3200" b="1" dirty="0" smtClean="0">
                <a:solidFill>
                  <a:schemeClr val="tx1">
                    <a:lumMod val="50000"/>
                    <a:lumOff val="50000"/>
                  </a:schemeClr>
                </a:solidFill>
                <a:latin typeface="Arial Narrow" pitchFamily="34" charset="0"/>
                <a:cs typeface="Times New Roman" pitchFamily="18" charset="0"/>
              </a:rPr>
              <a:t>Objetivos del COPAES</a:t>
            </a:r>
          </a:p>
          <a:p>
            <a:pPr marL="457200" indent="-457200" algn="ctr" eaLnBrk="0" hangingPunct="0">
              <a:lnSpc>
                <a:spcPct val="80000"/>
              </a:lnSpc>
              <a:spcBef>
                <a:spcPct val="50000"/>
              </a:spcBef>
              <a:buClr>
                <a:schemeClr val="tx1"/>
              </a:buClr>
              <a:defRPr/>
            </a:pPr>
            <a:endParaRPr lang="es-ES" sz="3200" dirty="0" smtClean="0">
              <a:latin typeface="Arial Narrow" pitchFamily="34" charset="0"/>
              <a:cs typeface="Times New Roman" pitchFamily="18" charset="0"/>
            </a:endParaRPr>
          </a:p>
          <a:p>
            <a:pPr marL="457200" indent="-457200" eaLnBrk="0" hangingPunct="0">
              <a:lnSpc>
                <a:spcPct val="80000"/>
              </a:lnSpc>
              <a:spcBef>
                <a:spcPct val="50000"/>
              </a:spcBef>
              <a:buClr>
                <a:schemeClr val="tx1"/>
              </a:buClr>
              <a:buFontTx/>
              <a:buAutoNum type="arabicPeriod"/>
              <a:defRPr/>
            </a:pPr>
            <a:r>
              <a:rPr lang="es-ES" sz="2800" dirty="0" smtClean="0">
                <a:solidFill>
                  <a:schemeClr val="tx1">
                    <a:lumMod val="65000"/>
                    <a:lumOff val="35000"/>
                  </a:schemeClr>
                </a:solidFill>
                <a:latin typeface="Arial Narrow" pitchFamily="34" charset="0"/>
                <a:cs typeface="Times New Roman" pitchFamily="18" charset="0"/>
              </a:rPr>
              <a:t>Promover la superación constante de los umbrales de calidad de los programas de educación superior, mediante el desarrollo de procesos de acreditación eficaces y confiables.</a:t>
            </a:r>
          </a:p>
          <a:p>
            <a:pPr marL="457200" indent="-457200" eaLnBrk="0" hangingPunct="0">
              <a:lnSpc>
                <a:spcPct val="80000"/>
              </a:lnSpc>
              <a:spcBef>
                <a:spcPct val="50000"/>
              </a:spcBef>
              <a:buClr>
                <a:schemeClr val="tx1"/>
              </a:buClr>
              <a:buFontTx/>
              <a:buAutoNum type="arabicPeriod"/>
              <a:defRPr/>
            </a:pPr>
            <a:r>
              <a:rPr lang="es-ES" sz="2800" dirty="0" smtClean="0">
                <a:solidFill>
                  <a:schemeClr val="tx1">
                    <a:lumMod val="65000"/>
                    <a:lumOff val="35000"/>
                  </a:schemeClr>
                </a:solidFill>
                <a:latin typeface="Arial Narrow" pitchFamily="34" charset="0"/>
                <a:cs typeface="Times New Roman" pitchFamily="18" charset="0"/>
              </a:rPr>
              <a:t>Reconocer formalmente a las organizaciones acreditadoras de programas académicos de educación superior que lo soliciten, previa evaluación de sus capacidades, procedimientos e imparcialidad.</a:t>
            </a:r>
          </a:p>
          <a:p>
            <a:pPr marL="457200" indent="-457200" eaLnBrk="0" hangingPunct="0">
              <a:lnSpc>
                <a:spcPct val="80000"/>
              </a:lnSpc>
              <a:spcBef>
                <a:spcPct val="50000"/>
              </a:spcBef>
              <a:buClr>
                <a:schemeClr val="tx1"/>
              </a:buClr>
              <a:buFontTx/>
              <a:buAutoNum type="arabicPeriod"/>
              <a:defRPr/>
            </a:pPr>
            <a:r>
              <a:rPr lang="es-ES" sz="2800" dirty="0" smtClean="0">
                <a:solidFill>
                  <a:schemeClr val="tx1">
                    <a:lumMod val="65000"/>
                    <a:lumOff val="35000"/>
                  </a:schemeClr>
                </a:solidFill>
                <a:latin typeface="Arial Narrow" pitchFamily="34" charset="0"/>
                <a:cs typeface="Arial" charset="0"/>
              </a:rPr>
              <a:t>Supervisar que los organismos acreditadores reconocidos por el consejo empleen criterios y procedimientos que tengan rigor académico e imparcialidad</a:t>
            </a:r>
            <a:r>
              <a:rPr lang="es-MX" sz="2800" dirty="0" smtClean="0">
                <a:solidFill>
                  <a:schemeClr val="tx1">
                    <a:lumMod val="65000"/>
                    <a:lumOff val="35000"/>
                  </a:schemeClr>
                </a:solidFill>
                <a:latin typeface="Arial Narrow" pitchFamily="34" charset="0"/>
                <a:cs typeface="Arial" charset="0"/>
              </a:rPr>
              <a:t>. </a:t>
            </a:r>
            <a:endParaRPr lang="es-MX" sz="2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500042"/>
            <a:ext cx="8816975" cy="5595378"/>
          </a:xfrm>
          <a:prstGeom prst="rect">
            <a:avLst/>
          </a:prstGeom>
          <a:noFill/>
          <a:ln w="9525">
            <a:noFill/>
            <a:miter lim="800000"/>
            <a:headEnd/>
            <a:tailEnd/>
          </a:ln>
          <a:effectLst/>
        </p:spPr>
        <p:txBody>
          <a:bodyPr wrap="square">
            <a:spAutoFit/>
          </a:bodyPr>
          <a:lstStyle/>
          <a:p>
            <a:pPr marL="457200" indent="-457200" eaLnBrk="0" hangingPunct="0">
              <a:lnSpc>
                <a:spcPct val="80000"/>
              </a:lnSpc>
              <a:spcBef>
                <a:spcPct val="50000"/>
              </a:spcBef>
              <a:buClr>
                <a:schemeClr val="tx1"/>
              </a:buClr>
              <a:buFontTx/>
              <a:buAutoNum type="arabicPeriod"/>
              <a:defRPr/>
            </a:pPr>
            <a:endParaRPr lang="es-ES" sz="2800" dirty="0" smtClean="0">
              <a:effectLst>
                <a:outerShdw blurRad="38100" dist="38100" dir="2700000" algn="tl">
                  <a:srgbClr val="000000"/>
                </a:outerShdw>
              </a:effectLst>
              <a:latin typeface="Arial Narrow" pitchFamily="34" charset="0"/>
              <a:cs typeface="Times New Roman" pitchFamily="18" charset="0"/>
            </a:endParaRPr>
          </a:p>
          <a:p>
            <a:pPr marL="457200" indent="-457200" algn="ctr" eaLnBrk="0" hangingPunct="0">
              <a:lnSpc>
                <a:spcPct val="80000"/>
              </a:lnSpc>
              <a:spcBef>
                <a:spcPct val="50000"/>
              </a:spcBef>
              <a:buClr>
                <a:schemeClr val="tx1"/>
              </a:buClr>
              <a:defRPr/>
            </a:pPr>
            <a:r>
              <a:rPr lang="es-ES" sz="2800" dirty="0" smtClean="0">
                <a:solidFill>
                  <a:schemeClr val="tx1">
                    <a:lumMod val="50000"/>
                    <a:lumOff val="50000"/>
                  </a:schemeClr>
                </a:solidFill>
                <a:latin typeface="Arial Narrow" pitchFamily="34" charset="0"/>
                <a:cs typeface="Times New Roman" pitchFamily="18" charset="0"/>
              </a:rPr>
              <a:t>  </a:t>
            </a:r>
            <a:r>
              <a:rPr lang="es-ES" sz="3200" b="1" dirty="0" smtClean="0">
                <a:solidFill>
                  <a:schemeClr val="tx1">
                    <a:lumMod val="50000"/>
                    <a:lumOff val="50000"/>
                  </a:schemeClr>
                </a:solidFill>
                <a:latin typeface="Arial Narrow" pitchFamily="34" charset="0"/>
                <a:cs typeface="Times New Roman" pitchFamily="18" charset="0"/>
              </a:rPr>
              <a:t>Objetivos del COPAES</a:t>
            </a:r>
          </a:p>
          <a:p>
            <a:pPr marL="457200" indent="-457200" algn="ctr" eaLnBrk="0" hangingPunct="0">
              <a:lnSpc>
                <a:spcPct val="80000"/>
              </a:lnSpc>
              <a:spcBef>
                <a:spcPct val="50000"/>
              </a:spcBef>
              <a:buClr>
                <a:schemeClr val="tx1"/>
              </a:buClr>
              <a:defRPr/>
            </a:pPr>
            <a:endParaRPr lang="es-ES" sz="3200" dirty="0" smtClean="0">
              <a:latin typeface="Arial Narrow" pitchFamily="34" charset="0"/>
              <a:cs typeface="Times New Roman" pitchFamily="18" charset="0"/>
            </a:endParaRPr>
          </a:p>
          <a:p>
            <a:pPr marL="457200" indent="-457200" eaLnBrk="0" hangingPunct="0">
              <a:spcBef>
                <a:spcPct val="50000"/>
              </a:spcBef>
              <a:buClr>
                <a:schemeClr val="tx1"/>
              </a:buClr>
              <a:defRPr/>
            </a:pPr>
            <a:r>
              <a:rPr lang="es-ES" sz="2800" dirty="0" smtClean="0">
                <a:solidFill>
                  <a:schemeClr val="tx1">
                    <a:lumMod val="75000"/>
                    <a:lumOff val="25000"/>
                  </a:schemeClr>
                </a:solidFill>
                <a:latin typeface="Arial Narrow" pitchFamily="34" charset="0"/>
                <a:cs typeface="Arial" charset="0"/>
              </a:rPr>
              <a:t>4</a:t>
            </a:r>
            <a:r>
              <a:rPr lang="es-ES" sz="2800" dirty="0" smtClean="0">
                <a:solidFill>
                  <a:schemeClr val="tx1">
                    <a:lumMod val="65000"/>
                    <a:lumOff val="35000"/>
                  </a:schemeClr>
                </a:solidFill>
                <a:latin typeface="Arial Narrow" pitchFamily="34" charset="0"/>
                <a:cs typeface="Arial" charset="0"/>
              </a:rPr>
              <a:t>.-Dar seguimiento a las actividades de los </a:t>
            </a:r>
            <a:r>
              <a:rPr lang="es-ES" sz="2800" i="1" dirty="0" smtClean="0">
                <a:solidFill>
                  <a:schemeClr val="tx1">
                    <a:lumMod val="65000"/>
                    <a:lumOff val="35000"/>
                  </a:schemeClr>
                </a:solidFill>
                <a:latin typeface="Arial Narrow" pitchFamily="34" charset="0"/>
                <a:cs typeface="Arial" charset="0"/>
              </a:rPr>
              <a:t>organismos acreditadores</a:t>
            </a:r>
            <a:r>
              <a:rPr lang="es-ES" sz="2800" dirty="0" smtClean="0">
                <a:solidFill>
                  <a:schemeClr val="tx1">
                    <a:lumMod val="65000"/>
                    <a:lumOff val="35000"/>
                  </a:schemeClr>
                </a:solidFill>
                <a:latin typeface="Arial Narrow" pitchFamily="34" charset="0"/>
                <a:cs typeface="Arial" charset="0"/>
              </a:rPr>
              <a:t> reconocidos por el Consejo.</a:t>
            </a:r>
            <a:endParaRPr lang="es-MX" sz="2800" dirty="0" smtClean="0">
              <a:solidFill>
                <a:schemeClr val="tx1">
                  <a:lumMod val="65000"/>
                  <a:lumOff val="35000"/>
                </a:schemeClr>
              </a:solidFill>
              <a:latin typeface="Arial Narrow" pitchFamily="34" charset="0"/>
              <a:cs typeface="Times New Roman" pitchFamily="18" charset="0"/>
            </a:endParaRPr>
          </a:p>
          <a:p>
            <a:pPr marL="457200" indent="-457200" eaLnBrk="0" hangingPunct="0">
              <a:spcBef>
                <a:spcPct val="50000"/>
              </a:spcBef>
              <a:buClr>
                <a:schemeClr val="tx1"/>
              </a:buClr>
              <a:defRPr/>
            </a:pPr>
            <a:r>
              <a:rPr lang="es-ES" sz="2800" dirty="0" smtClean="0">
                <a:solidFill>
                  <a:schemeClr val="tx1">
                    <a:lumMod val="65000"/>
                    <a:lumOff val="35000"/>
                  </a:schemeClr>
                </a:solidFill>
                <a:latin typeface="Arial Narrow" pitchFamily="34" charset="0"/>
                <a:cs typeface="Times New Roman" pitchFamily="18" charset="0"/>
              </a:rPr>
              <a:t>5.-Cooperar con las autoridades educativas en su propósito de elevar y asegurar la calidad de la educación superior.</a:t>
            </a:r>
          </a:p>
          <a:p>
            <a:pPr marL="457200" indent="-457200" eaLnBrk="0" hangingPunct="0">
              <a:spcBef>
                <a:spcPct val="50000"/>
              </a:spcBef>
              <a:buClr>
                <a:schemeClr val="tx1"/>
              </a:buClr>
              <a:defRPr/>
            </a:pPr>
            <a:r>
              <a:rPr lang="es-ES" sz="2800" dirty="0" smtClean="0">
                <a:solidFill>
                  <a:schemeClr val="tx1">
                    <a:lumMod val="65000"/>
                    <a:lumOff val="35000"/>
                  </a:schemeClr>
                </a:solidFill>
                <a:latin typeface="Arial Narrow" pitchFamily="34" charset="0"/>
                <a:cs typeface="Times New Roman" pitchFamily="18" charset="0"/>
              </a:rPr>
              <a:t>6.-Proveer información a la sociedad sobre indicadores de la calidad de la educación superior. </a:t>
            </a:r>
          </a:p>
          <a:p>
            <a:pPr marL="457200" indent="-457200" eaLnBrk="0" hangingPunct="0">
              <a:spcBef>
                <a:spcPct val="50000"/>
              </a:spcBef>
              <a:buClr>
                <a:schemeClr val="tx1"/>
              </a:buClr>
              <a:defRPr/>
            </a:pPr>
            <a:endParaRPr lang="es-ES" sz="2800" dirty="0" smtClean="0">
              <a:solidFill>
                <a:schemeClr val="tx1">
                  <a:lumMod val="65000"/>
                  <a:lumOff val="35000"/>
                </a:schemeClr>
              </a:solidFill>
              <a:latin typeface="Arial Narrow"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857232"/>
            <a:ext cx="8816975" cy="5909310"/>
          </a:xfrm>
          <a:prstGeom prst="rect">
            <a:avLst/>
          </a:prstGeom>
          <a:noFill/>
          <a:ln w="9525">
            <a:noFill/>
            <a:miter lim="800000"/>
            <a:headEnd/>
            <a:tailEnd/>
          </a:ln>
          <a:effectLst/>
        </p:spPr>
        <p:txBody>
          <a:bodyPr wrap="square">
            <a:spAutoFit/>
          </a:bodyPr>
          <a:lstStyle/>
          <a:p>
            <a:pPr algn="ctr" eaLnBrk="0" hangingPunct="0">
              <a:spcBef>
                <a:spcPct val="50000"/>
              </a:spcBef>
              <a:defRPr/>
            </a:pPr>
            <a:r>
              <a:rPr lang="es-MX" sz="2800" b="1" dirty="0" smtClean="0">
                <a:solidFill>
                  <a:schemeClr val="tx1">
                    <a:lumMod val="50000"/>
                    <a:lumOff val="50000"/>
                  </a:schemeClr>
                </a:solidFill>
                <a:latin typeface="Arial Narrow" pitchFamily="34" charset="0"/>
              </a:rPr>
              <a:t>Lineamientos generales para el reconocimiento de un organismo acreditador</a:t>
            </a:r>
          </a:p>
          <a:p>
            <a:pPr algn="ctr" eaLnBrk="0" hangingPunct="0">
              <a:spcBef>
                <a:spcPct val="50000"/>
              </a:spcBef>
              <a:defRPr/>
            </a:pPr>
            <a:endParaRPr lang="es-ES" sz="2800" b="1" dirty="0" smtClean="0">
              <a:solidFill>
                <a:schemeClr val="tx1">
                  <a:lumMod val="50000"/>
                  <a:lumOff val="50000"/>
                </a:schemeClr>
              </a:solidFill>
              <a:effectLst>
                <a:outerShdw blurRad="38100" dist="38100" dir="2700000" algn="tl">
                  <a:srgbClr val="000000"/>
                </a:outerShdw>
              </a:effectLst>
              <a:latin typeface="Arial Narrow" pitchFamily="34" charset="0"/>
            </a:endParaRPr>
          </a:p>
          <a:p>
            <a:pPr marL="457200" indent="-457200" eaLnBrk="0" hangingPunct="0">
              <a:lnSpc>
                <a:spcPct val="100000"/>
              </a:lnSpc>
            </a:pPr>
            <a:r>
              <a:rPr lang="es-MX" sz="2800" dirty="0" smtClean="0">
                <a:latin typeface="Arial Narrow" pitchFamily="34" charset="0"/>
                <a:cs typeface="Times New Roman" pitchFamily="18" charset="0"/>
              </a:rPr>
              <a:t>  </a:t>
            </a:r>
            <a:r>
              <a:rPr lang="es-MX" sz="2800" dirty="0" smtClean="0">
                <a:solidFill>
                  <a:schemeClr val="tx1">
                    <a:lumMod val="85000"/>
                    <a:lumOff val="15000"/>
                  </a:schemeClr>
                </a:solidFill>
                <a:latin typeface="Arial Narrow" pitchFamily="34" charset="0"/>
                <a:cs typeface="Times New Roman" pitchFamily="18" charset="0"/>
              </a:rPr>
              <a:t>1. Especialidad de una o mas áreas del conocimiento</a:t>
            </a:r>
            <a:r>
              <a:rPr lang="es-ES" sz="2800" dirty="0" smtClean="0">
                <a:solidFill>
                  <a:schemeClr val="tx1">
                    <a:lumMod val="85000"/>
                    <a:lumOff val="15000"/>
                  </a:schemeClr>
                </a:solidFill>
                <a:latin typeface="Arial Narrow" pitchFamily="34" charset="0"/>
                <a:cs typeface="Times New Roman" pitchFamily="18" charset="0"/>
              </a:rPr>
              <a:t> </a:t>
            </a:r>
          </a:p>
          <a:p>
            <a:pPr marL="457200" indent="-457200" eaLnBrk="0" hangingPunct="0">
              <a:lnSpc>
                <a:spcPct val="100000"/>
              </a:lnSpc>
            </a:pPr>
            <a:endParaRPr lang="es-MX" sz="2800" dirty="0" smtClean="0">
              <a:solidFill>
                <a:schemeClr val="tx1">
                  <a:lumMod val="85000"/>
                  <a:lumOff val="15000"/>
                </a:schemeClr>
              </a:solidFill>
              <a:latin typeface="Arial Narrow" pitchFamily="34" charset="0"/>
              <a:cs typeface="Times New Roman" pitchFamily="18" charset="0"/>
            </a:endParaRPr>
          </a:p>
          <a:p>
            <a:pPr marL="457200" indent="-457200" eaLnBrk="0" hangingPunct="0">
              <a:lnSpc>
                <a:spcPct val="100000"/>
              </a:lnSpc>
            </a:pPr>
            <a:r>
              <a:rPr lang="es-MX" sz="2800" dirty="0" smtClean="0">
                <a:solidFill>
                  <a:schemeClr val="tx1">
                    <a:lumMod val="85000"/>
                    <a:lumOff val="15000"/>
                  </a:schemeClr>
                </a:solidFill>
                <a:latin typeface="Arial Narrow" pitchFamily="34" charset="0"/>
                <a:cs typeface="Times New Roman" pitchFamily="18" charset="0"/>
              </a:rPr>
              <a:t>  2. Asociación civil que debe demostrar que en la acreditación garantiza actuar como organismo de tercera parte, con  calidad y objetividad, así como con imparcialidad e independencia de la institución que imparte los programas académicos </a:t>
            </a:r>
            <a:endParaRPr lang="es-ES" sz="2800" dirty="0" smtClean="0">
              <a:solidFill>
                <a:schemeClr val="tx1">
                  <a:lumMod val="85000"/>
                  <a:lumOff val="15000"/>
                </a:schemeClr>
              </a:solidFill>
              <a:latin typeface="Arial Narrow" pitchFamily="34" charset="0"/>
              <a:cs typeface="Times New Roman" pitchFamily="18" charset="0"/>
            </a:endParaRPr>
          </a:p>
          <a:p>
            <a:pPr algn="ctr" eaLnBrk="0" hangingPunct="0">
              <a:lnSpc>
                <a:spcPct val="100000"/>
              </a:lnSpc>
              <a:spcBef>
                <a:spcPct val="50000"/>
              </a:spcBef>
              <a:defRPr/>
            </a:pPr>
            <a:endParaRPr lang="es-MX" sz="2800" b="1" dirty="0" smtClean="0">
              <a:solidFill>
                <a:schemeClr val="tx1">
                  <a:lumMod val="50000"/>
                </a:schemeClr>
              </a:solidFill>
              <a:latin typeface="Cambria" pitchFamily="18" charset="0"/>
            </a:endParaRPr>
          </a:p>
          <a:p>
            <a:pPr algn="ctr" eaLnBrk="0" hangingPunct="0">
              <a:lnSpc>
                <a:spcPct val="100000"/>
              </a:lnSpc>
              <a:spcBef>
                <a:spcPct val="50000"/>
              </a:spcBef>
              <a:defRPr/>
            </a:pPr>
            <a:endParaRPr lang="es-MX" sz="2800" b="1" dirty="0" smtClean="0">
              <a:solidFill>
                <a:schemeClr val="tx1">
                  <a:lumMod val="50000"/>
                </a:schemeClr>
              </a:solidFill>
              <a:latin typeface="Cambria"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857232"/>
            <a:ext cx="8816975" cy="5047536"/>
          </a:xfrm>
          <a:prstGeom prst="rect">
            <a:avLst/>
          </a:prstGeom>
          <a:noFill/>
          <a:ln w="9525">
            <a:noFill/>
            <a:miter lim="800000"/>
            <a:headEnd/>
            <a:tailEnd/>
          </a:ln>
          <a:effectLst/>
        </p:spPr>
        <p:txBody>
          <a:bodyPr wrap="square">
            <a:spAutoFit/>
          </a:bodyPr>
          <a:lstStyle/>
          <a:p>
            <a:pPr algn="ctr" eaLnBrk="0" hangingPunct="0">
              <a:spcBef>
                <a:spcPct val="50000"/>
              </a:spcBef>
              <a:defRPr/>
            </a:pPr>
            <a:r>
              <a:rPr lang="es-MX" sz="2800" b="1" dirty="0" smtClean="0">
                <a:solidFill>
                  <a:schemeClr val="tx1">
                    <a:lumMod val="50000"/>
                    <a:lumOff val="50000"/>
                  </a:schemeClr>
                </a:solidFill>
                <a:latin typeface="Arial Narrow" pitchFamily="34" charset="0"/>
              </a:rPr>
              <a:t>Lineamientos generales para el reconocimiento de un organismo acreditador</a:t>
            </a:r>
          </a:p>
          <a:p>
            <a:pPr algn="ctr" eaLnBrk="0" hangingPunct="0">
              <a:spcBef>
                <a:spcPct val="50000"/>
              </a:spcBef>
              <a:defRPr/>
            </a:pPr>
            <a:endParaRPr lang="es-ES" sz="2800" b="1" dirty="0" smtClean="0">
              <a:solidFill>
                <a:schemeClr val="tx1">
                  <a:lumMod val="50000"/>
                  <a:lumOff val="50000"/>
                </a:schemeClr>
              </a:solidFill>
              <a:effectLst>
                <a:outerShdw blurRad="38100" dist="38100" dir="2700000" algn="tl">
                  <a:srgbClr val="000000"/>
                </a:outerShdw>
              </a:effectLst>
              <a:latin typeface="Arial Narrow" pitchFamily="34" charset="0"/>
            </a:endParaRPr>
          </a:p>
          <a:p>
            <a:pPr marL="457200" indent="-457200" eaLnBrk="0" hangingPunct="0"/>
            <a:r>
              <a:rPr lang="es-MX" sz="2800" dirty="0" smtClean="0">
                <a:latin typeface="Arial Narrow" pitchFamily="34" charset="0"/>
                <a:cs typeface="Times New Roman" pitchFamily="18" charset="0"/>
              </a:rPr>
              <a:t>  </a:t>
            </a:r>
            <a:r>
              <a:rPr lang="es-MX" sz="2800" dirty="0" smtClean="0">
                <a:solidFill>
                  <a:schemeClr val="tx1">
                    <a:lumMod val="85000"/>
                    <a:lumOff val="15000"/>
                  </a:schemeClr>
                </a:solidFill>
                <a:latin typeface="Arial Narrow" pitchFamily="34" charset="0"/>
                <a:cs typeface="Times New Roman" pitchFamily="18" charset="0"/>
              </a:rPr>
              <a:t>3. Cuenta </a:t>
            </a:r>
            <a:r>
              <a:rPr lang="es-ES" sz="2800" dirty="0" smtClean="0">
                <a:latin typeface="Arial Narrow" pitchFamily="34" charset="0"/>
                <a:cs typeface="Times New Roman" pitchFamily="18" charset="0"/>
              </a:rPr>
              <a:t>con la capacidad técnica  y administrativa para que los procesos de acreditación sean confiables y transparentes, así como con la infraestructura suficiente para el control de calidad de los procesos y los sistemas de monitoreo e información necesarios. </a:t>
            </a:r>
          </a:p>
          <a:p>
            <a:pPr algn="ctr" eaLnBrk="0" hangingPunct="0">
              <a:lnSpc>
                <a:spcPct val="100000"/>
              </a:lnSpc>
              <a:spcBef>
                <a:spcPct val="50000"/>
              </a:spcBef>
              <a:defRPr/>
            </a:pPr>
            <a:endParaRPr lang="es-MX" sz="2800" b="1" dirty="0" smtClean="0">
              <a:solidFill>
                <a:schemeClr val="tx1">
                  <a:lumMod val="50000"/>
                </a:schemeClr>
              </a:solidFill>
              <a:latin typeface="Cambria" pitchFamily="18" charset="0"/>
            </a:endParaRPr>
          </a:p>
          <a:p>
            <a:pPr algn="ctr" eaLnBrk="0" hangingPunct="0">
              <a:lnSpc>
                <a:spcPct val="100000"/>
              </a:lnSpc>
              <a:spcBef>
                <a:spcPct val="50000"/>
              </a:spcBef>
              <a:defRPr/>
            </a:pPr>
            <a:endParaRPr lang="es-MX" sz="2800" b="1" dirty="0" smtClean="0">
              <a:solidFill>
                <a:schemeClr val="tx1">
                  <a:lumMod val="50000"/>
                </a:schemeClr>
              </a:solidFill>
              <a:latin typeface="Cambria"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upo 95"/>
          <p:cNvGrpSpPr>
            <a:grpSpLocks/>
          </p:cNvGrpSpPr>
          <p:nvPr/>
        </p:nvGrpSpPr>
        <p:grpSpPr bwMode="auto">
          <a:xfrm>
            <a:off x="0" y="214290"/>
            <a:ext cx="8784976" cy="6480719"/>
            <a:chOff x="-1" y="1283855"/>
            <a:chExt cx="9144001" cy="5579246"/>
          </a:xfrm>
        </p:grpSpPr>
        <p:cxnSp>
          <p:nvCxnSpPr>
            <p:cNvPr id="4" name="Conector recto 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1 Título"/>
          <p:cNvSpPr txBox="1">
            <a:spLocks/>
          </p:cNvSpPr>
          <p:nvPr/>
        </p:nvSpPr>
        <p:spPr>
          <a:xfrm>
            <a:off x="179512" y="3000372"/>
            <a:ext cx="8784976" cy="2571768"/>
          </a:xfrm>
          <a:prstGeom prst="rect">
            <a:avLst/>
          </a:prstGeom>
        </p:spPr>
        <p:txBody>
          <a:bodyPr/>
          <a:lstStyle/>
          <a:p>
            <a:pPr marL="342900" indent="-342900" algn="ctr" fontAlgn="auto">
              <a:spcBef>
                <a:spcPct val="20000"/>
              </a:spcBef>
              <a:spcAft>
                <a:spcPts val="0"/>
              </a:spcAft>
              <a:buFont typeface="Arial" pitchFamily="34" charset="0"/>
              <a:buNone/>
              <a:defRPr/>
            </a:pPr>
            <a:r>
              <a:rPr lang="es-MX" sz="4400" b="1" dirty="0" smtClean="0">
                <a:solidFill>
                  <a:schemeClr val="tx1">
                    <a:lumMod val="65000"/>
                    <a:lumOff val="35000"/>
                  </a:schemeClr>
                </a:solidFill>
                <a:latin typeface="Arial Narrow" pitchFamily="34" charset="0"/>
              </a:rPr>
              <a:t>Situación Actual</a:t>
            </a:r>
          </a:p>
          <a:p>
            <a:pPr marL="342900" indent="-342900" algn="ctr" fontAlgn="auto">
              <a:spcBef>
                <a:spcPct val="20000"/>
              </a:spcBef>
              <a:spcAft>
                <a:spcPts val="0"/>
              </a:spcAft>
              <a:buFont typeface="Arial" pitchFamily="34" charset="0"/>
              <a:buNone/>
              <a:defRPr/>
            </a:pPr>
            <a:r>
              <a:rPr lang="es-MX" sz="4400" b="1" dirty="0" smtClean="0">
                <a:solidFill>
                  <a:schemeClr val="tx1">
                    <a:lumMod val="65000"/>
                    <a:lumOff val="35000"/>
                  </a:schemeClr>
                </a:solidFill>
                <a:latin typeface="Arial Narrow" pitchFamily="34" charset="0"/>
              </a:rPr>
              <a:t>	</a:t>
            </a:r>
            <a:endParaRPr lang="es-MX" sz="4400" b="1" dirty="0">
              <a:solidFill>
                <a:schemeClr val="tx1">
                  <a:lumMod val="65000"/>
                  <a:lumOff val="35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23850" y="1700213"/>
            <a:ext cx="8458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50000"/>
              </a:spcBef>
            </a:pPr>
            <a:r>
              <a:rPr lang="es-ES" sz="3600" b="1" dirty="0">
                <a:solidFill>
                  <a:srgbClr val="000000"/>
                </a:solidFill>
                <a:latin typeface="Arial Narrow" pitchFamily="34" charset="0"/>
              </a:rPr>
              <a:t>PRINCIPALES</a:t>
            </a:r>
          </a:p>
          <a:p>
            <a:pPr algn="ctr">
              <a:spcBef>
                <a:spcPct val="50000"/>
              </a:spcBef>
            </a:pPr>
            <a:r>
              <a:rPr lang="es-ES" sz="3600" b="1" dirty="0">
                <a:solidFill>
                  <a:srgbClr val="000000"/>
                </a:solidFill>
                <a:latin typeface="Arial Narrow" pitchFamily="34" charset="0"/>
              </a:rPr>
              <a:t>PRODUCTOS DE SUS TRABAJOS</a:t>
            </a:r>
          </a:p>
        </p:txBody>
      </p:sp>
      <p:pic>
        <p:nvPicPr>
          <p:cNvPr id="18436" name="4 Imagen" descr="logo CIEES 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596" y="4214818"/>
            <a:ext cx="4071966" cy="140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0" name="Picture 2" descr="https://www.copaes.org/assets/images/copaes.png"/>
          <p:cNvPicPr>
            <a:picLocks noChangeAspect="1" noChangeArrowheads="1"/>
          </p:cNvPicPr>
          <p:nvPr/>
        </p:nvPicPr>
        <p:blipFill>
          <a:blip r:embed="rId4"/>
          <a:srcRect/>
          <a:stretch>
            <a:fillRect/>
          </a:stretch>
        </p:blipFill>
        <p:spPr bwMode="auto">
          <a:xfrm>
            <a:off x="5500694" y="4643446"/>
            <a:ext cx="2809879" cy="928694"/>
          </a:xfrm>
          <a:prstGeom prst="rect">
            <a:avLst/>
          </a:prstGeom>
          <a:noFill/>
        </p:spPr>
      </p:pic>
    </p:spTree>
    <p:extLst>
      <p:ext uri="{BB962C8B-B14F-4D97-AF65-F5344CB8AC3E}">
        <p14:creationId xmlns:p14="http://schemas.microsoft.com/office/powerpoint/2010/main" val="3619500824"/>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14370" name="Object 2"/>
          <p:cNvGraphicFramePr>
            <a:graphicFrameLocks noChangeAspect="1"/>
          </p:cNvGraphicFramePr>
          <p:nvPr/>
        </p:nvGraphicFramePr>
        <p:xfrm>
          <a:off x="431800" y="1535113"/>
          <a:ext cx="8401050" cy="4262437"/>
        </p:xfrm>
        <a:graphic>
          <a:graphicData uri="http://schemas.openxmlformats.org/presentationml/2006/ole">
            <mc:AlternateContent xmlns:mc="http://schemas.openxmlformats.org/markup-compatibility/2006">
              <mc:Choice xmlns:v="urn:schemas-microsoft-com:vml" Requires="v">
                <p:oleObj spid="_x0000_s314375" name="Worksheet" r:id="rId3" imgW="8429714" imgH="4276828" progId="Excel.Sheet.8">
                  <p:embed/>
                </p:oleObj>
              </mc:Choice>
              <mc:Fallback>
                <p:oleObj name="Worksheet" r:id="rId3" imgW="8429714" imgH="4276828"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535113"/>
                        <a:ext cx="8401050"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3"/>
          <p:cNvSpPr>
            <a:spLocks noChangeArrowheads="1"/>
          </p:cNvSpPr>
          <p:nvPr/>
        </p:nvSpPr>
        <p:spPr bwMode="auto">
          <a:xfrm>
            <a:off x="357158" y="571480"/>
            <a:ext cx="8358246" cy="838200"/>
          </a:xfrm>
          <a:prstGeom prst="rect">
            <a:avLst/>
          </a:prstGeom>
          <a:solidFill>
            <a:schemeClr val="bg1"/>
          </a:solidFill>
          <a:ln w="9525">
            <a:solidFill>
              <a:schemeClr val="bg1"/>
            </a:solidFill>
            <a:miter lim="800000"/>
            <a:headEnd/>
            <a:tailEnd/>
          </a:ln>
          <a:effectLst/>
        </p:spPr>
        <p:txBody>
          <a:bodyPr anchor="ctr"/>
          <a:lstStyle/>
          <a:p>
            <a:pPr algn="ctr">
              <a:defRPr/>
            </a:pPr>
            <a:r>
              <a:rPr lang="es-MX" sz="2000" b="1" dirty="0">
                <a:solidFill>
                  <a:schemeClr val="tx1">
                    <a:lumMod val="85000"/>
                    <a:lumOff val="15000"/>
                  </a:schemeClr>
                </a:solidFill>
                <a:latin typeface="Arial Narrow" pitchFamily="34" charset="0"/>
                <a:cs typeface="Times New Roman" pitchFamily="18" charset="0"/>
              </a:rPr>
              <a:t>Organismos acreditadores reconocidos por el C</a:t>
            </a:r>
            <a:r>
              <a:rPr lang="es-MX" sz="1800" b="1" dirty="0">
                <a:solidFill>
                  <a:schemeClr val="tx1">
                    <a:lumMod val="85000"/>
                    <a:lumOff val="15000"/>
                  </a:schemeClr>
                </a:solidFill>
                <a:latin typeface="Arial Narrow" pitchFamily="34" charset="0"/>
                <a:cs typeface="Times New Roman" pitchFamily="18" charset="0"/>
              </a:rPr>
              <a:t>OPAES</a:t>
            </a:r>
          </a:p>
          <a:p>
            <a:pPr algn="ctr">
              <a:defRPr/>
            </a:pPr>
            <a:r>
              <a:rPr lang="es-MX" sz="1800" b="1" dirty="0" smtClean="0">
                <a:solidFill>
                  <a:schemeClr val="tx1">
                    <a:lumMod val="85000"/>
                    <a:lumOff val="15000"/>
                  </a:schemeClr>
                </a:solidFill>
                <a:latin typeface="Arial Narrow" pitchFamily="34" charset="0"/>
                <a:cs typeface="Times New Roman" pitchFamily="18" charset="0"/>
              </a:rPr>
              <a:t>2002-2018</a:t>
            </a:r>
            <a:endParaRPr lang="es-ES" sz="1800" dirty="0">
              <a:solidFill>
                <a:schemeClr val="tx1">
                  <a:lumMod val="85000"/>
                  <a:lumOff val="15000"/>
                </a:schemeClr>
              </a:solidFill>
              <a:latin typeface="Arial Narrow" pitchFamily="34" charset="0"/>
            </a:endParaRPr>
          </a:p>
        </p:txBody>
      </p:sp>
      <p:sp>
        <p:nvSpPr>
          <p:cNvPr id="4" name="Rectangle 5"/>
          <p:cNvSpPr>
            <a:spLocks noChangeArrowheads="1"/>
          </p:cNvSpPr>
          <p:nvPr/>
        </p:nvSpPr>
        <p:spPr bwMode="auto">
          <a:xfrm>
            <a:off x="214282" y="6215082"/>
            <a:ext cx="5327650" cy="369332"/>
          </a:xfrm>
          <a:prstGeom prst="rect">
            <a:avLst/>
          </a:prstGeom>
          <a:noFill/>
          <a:ln w="9525">
            <a:noFill/>
            <a:miter lim="800000"/>
            <a:headEnd/>
            <a:tailEnd/>
          </a:ln>
        </p:spPr>
        <p:txBody>
          <a:bodyPr>
            <a:spAutoFit/>
          </a:bodyPr>
          <a:lstStyle/>
          <a:p>
            <a:r>
              <a:rPr lang="es-MX" sz="1800" b="1" dirty="0">
                <a:latin typeface="Palatino Linotype" pitchFamily="18" charset="0"/>
              </a:rPr>
              <a:t>Fuente: COPAES, </a:t>
            </a:r>
            <a:r>
              <a:rPr lang="es-MX" sz="1800" b="1" dirty="0" smtClean="0">
                <a:latin typeface="Palatino Linotype" pitchFamily="18" charset="0"/>
              </a:rPr>
              <a:t>Junio de 20l8.</a:t>
            </a:r>
            <a:endParaRPr lang="es-MX" sz="1800" b="1" dirty="0">
              <a:latin typeface="Palatino Linotyp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upo 95"/>
          <p:cNvGrpSpPr>
            <a:grpSpLocks/>
          </p:cNvGrpSpPr>
          <p:nvPr/>
        </p:nvGrpSpPr>
        <p:grpSpPr bwMode="auto">
          <a:xfrm>
            <a:off x="359024" y="1285860"/>
            <a:ext cx="8784976" cy="5200165"/>
            <a:chOff x="-1" y="1283855"/>
            <a:chExt cx="9144001" cy="5579246"/>
          </a:xfrm>
        </p:grpSpPr>
        <p:cxnSp>
          <p:nvCxnSpPr>
            <p:cNvPr id="12" name="Conector recto 11"/>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99758"/>
            <a:ext cx="2790909" cy="852978"/>
          </a:xfrm>
          <a:prstGeom prst="rect">
            <a:avLst/>
          </a:prstGeom>
        </p:spPr>
      </p:pic>
      <p:sp>
        <p:nvSpPr>
          <p:cNvPr id="5" name="1 Título"/>
          <p:cNvSpPr txBox="1">
            <a:spLocks/>
          </p:cNvSpPr>
          <p:nvPr/>
        </p:nvSpPr>
        <p:spPr>
          <a:xfrm>
            <a:off x="714348" y="1643050"/>
            <a:ext cx="7772400" cy="202803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s-MX" sz="3200" b="1" dirty="0" smtClean="0">
                <a:solidFill>
                  <a:schemeClr val="tx1">
                    <a:lumMod val="65000"/>
                    <a:lumOff val="35000"/>
                  </a:schemeClr>
                </a:solidFill>
                <a:latin typeface="Arial Narrow" pitchFamily="34" charset="0"/>
              </a:rPr>
              <a:t/>
            </a:r>
            <a:br>
              <a:rPr lang="es-MX" sz="3200" b="1" dirty="0" smtClean="0">
                <a:solidFill>
                  <a:schemeClr val="tx1">
                    <a:lumMod val="65000"/>
                    <a:lumOff val="35000"/>
                  </a:schemeClr>
                </a:solidFill>
                <a:latin typeface="Arial Narrow" pitchFamily="34" charset="0"/>
              </a:rPr>
            </a:br>
            <a:r>
              <a:rPr lang="es-MX" b="1" dirty="0" smtClean="0">
                <a:solidFill>
                  <a:schemeClr val="tx1">
                    <a:lumMod val="65000"/>
                    <a:lumOff val="35000"/>
                  </a:schemeClr>
                </a:solidFill>
                <a:latin typeface="Arial Narrow" pitchFamily="34" charset="0"/>
              </a:rPr>
              <a:t>Acreditación de la Educación Superior en México. Experiencia, Situación Actual y Retos.  </a:t>
            </a:r>
            <a:br>
              <a:rPr lang="es-MX" b="1" dirty="0" smtClean="0">
                <a:solidFill>
                  <a:schemeClr val="tx1">
                    <a:lumMod val="65000"/>
                    <a:lumOff val="35000"/>
                  </a:schemeClr>
                </a:solidFill>
                <a:latin typeface="Arial Narrow" pitchFamily="34" charset="0"/>
              </a:rPr>
            </a:br>
            <a:endParaRPr lang="es-MX" b="1" dirty="0">
              <a:solidFill>
                <a:schemeClr val="tx1">
                  <a:lumMod val="65000"/>
                  <a:lumOff val="35000"/>
                </a:schemeClr>
              </a:solidFill>
            </a:endParaRPr>
          </a:p>
        </p:txBody>
      </p:sp>
      <p:sp>
        <p:nvSpPr>
          <p:cNvPr id="6" name="2 Subtítulo"/>
          <p:cNvSpPr txBox="1">
            <a:spLocks/>
          </p:cNvSpPr>
          <p:nvPr/>
        </p:nvSpPr>
        <p:spPr>
          <a:xfrm>
            <a:off x="1500166" y="4214818"/>
            <a:ext cx="6400800" cy="1643074"/>
          </a:xfrm>
          <a:prstGeom prst="rect">
            <a:avLst/>
          </a:prstGeom>
        </p:spPr>
        <p:txBody>
          <a:bodyPr vert="horz" lIns="91440" tIns="45720" rIns="91440" bIns="45720" rtlCol="0">
            <a:normAutofit fontScale="85000"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lgn="ctr">
              <a:buNone/>
            </a:pPr>
            <a:r>
              <a:rPr lang="es-MX" sz="2400" b="1" dirty="0" smtClean="0">
                <a:solidFill>
                  <a:schemeClr val="tx1"/>
                </a:solidFill>
                <a:latin typeface="Arial Narrow" pitchFamily="34" charset="0"/>
              </a:rPr>
              <a:t>DR. JESÚS ANCER RODRÍGUEZ </a:t>
            </a:r>
          </a:p>
          <a:p>
            <a:pPr marL="34290" indent="0" algn="ctr">
              <a:buNone/>
            </a:pPr>
            <a:r>
              <a:rPr lang="es-MX" sz="2400" b="1" dirty="0" smtClean="0">
                <a:solidFill>
                  <a:schemeClr val="tx1"/>
                </a:solidFill>
                <a:latin typeface="Arial Narrow" pitchFamily="34" charset="0"/>
              </a:rPr>
              <a:t>SECRETARIO DEL CONSEJO DE SALUBRIDAD GENERAL</a:t>
            </a:r>
          </a:p>
          <a:p>
            <a:pPr marL="34290" indent="0" algn="ctr">
              <a:buNone/>
            </a:pPr>
            <a:r>
              <a:rPr lang="es-MX" sz="2400" dirty="0" smtClean="0">
                <a:solidFill>
                  <a:schemeClr val="tx1"/>
                </a:solidFill>
                <a:latin typeface="Arial Narrow" pitchFamily="34" charset="0"/>
              </a:rPr>
              <a:t>Ciudad de México</a:t>
            </a:r>
          </a:p>
          <a:p>
            <a:pPr marL="34290" indent="0" algn="ctr">
              <a:buNone/>
            </a:pPr>
            <a:r>
              <a:rPr lang="es-MX" sz="2400" dirty="0" smtClean="0">
                <a:solidFill>
                  <a:schemeClr val="tx1"/>
                </a:solidFill>
                <a:latin typeface="Arial Narrow" pitchFamily="34" charset="0"/>
              </a:rPr>
              <a:t>19 de junio del 2018</a:t>
            </a:r>
          </a:p>
        </p:txBody>
      </p:sp>
      <p:cxnSp>
        <p:nvCxnSpPr>
          <p:cNvPr id="8" name="Conector recto 7"/>
          <p:cNvCxnSpPr/>
          <p:nvPr/>
        </p:nvCxnSpPr>
        <p:spPr>
          <a:xfrm>
            <a:off x="359024" y="1163638"/>
            <a:ext cx="3598738"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5436096" y="1163638"/>
            <a:ext cx="35987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703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42844" y="214290"/>
            <a:ext cx="8816975" cy="5478423"/>
          </a:xfrm>
          <a:prstGeom prst="rect">
            <a:avLst/>
          </a:prstGeom>
          <a:noFill/>
          <a:ln w="9525">
            <a:noFill/>
            <a:miter lim="800000"/>
            <a:headEnd/>
            <a:tailEnd/>
          </a:ln>
          <a:effectLst/>
        </p:spPr>
        <p:txBody>
          <a:bodyPr wrap="square">
            <a:spAutoFit/>
          </a:bodyPr>
          <a:lstStyle/>
          <a:p>
            <a:pPr algn="ctr" eaLnBrk="0" hangingPunct="0">
              <a:lnSpc>
                <a:spcPct val="100000"/>
              </a:lnSpc>
              <a:spcBef>
                <a:spcPct val="50000"/>
              </a:spcBef>
              <a:defRPr/>
            </a:pPr>
            <a:endParaRPr lang="es-MX" sz="2800" b="1" dirty="0" smtClean="0">
              <a:solidFill>
                <a:schemeClr val="tx1">
                  <a:lumMod val="50000"/>
                </a:schemeClr>
              </a:solidFill>
              <a:latin typeface="Arial Narrow" pitchFamily="34" charset="0"/>
            </a:endParaRPr>
          </a:p>
          <a:p>
            <a:pPr algn="ctr" eaLnBrk="0" hangingPunct="0">
              <a:lnSpc>
                <a:spcPct val="100000"/>
              </a:lnSpc>
              <a:spcBef>
                <a:spcPct val="50000"/>
              </a:spcBef>
              <a:defRPr/>
            </a:pPr>
            <a:r>
              <a:rPr lang="es-MX" sz="2800" b="1" dirty="0" smtClean="0">
                <a:solidFill>
                  <a:schemeClr val="tx1">
                    <a:lumMod val="50000"/>
                  </a:schemeClr>
                </a:solidFill>
                <a:latin typeface="Arial Narrow" pitchFamily="34" charset="0"/>
              </a:rPr>
              <a:t>Programa Sectorial de Educación 2007-2012</a:t>
            </a:r>
          </a:p>
          <a:p>
            <a:pPr algn="ctr" eaLnBrk="0" hangingPunct="0">
              <a:lnSpc>
                <a:spcPct val="100000"/>
              </a:lnSpc>
              <a:spcBef>
                <a:spcPct val="50000"/>
              </a:spcBef>
              <a:defRPr/>
            </a:pPr>
            <a:r>
              <a:rPr lang="es-MX" sz="2800" dirty="0" smtClean="0">
                <a:solidFill>
                  <a:schemeClr val="tx1">
                    <a:lumMod val="50000"/>
                  </a:schemeClr>
                </a:solidFill>
                <a:latin typeface="Arial Narrow" pitchFamily="34" charset="0"/>
              </a:rPr>
              <a:t>Indicadores del Nivel Superior</a:t>
            </a:r>
          </a:p>
          <a:p>
            <a:pPr algn="ctr" eaLnBrk="0" hangingPunct="0">
              <a:lnSpc>
                <a:spcPct val="100000"/>
              </a:lnSpc>
              <a:spcBef>
                <a:spcPct val="50000"/>
              </a:spcBef>
              <a:defRPr/>
            </a:pPr>
            <a:r>
              <a:rPr lang="es-MX" sz="2800" dirty="0" smtClean="0">
                <a:solidFill>
                  <a:schemeClr val="tx1">
                    <a:lumMod val="50000"/>
                  </a:schemeClr>
                </a:solidFill>
                <a:latin typeface="Arial Narrow" pitchFamily="34" charset="0"/>
              </a:rPr>
              <a:t>ANTECEDENTES</a:t>
            </a:r>
          </a:p>
          <a:p>
            <a:pPr algn="ctr"/>
            <a:endParaRPr lang="es-MX" sz="2800" b="1" dirty="0" smtClean="0">
              <a:solidFill>
                <a:schemeClr val="tx1">
                  <a:lumMod val="50000"/>
                </a:schemeClr>
              </a:solidFill>
              <a:latin typeface="Arial Narrow" pitchFamily="34" charset="0"/>
            </a:endParaRPr>
          </a:p>
          <a:p>
            <a:pPr algn="ctr"/>
            <a:r>
              <a:rPr lang="es-MX" sz="2800" b="1" dirty="0" smtClean="0">
                <a:solidFill>
                  <a:schemeClr val="tx1">
                    <a:lumMod val="50000"/>
                  </a:schemeClr>
                </a:solidFill>
                <a:latin typeface="Arial Narrow" pitchFamily="34" charset="0"/>
              </a:rPr>
              <a:t>Meta</a:t>
            </a:r>
          </a:p>
          <a:p>
            <a:pPr algn="l"/>
            <a:r>
              <a:rPr lang="es-MX" sz="2800" dirty="0" smtClean="0">
                <a:solidFill>
                  <a:schemeClr val="tx1">
                    <a:lumMod val="50000"/>
                  </a:schemeClr>
                </a:solidFill>
                <a:latin typeface="Arial Narrow" pitchFamily="34" charset="0"/>
              </a:rPr>
              <a:t>Incrementar la matrícula en programas reconocidos por su buena calidad del </a:t>
            </a:r>
            <a:r>
              <a:rPr lang="es-MX" sz="2800" b="1" dirty="0" smtClean="0">
                <a:solidFill>
                  <a:schemeClr val="tx1">
                    <a:lumMod val="50000"/>
                  </a:schemeClr>
                </a:solidFill>
                <a:latin typeface="Arial Narrow" pitchFamily="34" charset="0"/>
              </a:rPr>
              <a:t>34.6%</a:t>
            </a:r>
            <a:r>
              <a:rPr lang="es-MX" sz="2800" dirty="0" smtClean="0">
                <a:solidFill>
                  <a:schemeClr val="tx1">
                    <a:lumMod val="50000"/>
                  </a:schemeClr>
                </a:solidFill>
                <a:latin typeface="Arial Narrow" pitchFamily="34" charset="0"/>
              </a:rPr>
              <a:t> (2006) al </a:t>
            </a:r>
            <a:r>
              <a:rPr lang="es-MX" sz="2800" b="1" dirty="0" smtClean="0">
                <a:solidFill>
                  <a:schemeClr val="tx1">
                    <a:lumMod val="50000"/>
                  </a:schemeClr>
                </a:solidFill>
                <a:latin typeface="Arial Narrow" pitchFamily="34" charset="0"/>
              </a:rPr>
              <a:t>60%</a:t>
            </a:r>
            <a:r>
              <a:rPr lang="es-MX" sz="2800" dirty="0" smtClean="0">
                <a:solidFill>
                  <a:schemeClr val="tx1">
                    <a:lumMod val="50000"/>
                  </a:schemeClr>
                </a:solidFill>
                <a:latin typeface="Arial Narrow" pitchFamily="34" charset="0"/>
              </a:rPr>
              <a:t> en el 2012.</a:t>
            </a:r>
          </a:p>
          <a:p>
            <a:pPr algn="l"/>
            <a:endParaRPr lang="es-MX" sz="2800" dirty="0" smtClean="0">
              <a:solidFill>
                <a:schemeClr val="tx1">
                  <a:lumMod val="50000"/>
                </a:schemeClr>
              </a:solidFill>
              <a:latin typeface="Arial Narrow" pitchFamily="34" charset="0"/>
            </a:endParaRPr>
          </a:p>
          <a:p>
            <a:pPr algn="ctr"/>
            <a:endParaRPr lang="es-MX" sz="2800" dirty="0" smtClean="0">
              <a:solidFill>
                <a:schemeClr val="tx1">
                  <a:lumMod val="50000"/>
                </a:schemeClr>
              </a:solidFill>
              <a:latin typeface="Arial Narrow" pitchFamily="34" charset="0"/>
            </a:endParaRPr>
          </a:p>
          <a:p>
            <a:pPr algn="ctr"/>
            <a:r>
              <a:rPr lang="es-MX" sz="2800" b="1" dirty="0" smtClean="0">
                <a:solidFill>
                  <a:schemeClr val="tx1">
                    <a:lumMod val="50000"/>
                  </a:schemeClr>
                </a:solidFill>
                <a:latin typeface="Arial Narrow" pitchFamily="34" charset="0"/>
              </a:rPr>
              <a:t>Resultado</a:t>
            </a:r>
            <a:r>
              <a:rPr lang="es-MX" sz="2800" dirty="0" smtClean="0">
                <a:solidFill>
                  <a:schemeClr val="tx1">
                    <a:lumMod val="50000"/>
                  </a:schemeClr>
                </a:solidFill>
                <a:latin typeface="Arial Narrow" pitchFamily="34" charset="0"/>
              </a:rPr>
              <a:t>: </a:t>
            </a:r>
            <a:r>
              <a:rPr lang="es-MX" sz="2800" i="1" dirty="0" smtClean="0">
                <a:solidFill>
                  <a:schemeClr val="tx1">
                    <a:lumMod val="50000"/>
                  </a:schemeClr>
                </a:solidFill>
                <a:latin typeface="Arial Narrow" pitchFamily="34" charset="0"/>
              </a:rPr>
              <a:t>Meta lograda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1 CuadroTexto"/>
          <p:cNvSpPr txBox="1">
            <a:spLocks noChangeArrowheads="1"/>
          </p:cNvSpPr>
          <p:nvPr/>
        </p:nvSpPr>
        <p:spPr bwMode="auto">
          <a:xfrm>
            <a:off x="357158" y="1357299"/>
            <a:ext cx="8427372" cy="646331"/>
          </a:xfrm>
          <a:prstGeom prst="rect">
            <a:avLst/>
          </a:prstGeom>
          <a:noFill/>
          <a:ln w="9525">
            <a:noFill/>
            <a:miter lim="800000"/>
            <a:headEnd/>
            <a:tailEnd/>
          </a:ln>
        </p:spPr>
        <p:txBody>
          <a:bodyPr wrap="square">
            <a:spAutoFit/>
          </a:bodyPr>
          <a:lstStyle/>
          <a:p>
            <a:r>
              <a:rPr lang="es-MX" sz="3600" dirty="0">
                <a:solidFill>
                  <a:srgbClr val="000000"/>
                </a:solidFill>
                <a:latin typeface="Arial Narrow" pitchFamily="34" charset="0"/>
              </a:rPr>
              <a:t>Programa Sectorial de Educación </a:t>
            </a:r>
            <a:r>
              <a:rPr lang="es-MX" sz="3600" dirty="0" smtClean="0">
                <a:solidFill>
                  <a:srgbClr val="000000"/>
                </a:solidFill>
                <a:latin typeface="Arial Narrow" pitchFamily="34" charset="0"/>
              </a:rPr>
              <a:t>2013-2018</a:t>
            </a:r>
            <a:endParaRPr lang="es-MX" sz="3600" dirty="0">
              <a:solidFill>
                <a:srgbClr val="000000"/>
              </a:solidFill>
              <a:latin typeface="Arial Narrow" pitchFamily="34" charset="0"/>
            </a:endParaRPr>
          </a:p>
        </p:txBody>
      </p:sp>
      <p:sp>
        <p:nvSpPr>
          <p:cNvPr id="65539" name="2 CuadroTexto"/>
          <p:cNvSpPr txBox="1">
            <a:spLocks noChangeArrowheads="1"/>
          </p:cNvSpPr>
          <p:nvPr/>
        </p:nvSpPr>
        <p:spPr bwMode="auto">
          <a:xfrm>
            <a:off x="285720" y="3435965"/>
            <a:ext cx="8858280" cy="2585323"/>
          </a:xfrm>
          <a:prstGeom prst="rect">
            <a:avLst/>
          </a:prstGeom>
          <a:noFill/>
          <a:ln w="9525">
            <a:noFill/>
            <a:miter lim="800000"/>
            <a:headEnd/>
            <a:tailEnd/>
          </a:ln>
        </p:spPr>
        <p:txBody>
          <a:bodyPr wrap="square">
            <a:spAutoFit/>
          </a:bodyPr>
          <a:lstStyle/>
          <a:p>
            <a:pPr algn="ctr"/>
            <a:r>
              <a:rPr lang="es-MX" sz="3600" b="1" dirty="0" smtClean="0">
                <a:solidFill>
                  <a:srgbClr val="000000"/>
                </a:solidFill>
                <a:latin typeface="Arial Narrow" pitchFamily="34" charset="0"/>
              </a:rPr>
              <a:t>Meta</a:t>
            </a:r>
            <a:r>
              <a:rPr lang="es-MX" sz="3600" dirty="0">
                <a:solidFill>
                  <a:srgbClr val="000000"/>
                </a:solidFill>
                <a:latin typeface="Arial Narrow" pitchFamily="34" charset="0"/>
              </a:rPr>
              <a:t>: </a:t>
            </a:r>
          </a:p>
          <a:p>
            <a:pPr algn="ctr"/>
            <a:endParaRPr lang="es-MX" dirty="0">
              <a:solidFill>
                <a:srgbClr val="000000"/>
              </a:solidFill>
              <a:latin typeface="Arial Narrow" pitchFamily="34" charset="0"/>
            </a:endParaRPr>
          </a:p>
          <a:p>
            <a:pPr algn="ctr"/>
            <a:r>
              <a:rPr lang="es-MX" sz="3600" dirty="0" smtClean="0">
                <a:solidFill>
                  <a:srgbClr val="000000"/>
                </a:solidFill>
                <a:latin typeface="Arial Narrow" pitchFamily="34" charset="0"/>
              </a:rPr>
              <a:t>Incrementar la matrícula en programas de buena calidad del </a:t>
            </a:r>
          </a:p>
          <a:p>
            <a:pPr algn="ctr"/>
            <a:r>
              <a:rPr lang="es-MX" sz="3600" b="1" dirty="0" smtClean="0">
                <a:solidFill>
                  <a:srgbClr val="000000"/>
                </a:solidFill>
                <a:latin typeface="Arial Narrow" pitchFamily="34" charset="0"/>
              </a:rPr>
              <a:t>61.7%</a:t>
            </a:r>
            <a:r>
              <a:rPr lang="es-MX" sz="3600" dirty="0" smtClean="0">
                <a:solidFill>
                  <a:srgbClr val="000000"/>
                </a:solidFill>
                <a:latin typeface="Arial Narrow" pitchFamily="34" charset="0"/>
              </a:rPr>
              <a:t> (2013) al </a:t>
            </a:r>
            <a:r>
              <a:rPr lang="es-MX" sz="3600" b="1" dirty="0" smtClean="0">
                <a:solidFill>
                  <a:srgbClr val="000000"/>
                </a:solidFill>
                <a:latin typeface="Arial Narrow" pitchFamily="34" charset="0"/>
              </a:rPr>
              <a:t>72%</a:t>
            </a:r>
            <a:r>
              <a:rPr lang="es-MX" sz="3600" dirty="0" smtClean="0">
                <a:solidFill>
                  <a:srgbClr val="000000"/>
                </a:solidFill>
                <a:latin typeface="Arial Narrow" pitchFamily="34" charset="0"/>
              </a:rPr>
              <a:t> en el 2018 </a:t>
            </a:r>
          </a:p>
        </p:txBody>
      </p:sp>
    </p:spTree>
    <p:extLst>
      <p:ext uri="{BB962C8B-B14F-4D97-AF65-F5344CB8AC3E}">
        <p14:creationId xmlns:p14="http://schemas.microsoft.com/office/powerpoint/2010/main" val="1672970381"/>
      </p:ext>
    </p:extLst>
  </p:cSld>
  <p:clrMapOvr>
    <a:masterClrMapping/>
  </p:clrMapOvr>
  <p:transition spd="slow" advClick="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7651" name="Object 54"/>
          <p:cNvGraphicFramePr>
            <a:graphicFrameLocks noChangeAspect="1"/>
          </p:cNvGraphicFramePr>
          <p:nvPr>
            <p:extLst>
              <p:ext uri="{D42A27DB-BD31-4B8C-83A1-F6EECF244321}">
                <p14:modId xmlns:p14="http://schemas.microsoft.com/office/powerpoint/2010/main" val="3444664690"/>
              </p:ext>
            </p:extLst>
          </p:nvPr>
        </p:nvGraphicFramePr>
        <p:xfrm>
          <a:off x="0" y="1714488"/>
          <a:ext cx="7902575" cy="3898900"/>
        </p:xfrm>
        <a:graphic>
          <a:graphicData uri="http://schemas.openxmlformats.org/presentationml/2006/ole">
            <mc:AlternateContent xmlns:mc="http://schemas.openxmlformats.org/markup-compatibility/2006">
              <mc:Choice xmlns:v="urn:schemas-microsoft-com:vml" Requires="v">
                <p:oleObj spid="_x0000_s195591" name="Worksheet" r:id="rId4" imgW="5981620" imgH="2952803" progId="Excel.Sheet.8">
                  <p:embed/>
                </p:oleObj>
              </mc:Choice>
              <mc:Fallback>
                <p:oleObj name="Worksheet" r:id="rId4" imgW="5981620" imgH="2952803"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14488"/>
                        <a:ext cx="7902575" cy="389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0" name="Rectangle 50"/>
          <p:cNvSpPr>
            <a:spLocks noChangeArrowheads="1"/>
          </p:cNvSpPr>
          <p:nvPr/>
        </p:nvSpPr>
        <p:spPr bwMode="auto">
          <a:xfrm>
            <a:off x="177800" y="188913"/>
            <a:ext cx="87153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dirty="0">
                <a:solidFill>
                  <a:srgbClr val="000000"/>
                </a:solidFill>
                <a:latin typeface="Calibri" pitchFamily="34" charset="0"/>
              </a:rPr>
              <a:t>Matrícula en Programas de </a:t>
            </a:r>
            <a:r>
              <a:rPr lang="es-MX" smtClean="0">
                <a:solidFill>
                  <a:srgbClr val="000000"/>
                </a:solidFill>
                <a:latin typeface="Calibri" pitchFamily="34" charset="0"/>
              </a:rPr>
              <a:t>Licenciatura y </a:t>
            </a:r>
            <a:r>
              <a:rPr lang="es-MX" dirty="0">
                <a:solidFill>
                  <a:srgbClr val="000000"/>
                </a:solidFill>
                <a:latin typeface="Calibri" pitchFamily="34" charset="0"/>
              </a:rPr>
              <a:t>Técnico Superior Universitario </a:t>
            </a:r>
            <a:r>
              <a:rPr lang="es-MX" dirty="0" smtClean="0">
                <a:solidFill>
                  <a:srgbClr val="000000"/>
                </a:solidFill>
                <a:latin typeface="Calibri" pitchFamily="34" charset="0"/>
              </a:rPr>
              <a:t>de buena </a:t>
            </a:r>
            <a:r>
              <a:rPr lang="es-MX" dirty="0">
                <a:solidFill>
                  <a:srgbClr val="000000"/>
                </a:solidFill>
                <a:latin typeface="Calibri" pitchFamily="34" charset="0"/>
              </a:rPr>
              <a:t>calidad (acreditados) en México . </a:t>
            </a:r>
            <a:r>
              <a:rPr lang="es-MX" dirty="0" smtClean="0">
                <a:solidFill>
                  <a:srgbClr val="000000"/>
                </a:solidFill>
                <a:latin typeface="Calibri" pitchFamily="34" charset="0"/>
              </a:rPr>
              <a:t>2001-2014</a:t>
            </a:r>
            <a:endParaRPr lang="es-MX" dirty="0">
              <a:solidFill>
                <a:srgbClr val="000000"/>
              </a:solidFill>
              <a:latin typeface="Calibri" pitchFamily="34" charset="0"/>
            </a:endParaRPr>
          </a:p>
        </p:txBody>
      </p:sp>
      <p:graphicFrame>
        <p:nvGraphicFramePr>
          <p:cNvPr id="18" name="Group 14"/>
          <p:cNvGraphicFramePr>
            <a:graphicFrameLocks noGrp="1"/>
          </p:cNvGraphicFramePr>
          <p:nvPr>
            <p:extLst>
              <p:ext uri="{D42A27DB-BD31-4B8C-83A1-F6EECF244321}">
                <p14:modId xmlns:p14="http://schemas.microsoft.com/office/powerpoint/2010/main" val="4062172660"/>
              </p:ext>
            </p:extLst>
          </p:nvPr>
        </p:nvGraphicFramePr>
        <p:xfrm>
          <a:off x="249238" y="6226409"/>
          <a:ext cx="8894762" cy="274426"/>
        </p:xfrm>
        <a:graphic>
          <a:graphicData uri="http://schemas.openxmlformats.org/drawingml/2006/table">
            <a:tbl>
              <a:tblPr/>
              <a:tblGrid>
                <a:gridCol w="8894762">
                  <a:extLst>
                    <a:ext uri="{9D8B030D-6E8A-4147-A177-3AD203B41FA5}">
                      <a16:colId xmlns:a16="http://schemas.microsoft.com/office/drawing/2014/main" val="20000"/>
                    </a:ext>
                  </a:extLst>
                </a:gridCol>
              </a:tblGrid>
              <a:tr h="2143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Arial" charset="0"/>
                        </a:rPr>
                        <a:t>Fuente: Universo de la DGPPP 2001, 2002, 2006, 2012 y 2014; 2018, SEP-DGESU, junio de 2018.                                  </a:t>
                      </a:r>
                      <a:endParaRPr kumimoji="0" lang="es-ES" sz="1200" b="1" i="0" u="none" strike="noStrike" cap="none" normalizeH="0" baseline="0" dirty="0" smtClean="0">
                        <a:ln>
                          <a:noFill/>
                        </a:ln>
                        <a:solidFill>
                          <a:srgbClr val="000000"/>
                        </a:solidFill>
                        <a:effectLst/>
                        <a:latin typeface="Arial" charset="0"/>
                      </a:endParaRPr>
                    </a:p>
                  </a:txBody>
                  <a:tcPr marT="45773" marB="45773"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 name="22 CuadroTexto"/>
          <p:cNvSpPr txBox="1"/>
          <p:nvPr/>
        </p:nvSpPr>
        <p:spPr>
          <a:xfrm>
            <a:off x="1785918" y="4071942"/>
            <a:ext cx="720080" cy="350865"/>
          </a:xfrm>
          <a:prstGeom prst="rect">
            <a:avLst/>
          </a:prstGeom>
          <a:noFill/>
        </p:spPr>
        <p:txBody>
          <a:bodyPr wrap="square">
            <a:spAutoFit/>
          </a:bodyPr>
          <a:lstStyle/>
          <a:p>
            <a:pPr algn="just">
              <a:lnSpc>
                <a:spcPct val="120000"/>
              </a:lnSpc>
              <a:defRPr/>
            </a:pPr>
            <a:r>
              <a:rPr lang="es-MX" sz="1500" b="1" dirty="0">
                <a:solidFill>
                  <a:srgbClr val="000000"/>
                </a:solidFill>
                <a:latin typeface="Calibri" pitchFamily="34" charset="0"/>
              </a:rPr>
              <a:t>9.6 %</a:t>
            </a:r>
          </a:p>
        </p:txBody>
      </p:sp>
      <p:sp>
        <p:nvSpPr>
          <p:cNvPr id="24" name="23 CuadroTexto"/>
          <p:cNvSpPr txBox="1"/>
          <p:nvPr/>
        </p:nvSpPr>
        <p:spPr>
          <a:xfrm>
            <a:off x="3571868" y="3000372"/>
            <a:ext cx="784101" cy="369332"/>
          </a:xfrm>
          <a:prstGeom prst="rect">
            <a:avLst/>
          </a:prstGeom>
          <a:noFill/>
        </p:spPr>
        <p:txBody>
          <a:bodyPr wrap="square">
            <a:spAutoFit/>
          </a:bodyPr>
          <a:lstStyle/>
          <a:p>
            <a:pPr algn="just">
              <a:lnSpc>
                <a:spcPct val="120000"/>
              </a:lnSpc>
              <a:defRPr/>
            </a:pPr>
            <a:r>
              <a:rPr lang="es-MX" sz="1500" dirty="0">
                <a:solidFill>
                  <a:srgbClr val="000000"/>
                </a:solidFill>
                <a:latin typeface="Calibri" pitchFamily="34" charset="0"/>
              </a:rPr>
              <a:t>43.8 %</a:t>
            </a:r>
          </a:p>
        </p:txBody>
      </p:sp>
      <p:sp>
        <p:nvSpPr>
          <p:cNvPr id="27" name="26 CuadroTexto"/>
          <p:cNvSpPr txBox="1"/>
          <p:nvPr/>
        </p:nvSpPr>
        <p:spPr>
          <a:xfrm>
            <a:off x="7286644" y="1928802"/>
            <a:ext cx="1463675" cy="423862"/>
          </a:xfrm>
          <a:prstGeom prst="rect">
            <a:avLst/>
          </a:prstGeom>
          <a:noFill/>
        </p:spPr>
        <p:txBody>
          <a:bodyPr>
            <a:spAutoFit/>
          </a:bodyPr>
          <a:lstStyle/>
          <a:p>
            <a:pPr algn="just">
              <a:lnSpc>
                <a:spcPct val="120000"/>
              </a:lnSpc>
              <a:defRPr/>
            </a:pPr>
            <a:r>
              <a:rPr lang="es-MX" sz="1800" b="1" dirty="0">
                <a:solidFill>
                  <a:srgbClr val="000000"/>
                </a:solidFill>
                <a:effectLst>
                  <a:outerShdw blurRad="38100" dist="38100" dir="2700000" algn="tl">
                    <a:srgbClr val="000000">
                      <a:alpha val="43137"/>
                    </a:srgbClr>
                  </a:outerShdw>
                </a:effectLst>
                <a:latin typeface="Calibri" pitchFamily="34" charset="0"/>
              </a:rPr>
              <a:t>(Alumnos)</a:t>
            </a:r>
          </a:p>
        </p:txBody>
      </p:sp>
      <p:sp>
        <p:nvSpPr>
          <p:cNvPr id="12" name="11 CuadroTexto"/>
          <p:cNvSpPr txBox="1"/>
          <p:nvPr/>
        </p:nvSpPr>
        <p:spPr>
          <a:xfrm>
            <a:off x="6429388" y="1714488"/>
            <a:ext cx="904875" cy="369332"/>
          </a:xfrm>
          <a:prstGeom prst="rect">
            <a:avLst/>
          </a:prstGeom>
          <a:noFill/>
        </p:spPr>
        <p:txBody>
          <a:bodyPr>
            <a:spAutoFit/>
          </a:bodyPr>
          <a:lstStyle/>
          <a:p>
            <a:pPr algn="just">
              <a:lnSpc>
                <a:spcPct val="120000"/>
              </a:lnSpc>
              <a:defRPr/>
            </a:pPr>
            <a:r>
              <a:rPr lang="es-MX" sz="1500" b="1" dirty="0" smtClean="0">
                <a:solidFill>
                  <a:srgbClr val="000000"/>
                </a:solidFill>
                <a:latin typeface="Calibri" pitchFamily="34" charset="0"/>
              </a:rPr>
              <a:t>49.6 </a:t>
            </a:r>
            <a:r>
              <a:rPr lang="es-MX" sz="1500" b="1" dirty="0">
                <a:solidFill>
                  <a:srgbClr val="000000"/>
                </a:solidFill>
                <a:latin typeface="Calibri" pitchFamily="34" charset="0"/>
              </a:rPr>
              <a:t>%</a:t>
            </a:r>
          </a:p>
        </p:txBody>
      </p:sp>
      <p:sp>
        <p:nvSpPr>
          <p:cNvPr id="27658" name="12 CuadroTexto"/>
          <p:cNvSpPr txBox="1">
            <a:spLocks noChangeArrowheads="1"/>
          </p:cNvSpPr>
          <p:nvPr/>
        </p:nvSpPr>
        <p:spPr bwMode="auto">
          <a:xfrm>
            <a:off x="7271792" y="1643050"/>
            <a:ext cx="1872208"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lnSpc>
                <a:spcPct val="120000"/>
              </a:lnSpc>
              <a:defRPr sz="2400">
                <a:solidFill>
                  <a:schemeClr val="tx1"/>
                </a:solidFill>
                <a:latin typeface="Times New Roman" pitchFamily="18" charset="0"/>
              </a:defRPr>
            </a:lvl1pPr>
            <a:lvl2pPr marL="742950" indent="-285750" algn="just" eaLnBrk="0" hangingPunct="0">
              <a:lnSpc>
                <a:spcPct val="120000"/>
              </a:lnSpc>
              <a:defRPr sz="2400">
                <a:solidFill>
                  <a:schemeClr val="tx1"/>
                </a:solidFill>
                <a:latin typeface="Times New Roman" pitchFamily="18" charset="0"/>
              </a:defRPr>
            </a:lvl2pPr>
            <a:lvl3pPr marL="1143000" indent="-228600" algn="just" eaLnBrk="0" hangingPunct="0">
              <a:lnSpc>
                <a:spcPct val="120000"/>
              </a:lnSpc>
              <a:defRPr sz="2400">
                <a:solidFill>
                  <a:schemeClr val="tx1"/>
                </a:solidFill>
                <a:latin typeface="Times New Roman" pitchFamily="18" charset="0"/>
              </a:defRPr>
            </a:lvl3pPr>
            <a:lvl4pPr marL="1600200" indent="-228600" algn="just" eaLnBrk="0" hangingPunct="0">
              <a:lnSpc>
                <a:spcPct val="120000"/>
              </a:lnSpc>
              <a:defRPr sz="2400">
                <a:solidFill>
                  <a:schemeClr val="tx1"/>
                </a:solidFill>
                <a:latin typeface="Times New Roman" pitchFamily="18" charset="0"/>
              </a:defRPr>
            </a:lvl4pPr>
            <a:lvl5pPr marL="2057400" indent="-228600" algn="just" eaLnBrk="0" hangingPunct="0">
              <a:lnSpc>
                <a:spcPct val="120000"/>
              </a:lnSpc>
              <a:defRPr sz="2400">
                <a:solidFill>
                  <a:schemeClr val="tx1"/>
                </a:solidFill>
                <a:latin typeface="Times New Roman" pitchFamily="18" charset="0"/>
              </a:defRPr>
            </a:lvl5pPr>
            <a:lvl6pPr marL="2514600" indent="-228600" algn="just" eaLnBrk="0" fontAlgn="base" hangingPunct="0">
              <a:lnSpc>
                <a:spcPct val="120000"/>
              </a:lnSpc>
              <a:spcBef>
                <a:spcPct val="0"/>
              </a:spcBef>
              <a:spcAft>
                <a:spcPct val="0"/>
              </a:spcAft>
              <a:defRPr sz="2400">
                <a:solidFill>
                  <a:schemeClr val="tx1"/>
                </a:solidFill>
                <a:latin typeface="Times New Roman" pitchFamily="18" charset="0"/>
              </a:defRPr>
            </a:lvl6pPr>
            <a:lvl7pPr marL="2971800" indent="-228600" algn="just" eaLnBrk="0" fontAlgn="base" hangingPunct="0">
              <a:lnSpc>
                <a:spcPct val="120000"/>
              </a:lnSpc>
              <a:spcBef>
                <a:spcPct val="0"/>
              </a:spcBef>
              <a:spcAft>
                <a:spcPct val="0"/>
              </a:spcAft>
              <a:defRPr sz="2400">
                <a:solidFill>
                  <a:schemeClr val="tx1"/>
                </a:solidFill>
                <a:latin typeface="Times New Roman" pitchFamily="18" charset="0"/>
              </a:defRPr>
            </a:lvl7pPr>
            <a:lvl8pPr marL="3429000" indent="-228600" algn="just" eaLnBrk="0" fontAlgn="base" hangingPunct="0">
              <a:lnSpc>
                <a:spcPct val="120000"/>
              </a:lnSpc>
              <a:spcBef>
                <a:spcPct val="0"/>
              </a:spcBef>
              <a:spcAft>
                <a:spcPct val="0"/>
              </a:spcAft>
              <a:defRPr sz="2400">
                <a:solidFill>
                  <a:schemeClr val="tx1"/>
                </a:solidFill>
                <a:latin typeface="Times New Roman" pitchFamily="18" charset="0"/>
              </a:defRPr>
            </a:lvl8pPr>
            <a:lvl9pPr marL="3886200" indent="-228600" algn="just" eaLnBrk="0" fontAlgn="base" hangingPunct="0">
              <a:lnSpc>
                <a:spcPct val="120000"/>
              </a:lnSpc>
              <a:spcBef>
                <a:spcPct val="0"/>
              </a:spcBef>
              <a:spcAft>
                <a:spcPct val="0"/>
              </a:spcAft>
              <a:defRPr sz="2400">
                <a:solidFill>
                  <a:schemeClr val="tx1"/>
                </a:solidFill>
                <a:latin typeface="Times New Roman" pitchFamily="18" charset="0"/>
              </a:defRPr>
            </a:lvl9pPr>
          </a:lstStyle>
          <a:p>
            <a:pPr eaLnBrk="1" hangingPunct="1"/>
            <a:r>
              <a:rPr lang="es-MX" sz="1400" b="1" dirty="0">
                <a:solidFill>
                  <a:srgbClr val="000000"/>
                </a:solidFill>
                <a:latin typeface="Calibri" pitchFamily="34" charset="0"/>
              </a:rPr>
              <a:t>(Matrícula Evaluable)</a:t>
            </a:r>
          </a:p>
        </p:txBody>
      </p:sp>
      <p:sp>
        <p:nvSpPr>
          <p:cNvPr id="15" name="14 CuadroTexto"/>
          <p:cNvSpPr txBox="1"/>
          <p:nvPr/>
        </p:nvSpPr>
        <p:spPr>
          <a:xfrm>
            <a:off x="2643174" y="3857628"/>
            <a:ext cx="815975" cy="350865"/>
          </a:xfrm>
          <a:prstGeom prst="rect">
            <a:avLst/>
          </a:prstGeom>
          <a:noFill/>
        </p:spPr>
        <p:txBody>
          <a:bodyPr>
            <a:spAutoFit/>
          </a:bodyPr>
          <a:lstStyle/>
          <a:p>
            <a:pPr algn="just">
              <a:lnSpc>
                <a:spcPct val="120000"/>
              </a:lnSpc>
              <a:defRPr/>
            </a:pPr>
            <a:r>
              <a:rPr lang="es-MX" sz="1500" dirty="0">
                <a:solidFill>
                  <a:srgbClr val="000000"/>
                </a:solidFill>
                <a:latin typeface="Calibri" pitchFamily="34" charset="0"/>
              </a:rPr>
              <a:t>16.1%</a:t>
            </a:r>
          </a:p>
        </p:txBody>
      </p:sp>
      <p:sp>
        <p:nvSpPr>
          <p:cNvPr id="17" name="16 CuadroTexto"/>
          <p:cNvSpPr txBox="1"/>
          <p:nvPr/>
        </p:nvSpPr>
        <p:spPr>
          <a:xfrm>
            <a:off x="5572132" y="1785926"/>
            <a:ext cx="908050" cy="350865"/>
          </a:xfrm>
          <a:prstGeom prst="rect">
            <a:avLst/>
          </a:prstGeom>
          <a:noFill/>
        </p:spPr>
        <p:txBody>
          <a:bodyPr>
            <a:spAutoFit/>
          </a:bodyPr>
          <a:lstStyle/>
          <a:p>
            <a:pPr algn="just">
              <a:lnSpc>
                <a:spcPct val="120000"/>
              </a:lnSpc>
              <a:defRPr/>
            </a:pPr>
            <a:r>
              <a:rPr lang="es-MX" sz="1500" dirty="0" smtClean="0">
                <a:solidFill>
                  <a:srgbClr val="000000"/>
                </a:solidFill>
                <a:latin typeface="Calibri" pitchFamily="34" charset="0"/>
              </a:rPr>
              <a:t>63.2%</a:t>
            </a:r>
            <a:endParaRPr lang="es-MX" sz="1500" dirty="0">
              <a:solidFill>
                <a:srgbClr val="000000"/>
              </a:solidFill>
              <a:latin typeface="Calibri" pitchFamily="34" charset="0"/>
            </a:endParaRPr>
          </a:p>
        </p:txBody>
      </p:sp>
      <p:sp>
        <p:nvSpPr>
          <p:cNvPr id="13" name="12 CuadroTexto"/>
          <p:cNvSpPr txBox="1"/>
          <p:nvPr/>
        </p:nvSpPr>
        <p:spPr>
          <a:xfrm>
            <a:off x="4572000" y="1928802"/>
            <a:ext cx="904875" cy="369332"/>
          </a:xfrm>
          <a:prstGeom prst="rect">
            <a:avLst/>
          </a:prstGeom>
          <a:noFill/>
        </p:spPr>
        <p:txBody>
          <a:bodyPr>
            <a:spAutoFit/>
          </a:bodyPr>
          <a:lstStyle/>
          <a:p>
            <a:pPr algn="just">
              <a:lnSpc>
                <a:spcPct val="120000"/>
              </a:lnSpc>
              <a:defRPr/>
            </a:pPr>
            <a:r>
              <a:rPr lang="es-MX" sz="1500" dirty="0" smtClean="0">
                <a:solidFill>
                  <a:srgbClr val="000000"/>
                </a:solidFill>
                <a:latin typeface="Calibri" pitchFamily="34" charset="0"/>
              </a:rPr>
              <a:t>65.7 </a:t>
            </a:r>
            <a:r>
              <a:rPr lang="es-MX" sz="1500" dirty="0">
                <a:solidFill>
                  <a:srgbClr val="000000"/>
                </a:solidFill>
                <a:latin typeface="Calibri" pitchFamily="34" charset="0"/>
              </a:rPr>
              <a:t>%</a:t>
            </a:r>
          </a:p>
        </p:txBody>
      </p:sp>
    </p:spTree>
    <p:extLst>
      <p:ext uri="{BB962C8B-B14F-4D97-AF65-F5344CB8AC3E}">
        <p14:creationId xmlns:p14="http://schemas.microsoft.com/office/powerpoint/2010/main" val="825027558"/>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2 Gráfico"/>
          <p:cNvGraphicFramePr/>
          <p:nvPr/>
        </p:nvGraphicFramePr>
        <p:xfrm>
          <a:off x="642910" y="785794"/>
          <a:ext cx="8215370"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4" name="1 CuadroTexto"/>
          <p:cNvSpPr txBox="1"/>
          <p:nvPr/>
        </p:nvSpPr>
        <p:spPr>
          <a:xfrm>
            <a:off x="2428860" y="3929066"/>
            <a:ext cx="714380" cy="42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b="1" dirty="0" smtClean="0"/>
              <a:t>16</a:t>
            </a:r>
            <a:r>
              <a:rPr lang="es-MX" sz="1100" b="1" dirty="0" smtClean="0"/>
              <a:t>.1%</a:t>
            </a:r>
          </a:p>
          <a:p>
            <a:pPr algn="ctr"/>
            <a:r>
              <a:rPr lang="es-MX" sz="1100" b="1" dirty="0" smtClean="0"/>
              <a:t>249,742</a:t>
            </a:r>
            <a:endParaRPr lang="es-MX" sz="1100" b="1" dirty="0"/>
          </a:p>
        </p:txBody>
      </p:sp>
      <p:sp>
        <p:nvSpPr>
          <p:cNvPr id="5" name="1 CuadroTexto"/>
          <p:cNvSpPr txBox="1"/>
          <p:nvPr/>
        </p:nvSpPr>
        <p:spPr>
          <a:xfrm>
            <a:off x="3500430" y="2643182"/>
            <a:ext cx="714380" cy="42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b="1" dirty="0" smtClean="0"/>
              <a:t>43.8</a:t>
            </a:r>
            <a:r>
              <a:rPr lang="es-MX" sz="1100" b="1" dirty="0" smtClean="0"/>
              <a:t>%</a:t>
            </a:r>
          </a:p>
          <a:p>
            <a:pPr algn="ctr"/>
            <a:r>
              <a:rPr lang="es-MX" sz="1100" b="1" dirty="0" smtClean="0"/>
              <a:t>844,642</a:t>
            </a:r>
            <a:endParaRPr lang="es-MX" sz="1100" b="1" dirty="0"/>
          </a:p>
        </p:txBody>
      </p:sp>
      <p:sp>
        <p:nvSpPr>
          <p:cNvPr id="6" name="1 CuadroTexto"/>
          <p:cNvSpPr txBox="1"/>
          <p:nvPr/>
        </p:nvSpPr>
        <p:spPr>
          <a:xfrm>
            <a:off x="4286248" y="1571612"/>
            <a:ext cx="928694" cy="42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b="1" dirty="0" smtClean="0"/>
              <a:t>65.7%</a:t>
            </a:r>
          </a:p>
          <a:p>
            <a:pPr algn="ctr"/>
            <a:r>
              <a:rPr lang="es-MX" sz="1400" b="1" dirty="0" smtClean="0"/>
              <a:t>1,563,775</a:t>
            </a:r>
            <a:endParaRPr lang="es-MX" sz="1400" b="1" dirty="0"/>
          </a:p>
        </p:txBody>
      </p:sp>
      <p:sp>
        <p:nvSpPr>
          <p:cNvPr id="7" name="1 CuadroTexto"/>
          <p:cNvSpPr txBox="1"/>
          <p:nvPr/>
        </p:nvSpPr>
        <p:spPr>
          <a:xfrm>
            <a:off x="7858148" y="2071678"/>
            <a:ext cx="928694" cy="42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b="1" dirty="0" smtClean="0">
                <a:solidFill>
                  <a:srgbClr val="C00000"/>
                </a:solidFill>
              </a:rPr>
              <a:t>49.6%</a:t>
            </a:r>
          </a:p>
          <a:p>
            <a:pPr algn="ctr"/>
            <a:r>
              <a:rPr lang="es-MX" sz="1400" b="1" dirty="0" smtClean="0">
                <a:solidFill>
                  <a:srgbClr val="C00000"/>
                </a:solidFill>
              </a:rPr>
              <a:t>1,745,934</a:t>
            </a:r>
            <a:endParaRPr lang="es-MX" sz="1400" b="1" dirty="0">
              <a:solidFill>
                <a:srgbClr val="C00000"/>
              </a:solidFill>
            </a:endParaRPr>
          </a:p>
        </p:txBody>
      </p:sp>
      <p:sp>
        <p:nvSpPr>
          <p:cNvPr id="8" name="1 CuadroTexto"/>
          <p:cNvSpPr txBox="1"/>
          <p:nvPr/>
        </p:nvSpPr>
        <p:spPr>
          <a:xfrm>
            <a:off x="6143636" y="2000240"/>
            <a:ext cx="928694" cy="42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b="1" dirty="0" smtClean="0"/>
              <a:t>63.2%</a:t>
            </a:r>
          </a:p>
          <a:p>
            <a:pPr algn="ctr"/>
            <a:r>
              <a:rPr lang="es-MX" sz="1400" b="1" dirty="0" smtClean="0"/>
              <a:t>1,670,054</a:t>
            </a:r>
            <a:endParaRPr lang="es-MX" sz="1400" b="1" dirty="0"/>
          </a:p>
        </p:txBody>
      </p:sp>
      <p:sp>
        <p:nvSpPr>
          <p:cNvPr id="9" name="8 CuadroTexto"/>
          <p:cNvSpPr txBox="1"/>
          <p:nvPr/>
        </p:nvSpPr>
        <p:spPr>
          <a:xfrm>
            <a:off x="5500694" y="6072206"/>
            <a:ext cx="3286148" cy="369332"/>
          </a:xfrm>
          <a:prstGeom prst="rect">
            <a:avLst/>
          </a:prstGeom>
          <a:noFill/>
        </p:spPr>
        <p:txBody>
          <a:bodyPr wrap="square" rtlCol="0">
            <a:spAutoFit/>
          </a:bodyPr>
          <a:lstStyle/>
          <a:p>
            <a:r>
              <a:rPr lang="es-MX" dirty="0" smtClean="0">
                <a:latin typeface="Arial Narrow" pitchFamily="34" charset="0"/>
              </a:rPr>
              <a:t>Fuente: SEP-DGSU junio de 2018.</a:t>
            </a:r>
            <a:endParaRPr lang="es-MX"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ángulo 1"/>
          <p:cNvSpPr/>
          <p:nvPr/>
        </p:nvSpPr>
        <p:spPr>
          <a:xfrm>
            <a:off x="1269999" y="293944"/>
            <a:ext cx="7583715" cy="769441"/>
          </a:xfrm>
          <a:prstGeom prst="rect">
            <a:avLst/>
          </a:prstGeom>
        </p:spPr>
        <p:txBody>
          <a:bodyPr wrap="square">
            <a:spAutoFit/>
          </a:bodyPr>
          <a:lstStyle/>
          <a:p>
            <a:pPr algn="ctr"/>
            <a:r>
              <a:rPr lang="es-MX" sz="2200" b="1" dirty="0">
                <a:solidFill>
                  <a:srgbClr val="31859C"/>
                </a:solidFill>
                <a:latin typeface="Arial"/>
                <a:cs typeface="Arial"/>
              </a:rPr>
              <a:t>Durante los últimos años, el porcentaje de matrícula de buena calidad ha disminuido de forma acelerada</a:t>
            </a:r>
          </a:p>
        </p:txBody>
      </p:sp>
      <p:graphicFrame>
        <p:nvGraphicFramePr>
          <p:cNvPr id="5" name="Marcador de contenido 13">
            <a:extLst>
              <a:ext uri="{FF2B5EF4-FFF2-40B4-BE49-F238E27FC236}">
                <a16:creationId xmlns:a16="http://schemas.microsoft.com/office/drawing/2014/main" id="{A0016823-1A8A-4AAF-95D6-B67C88322E22}"/>
              </a:ext>
            </a:extLst>
          </p:cNvPr>
          <p:cNvGraphicFramePr>
            <a:graphicFrameLocks/>
          </p:cNvGraphicFramePr>
          <p:nvPr>
            <p:extLst/>
          </p:nvPr>
        </p:nvGraphicFramePr>
        <p:xfrm>
          <a:off x="357158" y="2285992"/>
          <a:ext cx="8504232" cy="389349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esquinas redondeadas 8">
            <a:extLst>
              <a:ext uri="{FF2B5EF4-FFF2-40B4-BE49-F238E27FC236}">
                <a16:creationId xmlns:a16="http://schemas.microsoft.com/office/drawing/2014/main" id="{9658B20C-40D8-44D0-9A6F-299DACDF281D}"/>
              </a:ext>
            </a:extLst>
          </p:cNvPr>
          <p:cNvSpPr/>
          <p:nvPr/>
        </p:nvSpPr>
        <p:spPr>
          <a:xfrm>
            <a:off x="983223" y="2631751"/>
            <a:ext cx="7599302" cy="868323"/>
          </a:xfrm>
          <a:prstGeom prst="roundRect">
            <a:avLst/>
          </a:prstGeom>
        </p:spPr>
        <p:txBody>
          <a:bodyPr wrap="square">
            <a:spAutoFit/>
          </a:bodyPr>
          <a:lstStyle/>
          <a:p>
            <a:pPr algn="ctr"/>
            <a:r>
              <a:rPr lang="es-MX" sz="1500" b="1" dirty="0">
                <a:solidFill>
                  <a:srgbClr val="31859C"/>
                </a:solidFill>
                <a:latin typeface="Arial"/>
                <a:cs typeface="Arial"/>
              </a:rPr>
              <a:t>Matrícula de nivel profesional, matrícula evaluable y matrícula de calidad </a:t>
            </a:r>
          </a:p>
          <a:p>
            <a:pPr algn="ctr"/>
            <a:r>
              <a:rPr lang="es-MX" sz="1500" b="1" dirty="0">
                <a:solidFill>
                  <a:srgbClr val="31859C"/>
                </a:solidFill>
                <a:latin typeface="Arial"/>
                <a:cs typeface="Arial"/>
              </a:rPr>
              <a:t>Junio de 2013 y </a:t>
            </a:r>
            <a:r>
              <a:rPr lang="es-MX" sz="1500" b="1" dirty="0" smtClean="0">
                <a:solidFill>
                  <a:srgbClr val="31859C"/>
                </a:solidFill>
                <a:latin typeface="Arial"/>
                <a:cs typeface="Arial"/>
              </a:rPr>
              <a:t>abril </a:t>
            </a:r>
            <a:r>
              <a:rPr lang="es-MX" sz="1500" b="1" dirty="0">
                <a:solidFill>
                  <a:srgbClr val="31859C"/>
                </a:solidFill>
                <a:latin typeface="Arial"/>
                <a:cs typeface="Arial"/>
              </a:rPr>
              <a:t>de </a:t>
            </a:r>
            <a:r>
              <a:rPr lang="es-MX" sz="1500" b="1" dirty="0" smtClean="0">
                <a:solidFill>
                  <a:srgbClr val="31859C"/>
                </a:solidFill>
                <a:latin typeface="Arial"/>
                <a:cs typeface="Arial"/>
              </a:rPr>
              <a:t>2018</a:t>
            </a:r>
            <a:endParaRPr lang="es-MX" sz="1500" b="1" dirty="0">
              <a:solidFill>
                <a:srgbClr val="31859C"/>
              </a:solidFill>
              <a:latin typeface="Arial"/>
              <a:cs typeface="Arial"/>
            </a:endParaRPr>
          </a:p>
          <a:p>
            <a:pPr algn="ctr"/>
            <a:endParaRPr lang="es-MX" sz="1500" b="1" dirty="0">
              <a:solidFill>
                <a:srgbClr val="31859C"/>
              </a:solidFill>
              <a:latin typeface="Arial"/>
              <a:cs typeface="Arial"/>
            </a:endParaRPr>
          </a:p>
        </p:txBody>
      </p:sp>
      <p:sp>
        <p:nvSpPr>
          <p:cNvPr id="7" name="Rectángulo: esquinas redondeadas 8">
            <a:extLst>
              <a:ext uri="{FF2B5EF4-FFF2-40B4-BE49-F238E27FC236}">
                <a16:creationId xmlns:a16="http://schemas.microsoft.com/office/drawing/2014/main" id="{C2AB0399-2615-4A43-A9A1-CD00E1868D75}"/>
              </a:ext>
            </a:extLst>
          </p:cNvPr>
          <p:cNvSpPr/>
          <p:nvPr/>
        </p:nvSpPr>
        <p:spPr>
          <a:xfrm>
            <a:off x="625642" y="1297303"/>
            <a:ext cx="7956883" cy="996017"/>
          </a:xfrm>
          <a:prstGeom prst="roundRect">
            <a:avLst/>
          </a:prstGeom>
        </p:spPr>
        <p:txBody>
          <a:bodyPr wrap="square">
            <a:spAutoFit/>
          </a:bodyPr>
          <a:lstStyle/>
          <a:p>
            <a:pPr algn="just">
              <a:spcBef>
                <a:spcPct val="50000"/>
              </a:spcBef>
            </a:pPr>
            <a:r>
              <a:rPr lang="es-MX" sz="1500" b="1" dirty="0">
                <a:solidFill>
                  <a:prstClr val="black">
                    <a:lumMod val="50000"/>
                    <a:lumOff val="50000"/>
                  </a:prstClr>
                </a:solidFill>
                <a:latin typeface="Arial"/>
                <a:cs typeface="Arial"/>
              </a:rPr>
              <a:t>Entre junio de 2013 y </a:t>
            </a:r>
            <a:r>
              <a:rPr lang="es-MX" sz="1500" b="1" dirty="0" smtClean="0">
                <a:solidFill>
                  <a:prstClr val="black">
                    <a:lumMod val="50000"/>
                    <a:lumOff val="50000"/>
                  </a:prstClr>
                </a:solidFill>
                <a:latin typeface="Arial"/>
                <a:cs typeface="Arial"/>
              </a:rPr>
              <a:t>abril </a:t>
            </a:r>
            <a:r>
              <a:rPr lang="es-MX" sz="1500" b="1" dirty="0">
                <a:solidFill>
                  <a:prstClr val="black">
                    <a:lumMod val="50000"/>
                    <a:lumOff val="50000"/>
                  </a:prstClr>
                </a:solidFill>
                <a:latin typeface="Arial"/>
                <a:cs typeface="Arial"/>
              </a:rPr>
              <a:t>de </a:t>
            </a:r>
            <a:r>
              <a:rPr lang="es-MX" sz="1500" b="1" dirty="0" smtClean="0">
                <a:solidFill>
                  <a:prstClr val="black">
                    <a:lumMod val="50000"/>
                    <a:lumOff val="50000"/>
                  </a:prstClr>
                </a:solidFill>
                <a:latin typeface="Arial"/>
                <a:cs typeface="Arial"/>
              </a:rPr>
              <a:t>2018</a:t>
            </a:r>
            <a:r>
              <a:rPr lang="es-MX" sz="1500" dirty="0" smtClean="0">
                <a:solidFill>
                  <a:prstClr val="black">
                    <a:lumMod val="50000"/>
                    <a:lumOff val="50000"/>
                  </a:prstClr>
                </a:solidFill>
                <a:latin typeface="Arial"/>
                <a:cs typeface="Arial"/>
              </a:rPr>
              <a:t>, </a:t>
            </a:r>
            <a:r>
              <a:rPr lang="es-MX" sz="1500" dirty="0">
                <a:solidFill>
                  <a:prstClr val="black">
                    <a:lumMod val="50000"/>
                    <a:lumOff val="50000"/>
                  </a:prstClr>
                </a:solidFill>
                <a:latin typeface="Arial"/>
                <a:cs typeface="Arial"/>
              </a:rPr>
              <a:t>la matrícula de nivel licenciatura </a:t>
            </a:r>
            <a:r>
              <a:rPr lang="es-MX" sz="1500" b="1" dirty="0">
                <a:solidFill>
                  <a:prstClr val="black">
                    <a:lumMod val="50000"/>
                    <a:lumOff val="50000"/>
                  </a:prstClr>
                </a:solidFill>
                <a:latin typeface="Arial"/>
                <a:cs typeface="Arial"/>
              </a:rPr>
              <a:t>creció alrededor de 20 por ciento </a:t>
            </a:r>
            <a:r>
              <a:rPr lang="es-MX" sz="1500" dirty="0">
                <a:solidFill>
                  <a:prstClr val="black">
                    <a:lumMod val="50000"/>
                    <a:lumOff val="50000"/>
                  </a:prstClr>
                </a:solidFill>
                <a:latin typeface="Arial"/>
                <a:cs typeface="Arial"/>
              </a:rPr>
              <a:t>en tanto que </a:t>
            </a:r>
            <a:r>
              <a:rPr lang="es-MX" sz="1500" dirty="0" smtClean="0">
                <a:solidFill>
                  <a:prstClr val="black">
                    <a:lumMod val="50000"/>
                    <a:lumOff val="50000"/>
                  </a:prstClr>
                </a:solidFill>
                <a:latin typeface="Arial"/>
                <a:cs typeface="Arial"/>
              </a:rPr>
              <a:t>la </a:t>
            </a:r>
            <a:r>
              <a:rPr lang="es-MX" sz="1500" b="1" dirty="0">
                <a:solidFill>
                  <a:prstClr val="black">
                    <a:lumMod val="50000"/>
                    <a:lumOff val="50000"/>
                  </a:prstClr>
                </a:solidFill>
                <a:latin typeface="Arial"/>
                <a:cs typeface="Arial"/>
              </a:rPr>
              <a:t>matrícula evaluable </a:t>
            </a:r>
            <a:r>
              <a:rPr lang="es-MX" sz="1500" dirty="0">
                <a:solidFill>
                  <a:prstClr val="black">
                    <a:lumMod val="50000"/>
                    <a:lumOff val="50000"/>
                  </a:prstClr>
                </a:solidFill>
                <a:latin typeface="Arial"/>
                <a:cs typeface="Arial"/>
              </a:rPr>
              <a:t>lo hizo en </a:t>
            </a:r>
            <a:r>
              <a:rPr lang="es-MX" sz="1500" b="1" dirty="0">
                <a:solidFill>
                  <a:prstClr val="black">
                    <a:lumMod val="50000"/>
                    <a:lumOff val="50000"/>
                  </a:prstClr>
                </a:solidFill>
                <a:latin typeface="Arial"/>
                <a:cs typeface="Arial"/>
              </a:rPr>
              <a:t>33 por ciento</a:t>
            </a:r>
            <a:r>
              <a:rPr lang="es-MX" sz="1500" dirty="0">
                <a:solidFill>
                  <a:prstClr val="black">
                    <a:lumMod val="50000"/>
                    <a:lumOff val="50000"/>
                  </a:prstClr>
                </a:solidFill>
                <a:latin typeface="Arial"/>
                <a:cs typeface="Arial"/>
              </a:rPr>
              <a:t>. </a:t>
            </a:r>
            <a:endParaRPr lang="es-MX" sz="1500" dirty="0" smtClean="0">
              <a:solidFill>
                <a:prstClr val="black">
                  <a:lumMod val="50000"/>
                  <a:lumOff val="50000"/>
                </a:prstClr>
              </a:solidFill>
              <a:latin typeface="Arial"/>
              <a:cs typeface="Arial"/>
            </a:endParaRPr>
          </a:p>
          <a:p>
            <a:pPr algn="just">
              <a:spcBef>
                <a:spcPct val="50000"/>
              </a:spcBef>
            </a:pPr>
            <a:r>
              <a:rPr lang="es-MX" sz="1500" dirty="0" smtClean="0">
                <a:solidFill>
                  <a:prstClr val="black">
                    <a:lumMod val="50000"/>
                    <a:lumOff val="50000"/>
                  </a:prstClr>
                </a:solidFill>
                <a:latin typeface="Arial"/>
                <a:cs typeface="Arial"/>
              </a:rPr>
              <a:t>Sin </a:t>
            </a:r>
            <a:r>
              <a:rPr lang="es-MX" sz="1500" dirty="0">
                <a:solidFill>
                  <a:prstClr val="black">
                    <a:lumMod val="50000"/>
                    <a:lumOff val="50000"/>
                  </a:prstClr>
                </a:solidFill>
                <a:latin typeface="Arial"/>
                <a:cs typeface="Arial"/>
              </a:rPr>
              <a:t>embargo, </a:t>
            </a:r>
            <a:r>
              <a:rPr lang="es-MX" sz="1500" b="1" dirty="0">
                <a:solidFill>
                  <a:prstClr val="black">
                    <a:lumMod val="50000"/>
                    <a:lumOff val="50000"/>
                  </a:prstClr>
                </a:solidFill>
                <a:latin typeface="Arial"/>
                <a:cs typeface="Arial"/>
              </a:rPr>
              <a:t>la matrícula de calidad se incrementó menos de 6 por ciento</a:t>
            </a:r>
            <a:r>
              <a:rPr lang="es-MX" sz="1500" dirty="0">
                <a:solidFill>
                  <a:prstClr val="black">
                    <a:lumMod val="50000"/>
                    <a:lumOff val="50000"/>
                  </a:prstClr>
                </a:solidFill>
                <a:latin typeface="Arial"/>
                <a:cs typeface="Arial"/>
              </a:rPr>
              <a:t>.  </a:t>
            </a:r>
          </a:p>
        </p:txBody>
      </p:sp>
      <p:sp>
        <p:nvSpPr>
          <p:cNvPr id="9" name="8 CuadroTexto"/>
          <p:cNvSpPr txBox="1"/>
          <p:nvPr/>
        </p:nvSpPr>
        <p:spPr>
          <a:xfrm>
            <a:off x="214282" y="6286520"/>
            <a:ext cx="2842766" cy="369332"/>
          </a:xfrm>
          <a:prstGeom prst="rect">
            <a:avLst/>
          </a:prstGeom>
          <a:noFill/>
        </p:spPr>
        <p:txBody>
          <a:bodyPr wrap="none" rtlCol="0">
            <a:spAutoFit/>
          </a:bodyPr>
          <a:lstStyle/>
          <a:p>
            <a:r>
              <a:rPr lang="es-MX" sz="1600" dirty="0" smtClean="0">
                <a:latin typeface="Arial Narrow" pitchFamily="34" charset="0"/>
                <a:cs typeface="Arial" pitchFamily="34" charset="0"/>
              </a:rPr>
              <a:t>Fuente: SEP – DGESU, junio 2018</a:t>
            </a:r>
            <a:r>
              <a:rPr lang="es-MX" dirty="0" smtClean="0"/>
              <a:t>.</a:t>
            </a:r>
            <a:endParaRPr lang="es-MX" dirty="0"/>
          </a:p>
        </p:txBody>
      </p:sp>
    </p:spTree>
    <p:extLst>
      <p:ext uri="{BB962C8B-B14F-4D97-AF65-F5344CB8AC3E}">
        <p14:creationId xmlns:p14="http://schemas.microsoft.com/office/powerpoint/2010/main" val="411788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ángulo 1"/>
          <p:cNvSpPr/>
          <p:nvPr/>
        </p:nvSpPr>
        <p:spPr>
          <a:xfrm>
            <a:off x="1269999" y="293944"/>
            <a:ext cx="7583715" cy="769441"/>
          </a:xfrm>
          <a:prstGeom prst="rect">
            <a:avLst/>
          </a:prstGeom>
        </p:spPr>
        <p:txBody>
          <a:bodyPr wrap="square">
            <a:spAutoFit/>
          </a:bodyPr>
          <a:lstStyle/>
          <a:p>
            <a:pPr algn="ctr"/>
            <a:r>
              <a:rPr lang="es-MX" sz="2200" b="1" dirty="0">
                <a:solidFill>
                  <a:srgbClr val="31859C"/>
                </a:solidFill>
                <a:latin typeface="Arial"/>
                <a:cs typeface="Arial"/>
              </a:rPr>
              <a:t>Durante los últimos años, el porcentaje de matrícula de buena calidad ha disminuido de forma acelerada</a:t>
            </a:r>
          </a:p>
        </p:txBody>
      </p:sp>
      <p:sp>
        <p:nvSpPr>
          <p:cNvPr id="7" name="Rectángulo: esquinas redondeadas 8">
            <a:extLst>
              <a:ext uri="{FF2B5EF4-FFF2-40B4-BE49-F238E27FC236}">
                <a16:creationId xmlns:a16="http://schemas.microsoft.com/office/drawing/2014/main" id="{C2AB0399-2615-4A43-A9A1-CD00E1868D75}"/>
              </a:ext>
            </a:extLst>
          </p:cNvPr>
          <p:cNvSpPr/>
          <p:nvPr/>
        </p:nvSpPr>
        <p:spPr>
          <a:xfrm>
            <a:off x="625642" y="1063385"/>
            <a:ext cx="7956883" cy="868323"/>
          </a:xfrm>
          <a:prstGeom prst="roundRect">
            <a:avLst/>
          </a:prstGeom>
        </p:spPr>
        <p:txBody>
          <a:bodyPr wrap="square">
            <a:spAutoFit/>
          </a:bodyPr>
          <a:lstStyle/>
          <a:p>
            <a:pPr algn="just">
              <a:spcBef>
                <a:spcPct val="50000"/>
              </a:spcBef>
            </a:pPr>
            <a:r>
              <a:rPr lang="es-MX" sz="1500" b="1" dirty="0">
                <a:solidFill>
                  <a:srgbClr val="7F7F7F"/>
                </a:solidFill>
                <a:latin typeface="Arial"/>
                <a:cs typeface="Arial"/>
              </a:rPr>
              <a:t>En todos los subsistemas ha disminuido </a:t>
            </a:r>
            <a:r>
              <a:rPr lang="es-MX" sz="1500" dirty="0">
                <a:solidFill>
                  <a:srgbClr val="7F7F7F"/>
                </a:solidFill>
                <a:latin typeface="Arial"/>
                <a:cs typeface="Arial"/>
              </a:rPr>
              <a:t>el porcentaje de matrícula de buena calidad. </a:t>
            </a:r>
            <a:r>
              <a:rPr lang="es-MX" sz="1500" b="1" dirty="0">
                <a:solidFill>
                  <a:srgbClr val="7F7F7F"/>
                </a:solidFill>
                <a:latin typeface="Arial"/>
                <a:cs typeface="Arial"/>
              </a:rPr>
              <a:t>Entre enero de 2015 y diciembre de 2017</a:t>
            </a:r>
            <a:r>
              <a:rPr lang="es-MX" sz="1500" dirty="0">
                <a:solidFill>
                  <a:srgbClr val="7F7F7F"/>
                </a:solidFill>
                <a:latin typeface="Arial"/>
                <a:cs typeface="Arial"/>
              </a:rPr>
              <a:t>, el porcentaje de matrícula de buena calidad a nivel nacional </a:t>
            </a:r>
            <a:r>
              <a:rPr lang="es-MX" sz="1500" b="1" dirty="0">
                <a:solidFill>
                  <a:srgbClr val="7F7F7F"/>
                </a:solidFill>
                <a:latin typeface="Arial"/>
                <a:cs typeface="Arial"/>
              </a:rPr>
              <a:t>decreció más de 10 puntos</a:t>
            </a:r>
            <a:r>
              <a:rPr lang="es-MX" sz="1500" dirty="0">
                <a:solidFill>
                  <a:srgbClr val="7F7F7F"/>
                </a:solidFill>
                <a:latin typeface="Arial"/>
                <a:cs typeface="Arial"/>
              </a:rPr>
              <a:t>. </a:t>
            </a:r>
          </a:p>
        </p:txBody>
      </p:sp>
      <p:graphicFrame>
        <p:nvGraphicFramePr>
          <p:cNvPr id="8" name="Marcador de contenido 13">
            <a:extLst>
              <a:ext uri="{FF2B5EF4-FFF2-40B4-BE49-F238E27FC236}">
                <a16:creationId xmlns:a16="http://schemas.microsoft.com/office/drawing/2014/main" id="{0D755A34-0FE8-4912-B343-955958F3723E}"/>
              </a:ext>
            </a:extLst>
          </p:cNvPr>
          <p:cNvGraphicFramePr>
            <a:graphicFrameLocks/>
          </p:cNvGraphicFramePr>
          <p:nvPr>
            <p:extLst/>
          </p:nvPr>
        </p:nvGraphicFramePr>
        <p:xfrm>
          <a:off x="433137" y="1931708"/>
          <a:ext cx="8293768" cy="4873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71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Agrupar 4"/>
          <p:cNvGrpSpPr/>
          <p:nvPr/>
        </p:nvGrpSpPr>
        <p:grpSpPr>
          <a:xfrm>
            <a:off x="428597" y="1071545"/>
            <a:ext cx="8501122" cy="5500727"/>
            <a:chOff x="1" y="1493914"/>
            <a:chExt cx="6096000" cy="5364086"/>
          </a:xfrm>
        </p:grpSpPr>
        <p:sp>
          <p:nvSpPr>
            <p:cNvPr id="6" name="Rectángulo 5"/>
            <p:cNvSpPr/>
            <p:nvPr/>
          </p:nvSpPr>
          <p:spPr>
            <a:xfrm>
              <a:off x="1" y="1493914"/>
              <a:ext cx="3048000" cy="5364086"/>
            </a:xfrm>
            <a:prstGeom prst="rect">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prstClr val="black"/>
                </a:solidFill>
              </a:endParaRPr>
            </a:p>
          </p:txBody>
        </p:sp>
        <p:sp>
          <p:nvSpPr>
            <p:cNvPr id="7" name="Rectángulo 6"/>
            <p:cNvSpPr/>
            <p:nvPr/>
          </p:nvSpPr>
          <p:spPr>
            <a:xfrm>
              <a:off x="3048001" y="1493914"/>
              <a:ext cx="3048000" cy="5364086"/>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solidFill>
                  <a:prstClr val="black"/>
                </a:solidFill>
              </a:endParaRPr>
            </a:p>
          </p:txBody>
        </p:sp>
      </p:grpSp>
      <p:sp>
        <p:nvSpPr>
          <p:cNvPr id="8" name="Rounded Rectangle"/>
          <p:cNvSpPr/>
          <p:nvPr/>
        </p:nvSpPr>
        <p:spPr>
          <a:xfrm>
            <a:off x="0" y="1294731"/>
            <a:ext cx="4572000" cy="559914"/>
          </a:xfrm>
          <a:prstGeom prst="roundRect">
            <a:avLst>
              <a:gd name="adj" fmla="val 50000"/>
            </a:avLst>
          </a:prstGeom>
          <a:solidFill>
            <a:srgbClr val="660066"/>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prstClr val="black"/>
              </a:solidFill>
            </a:endParaRPr>
          </a:p>
        </p:txBody>
      </p:sp>
      <p:sp>
        <p:nvSpPr>
          <p:cNvPr id="9" name="Rounded Rectangle"/>
          <p:cNvSpPr/>
          <p:nvPr/>
        </p:nvSpPr>
        <p:spPr>
          <a:xfrm>
            <a:off x="4572000" y="1276849"/>
            <a:ext cx="4572000" cy="559914"/>
          </a:xfrm>
          <a:prstGeom prst="roundRect">
            <a:avLst>
              <a:gd name="adj" fmla="val 50000"/>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prstClr val="black"/>
              </a:solidFill>
            </a:endParaRPr>
          </a:p>
        </p:txBody>
      </p:sp>
      <p:sp>
        <p:nvSpPr>
          <p:cNvPr id="2" name="Rectángulo 1"/>
          <p:cNvSpPr/>
          <p:nvPr/>
        </p:nvSpPr>
        <p:spPr>
          <a:xfrm>
            <a:off x="1269999" y="293944"/>
            <a:ext cx="7583715" cy="769441"/>
          </a:xfrm>
          <a:prstGeom prst="rect">
            <a:avLst/>
          </a:prstGeom>
        </p:spPr>
        <p:txBody>
          <a:bodyPr wrap="square">
            <a:spAutoFit/>
          </a:bodyPr>
          <a:lstStyle/>
          <a:p>
            <a:pPr algn="ctr"/>
            <a:r>
              <a:rPr lang="es-MX" sz="2200" b="1" dirty="0" smtClean="0">
                <a:solidFill>
                  <a:srgbClr val="31859C"/>
                </a:solidFill>
                <a:latin typeface="Arial"/>
                <a:cs typeface="Arial"/>
              </a:rPr>
              <a:t> Se han </a:t>
            </a:r>
            <a:r>
              <a:rPr lang="es-MX" sz="2200" b="1" dirty="0">
                <a:solidFill>
                  <a:srgbClr val="31859C"/>
                </a:solidFill>
                <a:latin typeface="Arial"/>
                <a:cs typeface="Arial"/>
              </a:rPr>
              <a:t>identificado al menos 9 factores explican esta caída</a:t>
            </a:r>
          </a:p>
        </p:txBody>
      </p:sp>
      <p:sp>
        <p:nvSpPr>
          <p:cNvPr id="3" name="Rectángulo 2">
            <a:extLst>
              <a:ext uri="{FF2B5EF4-FFF2-40B4-BE49-F238E27FC236}">
                <a16:creationId xmlns:a16="http://schemas.microsoft.com/office/drawing/2014/main" id="{85589432-86E4-4F36-A868-18C9ADAE2A57}"/>
              </a:ext>
            </a:extLst>
          </p:cNvPr>
          <p:cNvSpPr/>
          <p:nvPr/>
        </p:nvSpPr>
        <p:spPr>
          <a:xfrm>
            <a:off x="4565805" y="1294731"/>
            <a:ext cx="4621561" cy="646331"/>
          </a:xfrm>
          <a:prstGeom prst="rect">
            <a:avLst/>
          </a:prstGeom>
        </p:spPr>
        <p:txBody>
          <a:bodyPr wrap="square">
            <a:spAutoFit/>
          </a:bodyPr>
          <a:lstStyle/>
          <a:p>
            <a:pPr algn="ctr"/>
            <a:r>
              <a:rPr lang="es-MX" b="1" dirty="0">
                <a:solidFill>
                  <a:srgbClr val="FFFFFF"/>
                </a:solidFill>
                <a:latin typeface="Arial"/>
                <a:cs typeface="Arial"/>
              </a:rPr>
              <a:t>Detectados en la Agenda ANUIES 2020-2030</a:t>
            </a:r>
          </a:p>
        </p:txBody>
      </p:sp>
      <p:sp>
        <p:nvSpPr>
          <p:cNvPr id="4" name="Rectángulo 3">
            <a:extLst>
              <a:ext uri="{FF2B5EF4-FFF2-40B4-BE49-F238E27FC236}">
                <a16:creationId xmlns:a16="http://schemas.microsoft.com/office/drawing/2014/main" id="{48915884-3232-410E-89D4-1EE995ADAEF8}"/>
              </a:ext>
            </a:extLst>
          </p:cNvPr>
          <p:cNvSpPr/>
          <p:nvPr/>
        </p:nvSpPr>
        <p:spPr>
          <a:xfrm>
            <a:off x="267932" y="1392195"/>
            <a:ext cx="4122295" cy="369332"/>
          </a:xfrm>
          <a:prstGeom prst="rect">
            <a:avLst/>
          </a:prstGeom>
        </p:spPr>
        <p:txBody>
          <a:bodyPr wrap="square">
            <a:spAutoFit/>
          </a:bodyPr>
          <a:lstStyle/>
          <a:p>
            <a:pPr algn="ctr"/>
            <a:r>
              <a:rPr lang="es-MX" b="1" dirty="0">
                <a:solidFill>
                  <a:prstClr val="white"/>
                </a:solidFill>
                <a:latin typeface="Arial"/>
                <a:cs typeface="Arial"/>
              </a:rPr>
              <a:t>Detectados por las IES</a:t>
            </a:r>
          </a:p>
        </p:txBody>
      </p:sp>
      <p:grpSp>
        <p:nvGrpSpPr>
          <p:cNvPr id="10" name="Agrupar 10"/>
          <p:cNvGrpSpPr/>
          <p:nvPr/>
        </p:nvGrpSpPr>
        <p:grpSpPr>
          <a:xfrm>
            <a:off x="192876" y="2081561"/>
            <a:ext cx="4099737" cy="3376954"/>
            <a:chOff x="290490" y="1280777"/>
            <a:chExt cx="4263032" cy="4060031"/>
          </a:xfrm>
          <a:solidFill>
            <a:schemeClr val="bg1">
              <a:lumMod val="95000"/>
            </a:schemeClr>
          </a:solidFill>
        </p:grpSpPr>
        <p:sp>
          <p:nvSpPr>
            <p:cNvPr id="12" name="Forma libre 11"/>
            <p:cNvSpPr/>
            <p:nvPr/>
          </p:nvSpPr>
          <p:spPr>
            <a:xfrm>
              <a:off x="290490" y="1280777"/>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grpFill/>
            <a:ln>
              <a:solidFill>
                <a:srgbClr val="66006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s-MX" sz="1400" dirty="0">
                  <a:solidFill>
                    <a:schemeClr val="tx1">
                      <a:lumMod val="75000"/>
                      <a:lumOff val="25000"/>
                    </a:schemeClr>
                  </a:solidFill>
                  <a:latin typeface="Arial"/>
                  <a:cs typeface="Arial"/>
                </a:rPr>
                <a:t>Ausencia de estímulos</a:t>
              </a:r>
            </a:p>
          </p:txBody>
        </p:sp>
        <p:sp>
          <p:nvSpPr>
            <p:cNvPr id="13" name="Forma libre 12"/>
            <p:cNvSpPr/>
            <p:nvPr/>
          </p:nvSpPr>
          <p:spPr>
            <a:xfrm>
              <a:off x="2523507" y="1280777"/>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grpFill/>
            <a:ln>
              <a:solidFill>
                <a:srgbClr val="66006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s-MX" sz="1400" dirty="0">
                  <a:solidFill>
                    <a:schemeClr val="tx1">
                      <a:lumMod val="75000"/>
                      <a:lumOff val="25000"/>
                    </a:schemeClr>
                  </a:solidFill>
                  <a:latin typeface="Arial"/>
                  <a:cs typeface="Arial"/>
                </a:rPr>
                <a:t>Menor actividades de organismos evaluadores</a:t>
              </a:r>
            </a:p>
          </p:txBody>
        </p:sp>
        <p:sp>
          <p:nvSpPr>
            <p:cNvPr id="14" name="Forma libre 13"/>
            <p:cNvSpPr/>
            <p:nvPr/>
          </p:nvSpPr>
          <p:spPr>
            <a:xfrm>
              <a:off x="290490" y="2701788"/>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grpFill/>
            <a:ln>
              <a:solidFill>
                <a:srgbClr val="66006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s-MX" sz="1400" dirty="0">
                  <a:solidFill>
                    <a:schemeClr val="tx1">
                      <a:lumMod val="75000"/>
                      <a:lumOff val="25000"/>
                    </a:schemeClr>
                  </a:solidFill>
                  <a:latin typeface="Arial"/>
                  <a:cs typeface="Arial"/>
                </a:rPr>
                <a:t>Falta de consolidación en programas que pasaron de TSU a ingeniería</a:t>
              </a:r>
            </a:p>
          </p:txBody>
        </p:sp>
        <p:sp>
          <p:nvSpPr>
            <p:cNvPr id="15" name="Forma libre 14"/>
            <p:cNvSpPr/>
            <p:nvPr/>
          </p:nvSpPr>
          <p:spPr>
            <a:xfrm>
              <a:off x="2523507" y="2701788"/>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grpFill/>
            <a:ln>
              <a:solidFill>
                <a:srgbClr val="66006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s-MX" sz="1400" dirty="0">
                  <a:solidFill>
                    <a:schemeClr val="tx1">
                      <a:lumMod val="75000"/>
                      <a:lumOff val="25000"/>
                    </a:schemeClr>
                  </a:solidFill>
                  <a:latin typeface="Arial"/>
                  <a:cs typeface="Arial"/>
                </a:rPr>
                <a:t>Cambio de vigencia en programas reconocidos por los CIEES (nivel 1)</a:t>
              </a:r>
            </a:p>
          </p:txBody>
        </p:sp>
        <p:sp>
          <p:nvSpPr>
            <p:cNvPr id="16" name="Forma libre 15"/>
            <p:cNvSpPr/>
            <p:nvPr/>
          </p:nvSpPr>
          <p:spPr>
            <a:xfrm>
              <a:off x="1406999" y="4122799"/>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grpFill/>
            <a:ln>
              <a:solidFill>
                <a:srgbClr val="66006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s-MX" sz="1400" dirty="0">
                  <a:solidFill>
                    <a:schemeClr val="tx1">
                      <a:lumMod val="75000"/>
                      <a:lumOff val="25000"/>
                    </a:schemeClr>
                  </a:solidFill>
                  <a:latin typeface="Arial"/>
                  <a:cs typeface="Arial"/>
                </a:rPr>
                <a:t>Falta de coordinación entre organismos evaluadores</a:t>
              </a:r>
            </a:p>
          </p:txBody>
        </p:sp>
      </p:grpSp>
      <p:grpSp>
        <p:nvGrpSpPr>
          <p:cNvPr id="11" name="Agrupar 16"/>
          <p:cNvGrpSpPr/>
          <p:nvPr/>
        </p:nvGrpSpPr>
        <p:grpSpPr>
          <a:xfrm>
            <a:off x="4822533" y="2081561"/>
            <a:ext cx="4121288" cy="2255024"/>
            <a:chOff x="4822533" y="2179176"/>
            <a:chExt cx="4121288" cy="2551274"/>
          </a:xfrm>
          <a:solidFill>
            <a:schemeClr val="accent5">
              <a:lumMod val="20000"/>
              <a:lumOff val="80000"/>
            </a:schemeClr>
          </a:solidFill>
        </p:grpSpPr>
        <p:sp>
          <p:nvSpPr>
            <p:cNvPr id="18" name="Forma libre 17"/>
            <p:cNvSpPr/>
            <p:nvPr/>
          </p:nvSpPr>
          <p:spPr>
            <a:xfrm>
              <a:off x="4822533" y="2179176"/>
              <a:ext cx="1962518" cy="1177511"/>
            </a:xfrm>
            <a:custGeom>
              <a:avLst/>
              <a:gdLst>
                <a:gd name="connsiteX0" fmla="*/ 0 w 1962518"/>
                <a:gd name="connsiteY0" fmla="*/ 0 h 1177511"/>
                <a:gd name="connsiteX1" fmla="*/ 1962518 w 1962518"/>
                <a:gd name="connsiteY1" fmla="*/ 0 h 1177511"/>
                <a:gd name="connsiteX2" fmla="*/ 1962518 w 1962518"/>
                <a:gd name="connsiteY2" fmla="*/ 1177511 h 1177511"/>
                <a:gd name="connsiteX3" fmla="*/ 0 w 1962518"/>
                <a:gd name="connsiteY3" fmla="*/ 1177511 h 1177511"/>
                <a:gd name="connsiteX4" fmla="*/ 0 w 1962518"/>
                <a:gd name="connsiteY4" fmla="*/ 0 h 117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518" h="1177511">
                  <a:moveTo>
                    <a:pt x="0" y="0"/>
                  </a:moveTo>
                  <a:lnTo>
                    <a:pt x="1962518" y="0"/>
                  </a:lnTo>
                  <a:lnTo>
                    <a:pt x="1962518" y="1177511"/>
                  </a:lnTo>
                  <a:lnTo>
                    <a:pt x="0" y="1177511"/>
                  </a:lnTo>
                  <a:lnTo>
                    <a:pt x="0" y="0"/>
                  </a:lnTo>
                  <a:close/>
                </a:path>
              </a:pathLst>
            </a:cu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MX" sz="1400" dirty="0">
                  <a:solidFill>
                    <a:schemeClr val="tx1">
                      <a:lumMod val="75000"/>
                      <a:lumOff val="25000"/>
                    </a:schemeClr>
                  </a:solidFill>
                  <a:latin typeface="Arial"/>
                  <a:cs typeface="Arial"/>
                </a:rPr>
                <a:t>Evaluación no obligatoria</a:t>
              </a:r>
            </a:p>
          </p:txBody>
        </p:sp>
        <p:sp>
          <p:nvSpPr>
            <p:cNvPr id="19" name="Forma libre 18"/>
            <p:cNvSpPr/>
            <p:nvPr/>
          </p:nvSpPr>
          <p:spPr>
            <a:xfrm>
              <a:off x="6981303" y="2179176"/>
              <a:ext cx="1962518" cy="1177511"/>
            </a:xfrm>
            <a:custGeom>
              <a:avLst/>
              <a:gdLst>
                <a:gd name="connsiteX0" fmla="*/ 0 w 1962518"/>
                <a:gd name="connsiteY0" fmla="*/ 0 h 1177511"/>
                <a:gd name="connsiteX1" fmla="*/ 1962518 w 1962518"/>
                <a:gd name="connsiteY1" fmla="*/ 0 h 1177511"/>
                <a:gd name="connsiteX2" fmla="*/ 1962518 w 1962518"/>
                <a:gd name="connsiteY2" fmla="*/ 1177511 h 1177511"/>
                <a:gd name="connsiteX3" fmla="*/ 0 w 1962518"/>
                <a:gd name="connsiteY3" fmla="*/ 1177511 h 1177511"/>
                <a:gd name="connsiteX4" fmla="*/ 0 w 1962518"/>
                <a:gd name="connsiteY4" fmla="*/ 0 h 117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518" h="1177511">
                  <a:moveTo>
                    <a:pt x="0" y="0"/>
                  </a:moveTo>
                  <a:lnTo>
                    <a:pt x="1962518" y="0"/>
                  </a:lnTo>
                  <a:lnTo>
                    <a:pt x="1962518" y="1177511"/>
                  </a:lnTo>
                  <a:lnTo>
                    <a:pt x="0" y="1177511"/>
                  </a:lnTo>
                  <a:lnTo>
                    <a:pt x="0" y="0"/>
                  </a:lnTo>
                  <a:close/>
                </a:path>
              </a:pathLst>
            </a:cu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MX" sz="1400" dirty="0">
                  <a:solidFill>
                    <a:schemeClr val="tx1">
                      <a:lumMod val="75000"/>
                      <a:lumOff val="25000"/>
                    </a:schemeClr>
                  </a:solidFill>
                  <a:latin typeface="Arial"/>
                  <a:cs typeface="Arial"/>
                </a:rPr>
                <a:t>Fuerte burocratización</a:t>
              </a:r>
            </a:p>
          </p:txBody>
        </p:sp>
        <p:sp>
          <p:nvSpPr>
            <p:cNvPr id="20" name="Forma libre 19"/>
            <p:cNvSpPr/>
            <p:nvPr/>
          </p:nvSpPr>
          <p:spPr>
            <a:xfrm>
              <a:off x="4822533" y="3552939"/>
              <a:ext cx="1962518" cy="1177511"/>
            </a:xfrm>
            <a:custGeom>
              <a:avLst/>
              <a:gdLst>
                <a:gd name="connsiteX0" fmla="*/ 0 w 1962518"/>
                <a:gd name="connsiteY0" fmla="*/ 0 h 1177511"/>
                <a:gd name="connsiteX1" fmla="*/ 1962518 w 1962518"/>
                <a:gd name="connsiteY1" fmla="*/ 0 h 1177511"/>
                <a:gd name="connsiteX2" fmla="*/ 1962518 w 1962518"/>
                <a:gd name="connsiteY2" fmla="*/ 1177511 h 1177511"/>
                <a:gd name="connsiteX3" fmla="*/ 0 w 1962518"/>
                <a:gd name="connsiteY3" fmla="*/ 1177511 h 1177511"/>
                <a:gd name="connsiteX4" fmla="*/ 0 w 1962518"/>
                <a:gd name="connsiteY4" fmla="*/ 0 h 117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518" h="1177511">
                  <a:moveTo>
                    <a:pt x="0" y="0"/>
                  </a:moveTo>
                  <a:lnTo>
                    <a:pt x="1962518" y="0"/>
                  </a:lnTo>
                  <a:lnTo>
                    <a:pt x="1962518" y="1177511"/>
                  </a:lnTo>
                  <a:lnTo>
                    <a:pt x="0" y="1177511"/>
                  </a:lnTo>
                  <a:lnTo>
                    <a:pt x="0" y="0"/>
                  </a:lnTo>
                  <a:close/>
                </a:path>
              </a:pathLst>
            </a:cu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MX" sz="1400" dirty="0">
                  <a:solidFill>
                    <a:schemeClr val="tx1">
                      <a:lumMod val="75000"/>
                      <a:lumOff val="25000"/>
                    </a:schemeClr>
                  </a:solidFill>
                  <a:latin typeface="Arial"/>
                  <a:cs typeface="Arial"/>
                </a:rPr>
                <a:t>Costos excesivos de las evaluaciones</a:t>
              </a:r>
            </a:p>
          </p:txBody>
        </p:sp>
        <p:sp>
          <p:nvSpPr>
            <p:cNvPr id="21" name="Forma libre 20"/>
            <p:cNvSpPr/>
            <p:nvPr/>
          </p:nvSpPr>
          <p:spPr>
            <a:xfrm>
              <a:off x="6981303" y="3552939"/>
              <a:ext cx="1962518" cy="1177511"/>
            </a:xfrm>
            <a:custGeom>
              <a:avLst/>
              <a:gdLst>
                <a:gd name="connsiteX0" fmla="*/ 0 w 1962518"/>
                <a:gd name="connsiteY0" fmla="*/ 0 h 1177511"/>
                <a:gd name="connsiteX1" fmla="*/ 1962518 w 1962518"/>
                <a:gd name="connsiteY1" fmla="*/ 0 h 1177511"/>
                <a:gd name="connsiteX2" fmla="*/ 1962518 w 1962518"/>
                <a:gd name="connsiteY2" fmla="*/ 1177511 h 1177511"/>
                <a:gd name="connsiteX3" fmla="*/ 0 w 1962518"/>
                <a:gd name="connsiteY3" fmla="*/ 1177511 h 1177511"/>
                <a:gd name="connsiteX4" fmla="*/ 0 w 1962518"/>
                <a:gd name="connsiteY4" fmla="*/ 0 h 117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518" h="1177511">
                  <a:moveTo>
                    <a:pt x="0" y="0"/>
                  </a:moveTo>
                  <a:lnTo>
                    <a:pt x="1962518" y="0"/>
                  </a:lnTo>
                  <a:lnTo>
                    <a:pt x="1962518" y="1177511"/>
                  </a:lnTo>
                  <a:lnTo>
                    <a:pt x="0" y="1177511"/>
                  </a:lnTo>
                  <a:lnTo>
                    <a:pt x="0" y="0"/>
                  </a:lnTo>
                  <a:close/>
                </a:path>
              </a:pathLst>
            </a:cu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MX" sz="1400" dirty="0">
                  <a:solidFill>
                    <a:schemeClr val="tx1">
                      <a:lumMod val="75000"/>
                      <a:lumOff val="25000"/>
                    </a:schemeClr>
                  </a:solidFill>
                  <a:latin typeface="Arial"/>
                  <a:cs typeface="Arial"/>
                </a:rPr>
                <a:t>Falta de formación de evaluadores</a:t>
              </a:r>
            </a:p>
          </p:txBody>
        </p:sp>
      </p:grpSp>
    </p:spTree>
    <p:extLst>
      <p:ext uri="{BB962C8B-B14F-4D97-AF65-F5344CB8AC3E}">
        <p14:creationId xmlns:p14="http://schemas.microsoft.com/office/powerpoint/2010/main" val="2457809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upo 95"/>
          <p:cNvGrpSpPr>
            <a:grpSpLocks/>
          </p:cNvGrpSpPr>
          <p:nvPr/>
        </p:nvGrpSpPr>
        <p:grpSpPr bwMode="auto">
          <a:xfrm>
            <a:off x="179512" y="188640"/>
            <a:ext cx="8784976" cy="6480719"/>
            <a:chOff x="-1" y="1283855"/>
            <a:chExt cx="9144001" cy="5579246"/>
          </a:xfrm>
        </p:grpSpPr>
        <p:cxnSp>
          <p:nvCxnSpPr>
            <p:cNvPr id="5" name="Conector recto 4"/>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3 CuadroTexto"/>
          <p:cNvSpPr txBox="1"/>
          <p:nvPr/>
        </p:nvSpPr>
        <p:spPr>
          <a:xfrm>
            <a:off x="642910" y="2285992"/>
            <a:ext cx="7920880" cy="2585323"/>
          </a:xfrm>
          <a:prstGeom prst="rect">
            <a:avLst/>
          </a:prstGeom>
          <a:noFill/>
        </p:spPr>
        <p:txBody>
          <a:bodyPr wrap="square" rtlCol="0">
            <a:spAutoFit/>
          </a:bodyPr>
          <a:lstStyle/>
          <a:p>
            <a:pPr algn="ctr"/>
            <a:r>
              <a:rPr lang="es-MX" sz="5400" b="1" dirty="0" smtClean="0">
                <a:solidFill>
                  <a:schemeClr val="tx1">
                    <a:lumMod val="65000"/>
                    <a:lumOff val="35000"/>
                  </a:schemeClr>
                </a:solidFill>
                <a:latin typeface="Arial Narrow" pitchFamily="34" charset="0"/>
              </a:rPr>
              <a:t>Retos   Nacionales</a:t>
            </a:r>
          </a:p>
          <a:p>
            <a:pPr algn="ctr"/>
            <a:endParaRPr lang="es-MX" sz="5400" b="1" dirty="0" smtClean="0">
              <a:solidFill>
                <a:schemeClr val="tx1">
                  <a:lumMod val="65000"/>
                  <a:lumOff val="35000"/>
                </a:schemeClr>
              </a:solidFill>
              <a:latin typeface="Arial Narrow" pitchFamily="34" charset="0"/>
            </a:endParaRPr>
          </a:p>
          <a:p>
            <a:pPr algn="ctr"/>
            <a:r>
              <a:rPr lang="es-MX" sz="5400" b="1" dirty="0" smtClean="0">
                <a:solidFill>
                  <a:schemeClr val="tx1">
                    <a:lumMod val="65000"/>
                    <a:lumOff val="35000"/>
                  </a:schemeClr>
                </a:solidFill>
                <a:latin typeface="Arial Narrow" pitchFamily="34" charset="0"/>
              </a:rPr>
              <a:t>2018 - 2024   </a:t>
            </a:r>
            <a:endParaRPr lang="es-ES" sz="5400" b="1" dirty="0">
              <a:solidFill>
                <a:schemeClr val="tx1">
                  <a:lumMod val="65000"/>
                  <a:lumOff val="35000"/>
                </a:schemeClr>
              </a:solidFill>
              <a:latin typeface="Arial Narrow" pitchFamily="34" charset="0"/>
            </a:endParaRPr>
          </a:p>
        </p:txBody>
      </p:sp>
    </p:spTree>
    <p:extLst>
      <p:ext uri="{BB962C8B-B14F-4D97-AF65-F5344CB8AC3E}">
        <p14:creationId xmlns:p14="http://schemas.microsoft.com/office/powerpoint/2010/main" val="110210535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1203" name="Text Box 4"/>
          <p:cNvSpPr txBox="1">
            <a:spLocks noChangeArrowheads="1"/>
          </p:cNvSpPr>
          <p:nvPr/>
        </p:nvSpPr>
        <p:spPr bwMode="auto">
          <a:xfrm>
            <a:off x="179512" y="1959798"/>
            <a:ext cx="87487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algn="just" eaLnBrk="1" hangingPunct="1">
              <a:spcBef>
                <a:spcPct val="50000"/>
              </a:spcBef>
            </a:pPr>
            <a:r>
              <a:rPr lang="es-ES_tradnl" dirty="0" smtClean="0">
                <a:solidFill>
                  <a:srgbClr val="000000"/>
                </a:solidFill>
                <a:latin typeface="Arial Narrow" pitchFamily="34" charset="0"/>
              </a:rPr>
              <a:t>1. Se requiere impulsar la </a:t>
            </a:r>
            <a:r>
              <a:rPr lang="es-ES_tradnl" dirty="0">
                <a:solidFill>
                  <a:srgbClr val="000000"/>
                </a:solidFill>
                <a:latin typeface="Arial Narrow" pitchFamily="34" charset="0"/>
              </a:rPr>
              <a:t>evaluación externa y la acreditación de los </a:t>
            </a:r>
            <a:r>
              <a:rPr lang="es-ES_tradnl" dirty="0" smtClean="0">
                <a:solidFill>
                  <a:srgbClr val="000000"/>
                </a:solidFill>
                <a:latin typeface="Arial Narrow" pitchFamily="34" charset="0"/>
              </a:rPr>
              <a:t>programas educativos </a:t>
            </a:r>
            <a:r>
              <a:rPr lang="es-ES_tradnl" dirty="0">
                <a:solidFill>
                  <a:srgbClr val="000000"/>
                </a:solidFill>
                <a:latin typeface="Arial Narrow" pitchFamily="34" charset="0"/>
              </a:rPr>
              <a:t>en las instituciones públicas y </a:t>
            </a:r>
            <a:r>
              <a:rPr lang="es-ES_tradnl" dirty="0" smtClean="0">
                <a:solidFill>
                  <a:srgbClr val="000000"/>
                </a:solidFill>
                <a:latin typeface="Arial Narrow" pitchFamily="34" charset="0"/>
              </a:rPr>
              <a:t>particulares, para generalizar su aplicación en el país . </a:t>
            </a:r>
            <a:r>
              <a:rPr lang="es-ES_tradnl" dirty="0">
                <a:solidFill>
                  <a:srgbClr val="000000"/>
                </a:solidFill>
                <a:latin typeface="Arial Narrow" pitchFamily="34" charset="0"/>
              </a:rPr>
              <a:t>Para hacer realidad la equidad es necesario que estos procesos, sean obligatorios y sus resultados se hagan del conocimiento público, para fortalecer el aseguramiento de la calidad, la transparencia institucional y su rendición de cuentas. Ello requiere adecuar la Ley  para la Coordinación de la Educación Superior o bien establecer una Ley de Educación Superior, en la que se consideren estos aspectos. </a:t>
            </a:r>
            <a:endParaRPr lang="es-ES" dirty="0">
              <a:solidFill>
                <a:srgbClr val="000000"/>
              </a:solidFill>
              <a:latin typeface="Arial Narrow" pitchFamily="34" charset="0"/>
            </a:endParaRPr>
          </a:p>
        </p:txBody>
      </p:sp>
      <p:sp>
        <p:nvSpPr>
          <p:cNvPr id="2" name="1 CuadroTexto"/>
          <p:cNvSpPr txBox="1"/>
          <p:nvPr/>
        </p:nvSpPr>
        <p:spPr>
          <a:xfrm>
            <a:off x="2267744" y="857232"/>
            <a:ext cx="4104456" cy="707886"/>
          </a:xfrm>
          <a:prstGeom prst="rect">
            <a:avLst/>
          </a:prstGeom>
          <a:noFill/>
        </p:spPr>
        <p:txBody>
          <a:bodyPr wrap="square" rtlCol="0">
            <a:spAutoFit/>
          </a:bodyPr>
          <a:lstStyle/>
          <a:p>
            <a:pPr algn="ctr"/>
            <a:r>
              <a:rPr lang="es-MX" sz="4000" b="1" dirty="0" smtClean="0">
                <a:solidFill>
                  <a:srgbClr val="000000"/>
                </a:solidFill>
                <a:latin typeface="Arial Narrow" pitchFamily="34" charset="0"/>
              </a:rPr>
              <a:t>Retos</a:t>
            </a:r>
            <a:endParaRPr lang="es-ES" sz="4000" b="1" dirty="0">
              <a:solidFill>
                <a:srgbClr val="000000"/>
              </a:solidFill>
              <a:latin typeface="Arial Narrow" pitchFamily="34" charset="0"/>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1203" name="Text Box 4"/>
          <p:cNvSpPr txBox="1">
            <a:spLocks noChangeArrowheads="1"/>
          </p:cNvSpPr>
          <p:nvPr/>
        </p:nvSpPr>
        <p:spPr bwMode="auto">
          <a:xfrm>
            <a:off x="179512" y="1959798"/>
            <a:ext cx="87487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algn="just" eaLnBrk="1" hangingPunct="1">
              <a:spcBef>
                <a:spcPct val="50000"/>
              </a:spcBef>
            </a:pPr>
            <a:r>
              <a:rPr lang="es-ES" dirty="0" smtClean="0">
                <a:solidFill>
                  <a:srgbClr val="000000"/>
                </a:solidFill>
                <a:latin typeface="Arial Narrow" pitchFamily="34" charset="0"/>
              </a:rPr>
              <a:t>2. Las políticas y acciones deben orientarse para revalorar la misión de las IES,  afirmar la autonomía, la diversidad y la promoción de valores democráticos. La evaluación, debe ser entendida como una política pública del Estado, para garantizar con calidad académica y relevancia social,  la respuesta a la gran demanda social de aumento de la cobertura de la educación superior.</a:t>
            </a:r>
          </a:p>
          <a:p>
            <a:pPr marL="0" indent="0" algn="just" eaLnBrk="1" hangingPunct="1">
              <a:spcBef>
                <a:spcPct val="50000"/>
              </a:spcBef>
            </a:pPr>
            <a:r>
              <a:rPr lang="es-MX" dirty="0" smtClean="0">
                <a:solidFill>
                  <a:srgbClr val="000000"/>
                </a:solidFill>
                <a:latin typeface="Arial Narrow" pitchFamily="34" charset="0"/>
              </a:rPr>
              <a:t>3. E</a:t>
            </a:r>
            <a:r>
              <a:rPr lang="es-ES_tradnl" dirty="0" smtClean="0">
                <a:solidFill>
                  <a:srgbClr val="000000"/>
                </a:solidFill>
                <a:latin typeface="Arial Narrow" pitchFamily="34" charset="0"/>
              </a:rPr>
              <a:t>l incremento del financiamiento a las instituciones con base en </a:t>
            </a:r>
            <a:r>
              <a:rPr lang="es-ES" dirty="0" smtClean="0">
                <a:solidFill>
                  <a:srgbClr val="000000"/>
                </a:solidFill>
                <a:latin typeface="Arial Narrow" pitchFamily="34" charset="0"/>
              </a:rPr>
              <a:t>l</a:t>
            </a:r>
            <a:r>
              <a:rPr lang="es-ES_tradnl" dirty="0" smtClean="0">
                <a:solidFill>
                  <a:srgbClr val="000000"/>
                </a:solidFill>
                <a:latin typeface="Arial Narrow" pitchFamily="34" charset="0"/>
              </a:rPr>
              <a:t>os resultados de la evaluación externa y la acreditación, contribuirá a un mayor  arraigo del aseguramiento de la calidad en las instituciones de educación superior.</a:t>
            </a:r>
            <a:endParaRPr lang="es-ES" dirty="0">
              <a:solidFill>
                <a:srgbClr val="000000"/>
              </a:solidFill>
              <a:latin typeface="Arial Narrow" pitchFamily="34" charset="0"/>
            </a:endParaRPr>
          </a:p>
        </p:txBody>
      </p:sp>
      <p:sp>
        <p:nvSpPr>
          <p:cNvPr id="2" name="1 CuadroTexto"/>
          <p:cNvSpPr txBox="1"/>
          <p:nvPr/>
        </p:nvSpPr>
        <p:spPr>
          <a:xfrm>
            <a:off x="2267744" y="857232"/>
            <a:ext cx="4104456" cy="707886"/>
          </a:xfrm>
          <a:prstGeom prst="rect">
            <a:avLst/>
          </a:prstGeom>
          <a:noFill/>
        </p:spPr>
        <p:txBody>
          <a:bodyPr wrap="square" rtlCol="0">
            <a:spAutoFit/>
          </a:bodyPr>
          <a:lstStyle/>
          <a:p>
            <a:pPr algn="ctr"/>
            <a:r>
              <a:rPr lang="es-MX" sz="4000" b="1" dirty="0" smtClean="0">
                <a:solidFill>
                  <a:srgbClr val="000000"/>
                </a:solidFill>
                <a:latin typeface="Arial Narrow" pitchFamily="34" charset="0"/>
              </a:rPr>
              <a:t>Retos</a:t>
            </a:r>
            <a:endParaRPr lang="es-ES" sz="4000" b="1" dirty="0">
              <a:solidFill>
                <a:srgbClr val="000000"/>
              </a:solidFill>
              <a:latin typeface="Arial Narrow" pitchFamily="34" charset="0"/>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upo 95"/>
          <p:cNvGrpSpPr>
            <a:grpSpLocks/>
          </p:cNvGrpSpPr>
          <p:nvPr/>
        </p:nvGrpSpPr>
        <p:grpSpPr bwMode="auto">
          <a:xfrm>
            <a:off x="0" y="214290"/>
            <a:ext cx="8784976" cy="6480719"/>
            <a:chOff x="-1" y="1283855"/>
            <a:chExt cx="9144001" cy="5579246"/>
          </a:xfrm>
        </p:grpSpPr>
        <p:cxnSp>
          <p:nvCxnSpPr>
            <p:cNvPr id="4" name="Conector recto 3"/>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1 Título"/>
          <p:cNvSpPr txBox="1">
            <a:spLocks/>
          </p:cNvSpPr>
          <p:nvPr/>
        </p:nvSpPr>
        <p:spPr>
          <a:xfrm>
            <a:off x="179512" y="3000372"/>
            <a:ext cx="8784976" cy="2571768"/>
          </a:xfrm>
          <a:prstGeom prst="rect">
            <a:avLst/>
          </a:prstGeom>
        </p:spPr>
        <p:txBody>
          <a:bodyPr/>
          <a:lstStyle/>
          <a:p>
            <a:pPr marL="342900" indent="-342900" algn="ctr" fontAlgn="auto">
              <a:spcBef>
                <a:spcPct val="20000"/>
              </a:spcBef>
              <a:spcAft>
                <a:spcPts val="0"/>
              </a:spcAft>
              <a:buFont typeface="Arial" pitchFamily="34" charset="0"/>
              <a:buNone/>
              <a:defRPr/>
            </a:pPr>
            <a:r>
              <a:rPr lang="es-MX" sz="4400" b="1" dirty="0" smtClean="0">
                <a:solidFill>
                  <a:schemeClr val="tx1">
                    <a:lumMod val="65000"/>
                    <a:lumOff val="35000"/>
                  </a:schemeClr>
                </a:solidFill>
                <a:latin typeface="Arial Narrow" pitchFamily="34" charset="0"/>
              </a:rPr>
              <a:t>Experiencia</a:t>
            </a:r>
          </a:p>
          <a:p>
            <a:pPr marL="342900" indent="-342900" algn="ctr" fontAlgn="auto">
              <a:spcBef>
                <a:spcPct val="20000"/>
              </a:spcBef>
              <a:spcAft>
                <a:spcPts val="0"/>
              </a:spcAft>
              <a:buFont typeface="Arial" pitchFamily="34" charset="0"/>
              <a:buNone/>
              <a:defRPr/>
            </a:pPr>
            <a:r>
              <a:rPr lang="es-MX" sz="4400" b="1" dirty="0" smtClean="0">
                <a:solidFill>
                  <a:schemeClr val="tx1">
                    <a:lumMod val="65000"/>
                    <a:lumOff val="35000"/>
                  </a:schemeClr>
                </a:solidFill>
                <a:latin typeface="Arial Narrow" pitchFamily="34" charset="0"/>
              </a:rPr>
              <a:t>	</a:t>
            </a:r>
            <a:endParaRPr lang="es-MX" sz="4400" b="1" dirty="0">
              <a:solidFill>
                <a:schemeClr val="tx1">
                  <a:lumMod val="65000"/>
                  <a:lumOff val="35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1203" name="Text Box 4"/>
          <p:cNvSpPr txBox="1">
            <a:spLocks noChangeArrowheads="1"/>
          </p:cNvSpPr>
          <p:nvPr/>
        </p:nvSpPr>
        <p:spPr bwMode="auto">
          <a:xfrm>
            <a:off x="179512" y="1959798"/>
            <a:ext cx="87487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ES_tradnl" dirty="0" smtClean="0">
                <a:solidFill>
                  <a:srgbClr val="000000"/>
                </a:solidFill>
                <a:latin typeface="Arial Narrow" pitchFamily="34" charset="0"/>
              </a:rPr>
              <a:t>4. Integración de la “masa crítica nacional” de pares académicos evaluadores, así como de las recomendaciones de los organismos evaluadores y acreditadores; que ya, pueden ser consideradas como parte del diagnóstico de la educación superior en México, el cual debe ser la base para establecer planes y programas para elevar su calidad en el país.</a:t>
            </a:r>
            <a:endParaRPr lang="es-ES" dirty="0">
              <a:latin typeface="Arial Narrow" pitchFamily="34" charset="0"/>
            </a:endParaRPr>
          </a:p>
        </p:txBody>
      </p:sp>
      <p:sp>
        <p:nvSpPr>
          <p:cNvPr id="2" name="1 CuadroTexto"/>
          <p:cNvSpPr txBox="1"/>
          <p:nvPr/>
        </p:nvSpPr>
        <p:spPr>
          <a:xfrm>
            <a:off x="2267744" y="857232"/>
            <a:ext cx="4104456" cy="707886"/>
          </a:xfrm>
          <a:prstGeom prst="rect">
            <a:avLst/>
          </a:prstGeom>
          <a:noFill/>
        </p:spPr>
        <p:txBody>
          <a:bodyPr wrap="square" rtlCol="0">
            <a:spAutoFit/>
          </a:bodyPr>
          <a:lstStyle/>
          <a:p>
            <a:pPr algn="ctr"/>
            <a:r>
              <a:rPr lang="es-MX" sz="4000" b="1" dirty="0" smtClean="0">
                <a:solidFill>
                  <a:srgbClr val="000000"/>
                </a:solidFill>
                <a:latin typeface="Arial Narrow" pitchFamily="34" charset="0"/>
              </a:rPr>
              <a:t>Retos</a:t>
            </a:r>
            <a:endParaRPr lang="es-ES" sz="4000" b="1" dirty="0">
              <a:solidFill>
                <a:srgbClr val="000000"/>
              </a:solidFill>
              <a:latin typeface="Arial Narrow" pitchFamily="34" charset="0"/>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1203" name="Text Box 4"/>
          <p:cNvSpPr txBox="1">
            <a:spLocks noChangeArrowheads="1"/>
          </p:cNvSpPr>
          <p:nvPr/>
        </p:nvSpPr>
        <p:spPr bwMode="auto">
          <a:xfrm>
            <a:off x="179512" y="1571612"/>
            <a:ext cx="874871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ES_tradnl" sz="2800" dirty="0" smtClean="0">
                <a:solidFill>
                  <a:srgbClr val="000000"/>
                </a:solidFill>
                <a:latin typeface="Arial Narrow" pitchFamily="34" charset="0"/>
              </a:rPr>
              <a:t>5</a:t>
            </a:r>
            <a:r>
              <a:rPr lang="es-ES_tradnl" dirty="0" smtClean="0">
                <a:solidFill>
                  <a:srgbClr val="000000"/>
                </a:solidFill>
                <a:latin typeface="Arial Narrow" pitchFamily="34" charset="0"/>
              </a:rPr>
              <a:t>. Construcción del Espacio Común de Educación Superior entre América Latina, el Caribe y la Unión Europea (ALCUE). Un requisito indispensable es contar con sólidos sistemas nacionales de evaluación y acreditación de programas educativos equiparables entre sí, que incorporen códigos de buenas prácticas y sean reconocidos entre los países, que sustenten los programas de movilidad,  reconocimiento de estudios y títulos. La experiencia mexicana, constituye un referente importante para otros países, especialmente para aquellos que se encuentran en el proceso de construcción de su sistema nacional de evaluación y acreditación, que en Iberoamérica son la mayoría.</a:t>
            </a:r>
            <a:endParaRPr lang="es-ES" dirty="0" smtClean="0">
              <a:solidFill>
                <a:srgbClr val="000000"/>
              </a:solidFill>
              <a:latin typeface="Arial Narrow" pitchFamily="34" charset="0"/>
            </a:endParaRPr>
          </a:p>
        </p:txBody>
      </p:sp>
      <p:sp>
        <p:nvSpPr>
          <p:cNvPr id="2" name="1 CuadroTexto"/>
          <p:cNvSpPr txBox="1"/>
          <p:nvPr/>
        </p:nvSpPr>
        <p:spPr>
          <a:xfrm>
            <a:off x="2267744" y="857232"/>
            <a:ext cx="4104456" cy="707886"/>
          </a:xfrm>
          <a:prstGeom prst="rect">
            <a:avLst/>
          </a:prstGeom>
          <a:noFill/>
        </p:spPr>
        <p:txBody>
          <a:bodyPr wrap="square" rtlCol="0">
            <a:spAutoFit/>
          </a:bodyPr>
          <a:lstStyle/>
          <a:p>
            <a:pPr algn="ctr"/>
            <a:r>
              <a:rPr lang="es-MX" sz="4000" b="1" dirty="0" smtClean="0">
                <a:solidFill>
                  <a:srgbClr val="000000"/>
                </a:solidFill>
                <a:latin typeface="Arial Narrow" pitchFamily="34" charset="0"/>
              </a:rPr>
              <a:t>Retos</a:t>
            </a:r>
            <a:endParaRPr lang="es-ES" sz="4000" b="1" dirty="0">
              <a:solidFill>
                <a:srgbClr val="000000"/>
              </a:solidFill>
              <a:latin typeface="Arial Narrow" pitchFamily="34" charset="0"/>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1 CuadroTexto"/>
          <p:cNvSpPr txBox="1"/>
          <p:nvPr/>
        </p:nvSpPr>
        <p:spPr>
          <a:xfrm>
            <a:off x="2267744" y="857232"/>
            <a:ext cx="4104456" cy="707886"/>
          </a:xfrm>
          <a:prstGeom prst="rect">
            <a:avLst/>
          </a:prstGeom>
          <a:noFill/>
        </p:spPr>
        <p:txBody>
          <a:bodyPr wrap="square" rtlCol="0">
            <a:spAutoFit/>
          </a:bodyPr>
          <a:lstStyle/>
          <a:p>
            <a:pPr algn="ctr"/>
            <a:r>
              <a:rPr lang="es-MX" sz="4000" b="1" dirty="0" smtClean="0">
                <a:solidFill>
                  <a:srgbClr val="000000"/>
                </a:solidFill>
                <a:latin typeface="Arial Narrow" pitchFamily="34" charset="0"/>
              </a:rPr>
              <a:t>Retos</a:t>
            </a:r>
            <a:endParaRPr lang="es-ES" sz="4000" b="1" dirty="0">
              <a:solidFill>
                <a:srgbClr val="000000"/>
              </a:solidFill>
              <a:latin typeface="Arial Narrow" pitchFamily="34" charset="0"/>
            </a:endParaRPr>
          </a:p>
        </p:txBody>
      </p:sp>
      <p:sp>
        <p:nvSpPr>
          <p:cNvPr id="4" name="3 CuadroTexto"/>
          <p:cNvSpPr txBox="1"/>
          <p:nvPr/>
        </p:nvSpPr>
        <p:spPr>
          <a:xfrm>
            <a:off x="285720" y="1857364"/>
            <a:ext cx="8143932" cy="4247317"/>
          </a:xfrm>
          <a:prstGeom prst="rect">
            <a:avLst/>
          </a:prstGeom>
          <a:noFill/>
        </p:spPr>
        <p:txBody>
          <a:bodyPr wrap="square" rtlCol="0">
            <a:spAutoFit/>
          </a:bodyPr>
          <a:lstStyle/>
          <a:p>
            <a:pPr algn="just"/>
            <a:r>
              <a:rPr lang="es-ES_tradnl" sz="2000" dirty="0" smtClean="0">
                <a:solidFill>
                  <a:srgbClr val="000000"/>
                </a:solidFill>
                <a:latin typeface="Arial Narrow" pitchFamily="34" charset="0"/>
              </a:rPr>
              <a:t>6. Para </a:t>
            </a:r>
            <a:r>
              <a:rPr lang="es-ES_tradnl" sz="2000" dirty="0">
                <a:solidFill>
                  <a:srgbClr val="000000"/>
                </a:solidFill>
                <a:latin typeface="Arial Narrow" pitchFamily="34" charset="0"/>
              </a:rPr>
              <a:t>continuar con el desarrollo del Sistema Nacional de Evaluación y Acreditación, se requiere </a:t>
            </a:r>
            <a:r>
              <a:rPr lang="es-ES_tradnl" sz="2000" dirty="0" smtClean="0">
                <a:solidFill>
                  <a:srgbClr val="000000"/>
                </a:solidFill>
                <a:latin typeface="Arial Narrow" pitchFamily="34" charset="0"/>
              </a:rPr>
              <a:t>de </a:t>
            </a:r>
            <a:r>
              <a:rPr lang="es-ES_tradnl" sz="2000" dirty="0">
                <a:solidFill>
                  <a:srgbClr val="000000"/>
                </a:solidFill>
                <a:latin typeface="Arial Narrow" pitchFamily="34" charset="0"/>
              </a:rPr>
              <a:t>la continuidad </a:t>
            </a:r>
            <a:r>
              <a:rPr lang="es-ES_tradnl" sz="2000" dirty="0" smtClean="0">
                <a:solidFill>
                  <a:srgbClr val="000000"/>
                </a:solidFill>
                <a:latin typeface="Arial Narrow" pitchFamily="34" charset="0"/>
              </a:rPr>
              <a:t>en </a:t>
            </a:r>
            <a:r>
              <a:rPr lang="es-ES_tradnl" sz="2000" dirty="0">
                <a:solidFill>
                  <a:srgbClr val="000000"/>
                </a:solidFill>
                <a:latin typeface="Arial Narrow" pitchFamily="34" charset="0"/>
              </a:rPr>
              <a:t>las políticas públicas, que han puesto énfasis en la promoción de la evaluación externa interinstitucional y por pares académicos, que le otorga objetividad a las autoevaluaciones institucionales para la mejora continua y aseguramiento de la calidad de los programas </a:t>
            </a:r>
            <a:r>
              <a:rPr lang="es-ES_tradnl" sz="2000" dirty="0" smtClean="0">
                <a:solidFill>
                  <a:srgbClr val="000000"/>
                </a:solidFill>
                <a:latin typeface="Arial Narrow" pitchFamily="34" charset="0"/>
              </a:rPr>
              <a:t>educativos. </a:t>
            </a:r>
          </a:p>
          <a:p>
            <a:pPr algn="just"/>
            <a:endParaRPr lang="es-ES_tradnl" sz="2000" dirty="0">
              <a:solidFill>
                <a:srgbClr val="000000"/>
              </a:solidFill>
              <a:latin typeface="Arial Narrow" pitchFamily="34" charset="0"/>
            </a:endParaRPr>
          </a:p>
          <a:p>
            <a:pPr algn="ctr" eaLnBrk="0" hangingPunct="0">
              <a:lnSpc>
                <a:spcPct val="100000"/>
              </a:lnSpc>
              <a:spcBef>
                <a:spcPct val="50000"/>
              </a:spcBef>
              <a:defRPr/>
            </a:pPr>
            <a:r>
              <a:rPr lang="es-ES_tradnl" sz="2000" dirty="0" smtClean="0">
                <a:solidFill>
                  <a:srgbClr val="000000"/>
                </a:solidFill>
                <a:latin typeface="Arial Narrow" pitchFamily="34" charset="0"/>
              </a:rPr>
              <a:t>7. Impulsar </a:t>
            </a:r>
            <a:r>
              <a:rPr lang="es-ES_tradnl" sz="2000" dirty="0">
                <a:solidFill>
                  <a:srgbClr val="000000"/>
                </a:solidFill>
                <a:latin typeface="Arial Narrow" pitchFamily="34" charset="0"/>
              </a:rPr>
              <a:t>y promover la evaluación externa </a:t>
            </a:r>
            <a:r>
              <a:rPr lang="es-ES_tradnl" sz="2000" dirty="0" smtClean="0">
                <a:solidFill>
                  <a:srgbClr val="000000"/>
                </a:solidFill>
                <a:latin typeface="Arial Narrow" pitchFamily="34" charset="0"/>
              </a:rPr>
              <a:t>y </a:t>
            </a:r>
            <a:r>
              <a:rPr lang="es-ES_tradnl" sz="2000" dirty="0">
                <a:solidFill>
                  <a:srgbClr val="000000"/>
                </a:solidFill>
                <a:latin typeface="Arial Narrow" pitchFamily="34" charset="0"/>
              </a:rPr>
              <a:t>la acreditación de </a:t>
            </a:r>
            <a:r>
              <a:rPr lang="es-ES_tradnl" sz="2000" dirty="0" smtClean="0">
                <a:solidFill>
                  <a:srgbClr val="000000"/>
                </a:solidFill>
                <a:latin typeface="Arial Narrow" pitchFamily="34" charset="0"/>
              </a:rPr>
              <a:t>los </a:t>
            </a:r>
            <a:r>
              <a:rPr lang="es-ES_tradnl" sz="2000" dirty="0">
                <a:solidFill>
                  <a:srgbClr val="000000"/>
                </a:solidFill>
                <a:latin typeface="Arial Narrow" pitchFamily="34" charset="0"/>
              </a:rPr>
              <a:t>programas </a:t>
            </a:r>
            <a:r>
              <a:rPr lang="es-ES_tradnl" sz="2000" dirty="0" smtClean="0">
                <a:solidFill>
                  <a:srgbClr val="000000"/>
                </a:solidFill>
                <a:latin typeface="Arial Narrow" pitchFamily="34" charset="0"/>
              </a:rPr>
              <a:t>educativos en </a:t>
            </a:r>
            <a:r>
              <a:rPr lang="es-ES_tradnl" sz="2000" dirty="0">
                <a:solidFill>
                  <a:srgbClr val="000000"/>
                </a:solidFill>
                <a:latin typeface="Arial Narrow" pitchFamily="34" charset="0"/>
              </a:rPr>
              <a:t>las instituciones </a:t>
            </a:r>
            <a:r>
              <a:rPr lang="es-ES_tradnl" sz="2000" dirty="0" smtClean="0">
                <a:solidFill>
                  <a:srgbClr val="000000"/>
                </a:solidFill>
                <a:latin typeface="Arial Narrow" pitchFamily="34" charset="0"/>
              </a:rPr>
              <a:t>particulares.</a:t>
            </a:r>
            <a:r>
              <a:rPr lang="es-MX" sz="2000" dirty="0" smtClean="0">
                <a:solidFill>
                  <a:schemeClr val="tx1">
                    <a:lumMod val="50000"/>
                  </a:schemeClr>
                </a:solidFill>
                <a:latin typeface="Arial Narrow" pitchFamily="34" charset="0"/>
              </a:rPr>
              <a:t> Incrementar la evaluación y acreditación de </a:t>
            </a:r>
            <a:r>
              <a:rPr lang="es-MX" sz="2000" b="1" dirty="0" smtClean="0">
                <a:solidFill>
                  <a:schemeClr val="tx1">
                    <a:lumMod val="50000"/>
                  </a:schemeClr>
                </a:solidFill>
                <a:latin typeface="Arial Narrow" pitchFamily="34" charset="0"/>
              </a:rPr>
              <a:t>programas no escolarizados y de IES particulares</a:t>
            </a:r>
            <a:r>
              <a:rPr lang="es-MX" sz="2000" dirty="0" smtClean="0">
                <a:solidFill>
                  <a:schemeClr val="tx1">
                    <a:lumMod val="50000"/>
                  </a:schemeClr>
                </a:solidFill>
                <a:latin typeface="Arial Narrow" pitchFamily="34" charset="0"/>
              </a:rPr>
              <a:t>, ya que sus estudiantes corresponden al 38% de la matrícula nacional. Además, considerar la actualización del Acuerdo 279 de noviembre de 2017,  para incluir los programas educativos de las IES particulares integradas en el Programa de Mejora  Institucional(Título VIII del RVOE).</a:t>
            </a:r>
            <a:endParaRPr lang="es-MX" sz="2000" b="1" dirty="0" smtClean="0">
              <a:solidFill>
                <a:schemeClr val="tx1">
                  <a:lumMod val="50000"/>
                </a:schemeClr>
              </a:solidFill>
              <a:latin typeface="Arial Narrow" pitchFamily="34" charset="0"/>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1 CuadroTexto"/>
          <p:cNvSpPr txBox="1"/>
          <p:nvPr/>
        </p:nvSpPr>
        <p:spPr>
          <a:xfrm>
            <a:off x="2267744" y="857232"/>
            <a:ext cx="4104456" cy="707886"/>
          </a:xfrm>
          <a:prstGeom prst="rect">
            <a:avLst/>
          </a:prstGeom>
          <a:noFill/>
        </p:spPr>
        <p:txBody>
          <a:bodyPr wrap="square" rtlCol="0">
            <a:spAutoFit/>
          </a:bodyPr>
          <a:lstStyle/>
          <a:p>
            <a:pPr algn="ctr"/>
            <a:r>
              <a:rPr lang="es-MX" sz="4000" b="1" dirty="0" smtClean="0">
                <a:solidFill>
                  <a:srgbClr val="000000"/>
                </a:solidFill>
                <a:latin typeface="Arial Narrow" pitchFamily="34" charset="0"/>
              </a:rPr>
              <a:t>Retos</a:t>
            </a:r>
            <a:endParaRPr lang="es-ES" sz="4000" b="1" dirty="0">
              <a:solidFill>
                <a:srgbClr val="000000"/>
              </a:solidFill>
              <a:latin typeface="Arial Narrow" pitchFamily="34" charset="0"/>
            </a:endParaRPr>
          </a:p>
        </p:txBody>
      </p:sp>
      <p:sp>
        <p:nvSpPr>
          <p:cNvPr id="5" name="4 CuadroTexto"/>
          <p:cNvSpPr txBox="1"/>
          <p:nvPr/>
        </p:nvSpPr>
        <p:spPr>
          <a:xfrm>
            <a:off x="323528" y="2119496"/>
            <a:ext cx="8424936" cy="2308324"/>
          </a:xfrm>
          <a:prstGeom prst="rect">
            <a:avLst/>
          </a:prstGeom>
          <a:noFill/>
        </p:spPr>
        <p:txBody>
          <a:bodyPr wrap="square" rtlCol="0">
            <a:spAutoFit/>
          </a:bodyPr>
          <a:lstStyle/>
          <a:p>
            <a:pPr algn="just"/>
            <a:r>
              <a:rPr lang="es-ES" sz="2400" dirty="0" smtClean="0">
                <a:solidFill>
                  <a:srgbClr val="000000"/>
                </a:solidFill>
                <a:latin typeface="Arial Narrow" pitchFamily="34" charset="0"/>
              </a:rPr>
              <a:t>8. Desarrollar  </a:t>
            </a:r>
            <a:r>
              <a:rPr lang="es-ES" sz="2400" dirty="0">
                <a:solidFill>
                  <a:srgbClr val="000000"/>
                </a:solidFill>
                <a:latin typeface="Arial Narrow" pitchFamily="34" charset="0"/>
              </a:rPr>
              <a:t>capacidades de autoevaluación en las IES, ya que, los procesos tienden a burocratizarse y convertirse en procesos de cumplimiento, más que en oportunidades para elevar la calidad, por lo que el establecimiento de sistemas de aseguramiento no es suficiente, si no se acompañan de una cultura de la calidad en las IES y del compromiso formal  de los gobiernos para su desarrollo</a:t>
            </a:r>
            <a:r>
              <a:rPr lang="es-ES" sz="2400" dirty="0" smtClean="0">
                <a:solidFill>
                  <a:srgbClr val="000000"/>
                </a:solidFill>
                <a:latin typeface="Arial Narrow" pitchFamily="34" charset="0"/>
              </a:rPr>
              <a:t>.</a:t>
            </a:r>
            <a:endParaRPr lang="es-ES" sz="2400" dirty="0">
              <a:solidFill>
                <a:srgbClr val="000000"/>
              </a:solidFill>
              <a:latin typeface="Arial Narrow" pitchFamily="34" charset="0"/>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1 Título"/>
          <p:cNvSpPr txBox="1">
            <a:spLocks/>
          </p:cNvSpPr>
          <p:nvPr/>
        </p:nvSpPr>
        <p:spPr>
          <a:xfrm>
            <a:off x="500034" y="714356"/>
            <a:ext cx="8229600" cy="714380"/>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85000"/>
              </a:lnSpc>
              <a:spcBef>
                <a:spcPct val="0"/>
              </a:spcBef>
              <a:spcAft>
                <a:spcPts val="0"/>
              </a:spcAft>
              <a:buClrTx/>
              <a:buSzTx/>
              <a:buFontTx/>
              <a:buNone/>
              <a:tabLst/>
              <a:defRPr/>
            </a:pPr>
            <a:r>
              <a:rPr kumimoji="0" lang="es-CL" sz="3600" b="1" i="0" u="none" strike="noStrike" kern="1200" cap="all" spc="0" normalizeH="0" baseline="0" noProof="0" dirty="0" smtClean="0">
                <a:ln>
                  <a:noFill/>
                </a:ln>
                <a:solidFill>
                  <a:schemeClr val="tx1">
                    <a:lumMod val="65000"/>
                    <a:lumOff val="35000"/>
                  </a:schemeClr>
                </a:solidFill>
                <a:effectLst/>
                <a:uLnTx/>
                <a:uFillTx/>
                <a:latin typeface="Arial Narrow" pitchFamily="34" charset="0"/>
                <a:ea typeface="+mj-ea"/>
                <a:cs typeface="+mj-cs"/>
              </a:rPr>
              <a:t>EN SÍNTESIS…</a:t>
            </a:r>
            <a:endParaRPr kumimoji="0" lang="es-MX" sz="3600" b="1" i="0" u="none" strike="noStrike" kern="1200" cap="all" spc="0" normalizeH="0" baseline="0" noProof="0" dirty="0">
              <a:ln>
                <a:noFill/>
              </a:ln>
              <a:solidFill>
                <a:schemeClr val="tx1">
                  <a:lumMod val="65000"/>
                  <a:lumOff val="35000"/>
                </a:schemeClr>
              </a:solidFill>
              <a:effectLst/>
              <a:uLnTx/>
              <a:uFillTx/>
              <a:latin typeface="Arial Narrow" pitchFamily="34" charset="0"/>
              <a:ea typeface="+mj-ea"/>
              <a:cs typeface="+mj-cs"/>
            </a:endParaRPr>
          </a:p>
        </p:txBody>
      </p:sp>
      <p:sp>
        <p:nvSpPr>
          <p:cNvPr id="6" name="2 Marcador de contenido"/>
          <p:cNvSpPr txBox="1">
            <a:spLocks/>
          </p:cNvSpPr>
          <p:nvPr/>
        </p:nvSpPr>
        <p:spPr>
          <a:xfrm>
            <a:off x="571472" y="1643050"/>
            <a:ext cx="7901014" cy="4643470"/>
          </a:xfrm>
          <a:prstGeom prst="rect">
            <a:avLst/>
          </a:prstGeom>
        </p:spPr>
        <p:txBody>
          <a:bodyPr vert="horz" lIns="91440" tIns="45720" rIns="91440" bIns="45720" rtlCol="0">
            <a:noAutofit/>
          </a:bodyPr>
          <a:lstStyle/>
          <a:p>
            <a:pPr marL="0" marR="0" lvl="0" indent="0" algn="ctr" defTabSz="685800" rtl="0" eaLnBrk="1" fontAlgn="auto" latinLnBrk="0" hangingPunct="1">
              <a:lnSpc>
                <a:spcPct val="170000"/>
              </a:lnSpc>
              <a:spcBef>
                <a:spcPts val="1000"/>
              </a:spcBef>
              <a:spcAft>
                <a:spcPts val="0"/>
              </a:spcAft>
              <a:buClr>
                <a:schemeClr val="accent1"/>
              </a:buClr>
              <a:buSzPct val="80000"/>
              <a:buFont typeface="Corbel" pitchFamily="34" charset="0"/>
              <a:buNone/>
              <a:tabLst/>
              <a:defRPr/>
            </a:pPr>
            <a:r>
              <a:rPr kumimoji="0" lang="es-CL" sz="2400" b="0" i="0" u="none" strike="noStrike" kern="1200" cap="none" spc="0" normalizeH="0" baseline="0" noProof="0" dirty="0" smtClean="0">
                <a:ln>
                  <a:noFill/>
                </a:ln>
                <a:solidFill>
                  <a:schemeClr val="tx1">
                    <a:lumMod val="65000"/>
                    <a:lumOff val="35000"/>
                  </a:schemeClr>
                </a:solidFill>
                <a:effectLst/>
                <a:uLnTx/>
                <a:uFillTx/>
                <a:latin typeface="Arial Narrow" pitchFamily="34" charset="0"/>
                <a:ea typeface="+mn-ea"/>
                <a:cs typeface="+mn-cs"/>
              </a:rPr>
              <a:t>	El </a:t>
            </a:r>
            <a:r>
              <a:rPr kumimoji="0" lang="es-CL" sz="2400" b="0" i="0" u="sng"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aseguramiento de la calidad de la educación superior, constituye un apoyo integral </a:t>
            </a:r>
            <a:r>
              <a:rPr kumimoji="0" lang="es-CL" sz="2400" b="0" i="0" u="none" strike="noStrike" kern="1200" cap="none" spc="0" normalizeH="0" baseline="0" noProof="0" dirty="0" smtClean="0">
                <a:ln>
                  <a:noFill/>
                </a:ln>
                <a:solidFill>
                  <a:schemeClr val="tx1">
                    <a:lumMod val="65000"/>
                    <a:lumOff val="35000"/>
                  </a:schemeClr>
                </a:solidFill>
                <a:effectLst/>
                <a:uLnTx/>
                <a:uFillTx/>
                <a:latin typeface="Arial Narrow" pitchFamily="34" charset="0"/>
                <a:ea typeface="+mn-ea"/>
                <a:cs typeface="+mn-cs"/>
              </a:rPr>
              <a:t>para el cumplimiento de las  funciones de </a:t>
            </a:r>
            <a:r>
              <a:rPr kumimoji="0" lang="es-CL" sz="2400" b="0" i="0" u="sng"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docencia, investigación, difusión y extensión de la cultura, así como de la administración y gestión institucional</a:t>
            </a:r>
            <a:r>
              <a:rPr kumimoji="0" lang="es-CL" sz="24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 </a:t>
            </a:r>
            <a:r>
              <a:rPr kumimoji="0" lang="es-CL" sz="2400" b="0" i="0" u="none" strike="noStrike" kern="1200" cap="none" spc="0" normalizeH="0" baseline="0" noProof="0" dirty="0" smtClean="0">
                <a:ln>
                  <a:noFill/>
                </a:ln>
                <a:solidFill>
                  <a:schemeClr val="tx1">
                    <a:lumMod val="65000"/>
                    <a:lumOff val="35000"/>
                  </a:schemeClr>
                </a:solidFill>
                <a:effectLst/>
                <a:uLnTx/>
                <a:uFillTx/>
                <a:latin typeface="Arial Narrow" pitchFamily="34" charset="0"/>
                <a:ea typeface="+mn-ea"/>
                <a:cs typeface="+mn-cs"/>
              </a:rPr>
              <a:t>consideradas como sustantivas para las instituciones de educación superior y en consecuencia, </a:t>
            </a:r>
            <a:r>
              <a:rPr kumimoji="0" lang="es-CL" sz="2400" b="0" i="0" u="sng"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para el desarrollo y consolidación de la calidad de los programas educativos y  de la  institución en su conjunto.</a:t>
            </a:r>
          </a:p>
          <a:p>
            <a:pPr marL="0" marR="0" lvl="0" indent="0" algn="ctr" defTabSz="685800" rtl="0" eaLnBrk="1" fontAlgn="auto" latinLnBrk="0" hangingPunct="1">
              <a:lnSpc>
                <a:spcPct val="200000"/>
              </a:lnSpc>
              <a:spcBef>
                <a:spcPts val="1000"/>
              </a:spcBef>
              <a:spcAft>
                <a:spcPts val="0"/>
              </a:spcAft>
              <a:buClr>
                <a:schemeClr val="accent1"/>
              </a:buClr>
              <a:buSzPct val="80000"/>
              <a:buFont typeface="Corbel" pitchFamily="34" charset="0"/>
              <a:buNone/>
              <a:tabLst/>
              <a:defRPr/>
            </a:pPr>
            <a:endParaRPr kumimoji="0" lang="es-MX" sz="24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165982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ubtítulo 2"/>
          <p:cNvSpPr txBox="1">
            <a:spLocks/>
          </p:cNvSpPr>
          <p:nvPr/>
        </p:nvSpPr>
        <p:spPr>
          <a:xfrm>
            <a:off x="3171367" y="3158783"/>
            <a:ext cx="3005936" cy="401395"/>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defTabSz="685800">
              <a:spcBef>
                <a:spcPts val="750"/>
              </a:spcBef>
              <a:buClr>
                <a:prstClr val="black"/>
              </a:buClr>
              <a:buNone/>
            </a:pPr>
            <a:r>
              <a:rPr lang="es-MX" sz="4500" dirty="0">
                <a:solidFill>
                  <a:prstClr val="black"/>
                </a:solidFill>
                <a:latin typeface="Tw Cen MT" panose="020B0602020104020603"/>
              </a:rPr>
              <a:t>“gracias”</a:t>
            </a:r>
          </a:p>
          <a:p>
            <a:pPr marL="0" indent="0" algn="ctr" defTabSz="685800">
              <a:spcBef>
                <a:spcPts val="750"/>
              </a:spcBef>
              <a:buClr>
                <a:prstClr val="black"/>
              </a:buClr>
              <a:buNone/>
            </a:pPr>
            <a:r>
              <a:rPr lang="es-MX" sz="1500" dirty="0">
                <a:solidFill>
                  <a:prstClr val="black"/>
                </a:solidFill>
                <a:latin typeface="Tw Cen MT" panose="020B0602020104020603"/>
              </a:rPr>
              <a:t>DR. JESÚS ANCER RODRÍGUEZ</a:t>
            </a:r>
            <a:endParaRPr lang="es-MX" sz="1500" dirty="0">
              <a:solidFill>
                <a:prstClr val="black"/>
              </a:solidFill>
              <a:latin typeface="Arial" panose="020B0604020202020204" pitchFamily="34" charset="0"/>
              <a:cs typeface="Arial" panose="020B0604020202020204" pitchFamily="34" charset="0"/>
            </a:endParaRPr>
          </a:p>
          <a:p>
            <a:pPr marL="0" indent="0" algn="ctr" defTabSz="685800">
              <a:spcBef>
                <a:spcPts val="750"/>
              </a:spcBef>
              <a:buClr>
                <a:prstClr val="black"/>
              </a:buClr>
              <a:buNone/>
            </a:pPr>
            <a:r>
              <a:rPr lang="es-MX" sz="1350" cap="none" dirty="0">
                <a:solidFill>
                  <a:prstClr val="black"/>
                </a:solidFill>
                <a:latin typeface="Arial" panose="020B0604020202020204" pitchFamily="34" charset="0"/>
                <a:cs typeface="Arial" panose="020B0604020202020204" pitchFamily="34" charset="0"/>
              </a:rPr>
              <a:t>jesus.ancer@csg.gob.mx</a:t>
            </a:r>
          </a:p>
        </p:txBody>
      </p:sp>
      <p:grpSp>
        <p:nvGrpSpPr>
          <p:cNvPr id="11" name="Grupo 10"/>
          <p:cNvGrpSpPr/>
          <p:nvPr/>
        </p:nvGrpSpPr>
        <p:grpSpPr>
          <a:xfrm>
            <a:off x="573833" y="1845398"/>
            <a:ext cx="8313575" cy="691057"/>
            <a:chOff x="187569" y="1479321"/>
            <a:chExt cx="10399104" cy="880120"/>
          </a:xfrm>
        </p:grpSpPr>
        <p:pic>
          <p:nvPicPr>
            <p:cNvPr id="5" name="Imagen 4" descr="Imagen relacionada"/>
            <p:cNvPicPr/>
            <p:nvPr/>
          </p:nvPicPr>
          <p:blipFill rotWithShape="1">
            <a:blip r:embed="rId2" cstate="print">
              <a:extLst>
                <a:ext uri="{28A0092B-C50C-407E-A947-70E740481C1C}">
                  <a14:useLocalDpi xmlns:a14="http://schemas.microsoft.com/office/drawing/2010/main" val="0"/>
                </a:ext>
              </a:extLst>
            </a:blip>
            <a:srcRect l="7143" t="19977" b="9041"/>
            <a:stretch/>
          </p:blipFill>
          <p:spPr bwMode="auto">
            <a:xfrm>
              <a:off x="6095112" y="1569649"/>
              <a:ext cx="1009940" cy="765542"/>
            </a:xfrm>
            <a:prstGeom prst="rect">
              <a:avLst/>
            </a:prstGeom>
            <a:noFill/>
            <a:ln>
              <a:noFill/>
            </a:ln>
          </p:spPr>
        </p:pic>
        <p:pic>
          <p:nvPicPr>
            <p:cNvPr id="6" name="Picture 6" descr="Resultado de imagen para UNIVERSIDAD ANAHU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221" y="1572852"/>
              <a:ext cx="874994" cy="59578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569" y="1558502"/>
              <a:ext cx="2000737" cy="624487"/>
            </a:xfrm>
            <a:prstGeom prst="rect">
              <a:avLst/>
            </a:prstGeom>
          </p:spPr>
        </p:pic>
        <p:pic>
          <p:nvPicPr>
            <p:cNvPr id="2052" name="Picture 4" descr="Resultado de imagen para LOGO SE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588" y="1522073"/>
              <a:ext cx="1183502" cy="8373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COPA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6783" y="1763178"/>
              <a:ext cx="1689890" cy="5962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LOGO CIE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7948" y="1548171"/>
              <a:ext cx="1225939" cy="7851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4204" y="1479321"/>
              <a:ext cx="880120" cy="8801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8215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928663" y="1071546"/>
            <a:ext cx="7500990" cy="5016758"/>
          </a:xfrm>
          <a:prstGeom prst="rect">
            <a:avLst/>
          </a:prstGeom>
          <a:noFill/>
          <a:ln w="9525">
            <a:noFill/>
            <a:miter lim="800000"/>
            <a:headEnd/>
            <a:tailEnd/>
          </a:ln>
          <a:effectLst/>
        </p:spPr>
        <p:txBody>
          <a:bodyPr wrap="square">
            <a:spAutoFit/>
          </a:bodyPr>
          <a:lstStyle/>
          <a:p>
            <a:pPr algn="ctr" eaLnBrk="0" hangingPunct="0">
              <a:spcBef>
                <a:spcPct val="50000"/>
              </a:spcBef>
              <a:defRPr/>
            </a:pPr>
            <a:r>
              <a:rPr lang="es-MX" sz="3200" dirty="0" smtClean="0">
                <a:latin typeface="Arial Narrow" pitchFamily="34" charset="0"/>
              </a:rPr>
              <a:t>Financiamiento de la Educación Superior </a:t>
            </a:r>
          </a:p>
          <a:p>
            <a:pPr algn="ctr" eaLnBrk="0" hangingPunct="0">
              <a:spcBef>
                <a:spcPct val="50000"/>
              </a:spcBef>
              <a:defRPr/>
            </a:pPr>
            <a:r>
              <a:rPr lang="es-MX" sz="3200" dirty="0" smtClean="0">
                <a:latin typeface="Arial Narrow" pitchFamily="34" charset="0"/>
              </a:rPr>
              <a:t> Pública en México </a:t>
            </a:r>
            <a:r>
              <a:rPr lang="es-MX" sz="3200" dirty="0" smtClean="0">
                <a:solidFill>
                  <a:schemeClr val="tx1">
                    <a:lumMod val="50000"/>
                    <a:lumOff val="50000"/>
                  </a:schemeClr>
                </a:solidFill>
                <a:effectLst>
                  <a:outerShdw blurRad="38100" dist="38100" dir="2700000" algn="tl">
                    <a:srgbClr val="000000"/>
                  </a:outerShdw>
                </a:effectLst>
                <a:latin typeface="Arial Narrow" pitchFamily="34" charset="0"/>
              </a:rPr>
              <a:t>                                                                     </a:t>
            </a:r>
          </a:p>
          <a:p>
            <a:pPr>
              <a:spcBef>
                <a:spcPct val="50000"/>
              </a:spcBef>
              <a:buClr>
                <a:srgbClr val="99FF66"/>
              </a:buClr>
            </a:pPr>
            <a:endParaRPr lang="es-MX" sz="3200" dirty="0" smtClean="0">
              <a:latin typeface="Arial Narrow" pitchFamily="34" charset="0"/>
            </a:endParaRPr>
          </a:p>
          <a:p>
            <a:pPr>
              <a:spcBef>
                <a:spcPct val="50000"/>
              </a:spcBef>
              <a:buClr>
                <a:srgbClr val="99FF66"/>
              </a:buClr>
            </a:pPr>
            <a:r>
              <a:rPr lang="es-MX" sz="3200" dirty="0" smtClean="0">
                <a:latin typeface="Arial Narrow" pitchFamily="34" charset="0"/>
              </a:rPr>
              <a:t>          Matrícula estudiantil</a:t>
            </a:r>
          </a:p>
          <a:p>
            <a:pPr>
              <a:spcBef>
                <a:spcPct val="50000"/>
              </a:spcBef>
              <a:buClr>
                <a:srgbClr val="99FF66"/>
              </a:buClr>
            </a:pPr>
            <a:r>
              <a:rPr lang="es-MX" sz="3200" dirty="0" smtClean="0">
                <a:latin typeface="Arial Narrow" pitchFamily="34" charset="0"/>
              </a:rPr>
              <a:t>          Nómina del personal</a:t>
            </a:r>
          </a:p>
          <a:p>
            <a:pPr>
              <a:spcBef>
                <a:spcPct val="50000"/>
              </a:spcBef>
              <a:buClr>
                <a:srgbClr val="99FF66"/>
              </a:buClr>
            </a:pPr>
            <a:r>
              <a:rPr lang="es-MX" sz="3200" dirty="0" smtClean="0">
                <a:solidFill>
                  <a:srgbClr val="C00000"/>
                </a:solidFill>
                <a:latin typeface="Arial Narrow" pitchFamily="34" charset="0"/>
              </a:rPr>
              <a:t>          Calidad de los programas</a:t>
            </a:r>
            <a:endParaRPr lang="es-ES" sz="3200" dirty="0" smtClean="0">
              <a:solidFill>
                <a:srgbClr val="C00000"/>
              </a:solidFill>
              <a:latin typeface="Arial Narrow" pitchFamily="34" charset="0"/>
            </a:endParaRPr>
          </a:p>
          <a:p>
            <a:pPr algn="ctr" eaLnBrk="0" hangingPunct="0">
              <a:lnSpc>
                <a:spcPct val="100000"/>
              </a:lnSpc>
              <a:spcBef>
                <a:spcPct val="50000"/>
              </a:spcBef>
              <a:defRPr/>
            </a:pPr>
            <a:r>
              <a:rPr lang="es-MX" sz="3200" b="1" dirty="0" smtClean="0">
                <a:solidFill>
                  <a:schemeClr val="tx1">
                    <a:lumMod val="50000"/>
                  </a:schemeClr>
                </a:solidFill>
                <a:latin typeface="Arial Narrow" pitchFamily="34"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3986" name="Text Box 2"/>
          <p:cNvSpPr txBox="1">
            <a:spLocks noChangeArrowheads="1"/>
          </p:cNvSpPr>
          <p:nvPr/>
        </p:nvSpPr>
        <p:spPr bwMode="auto">
          <a:xfrm>
            <a:off x="323850" y="357166"/>
            <a:ext cx="8613775" cy="1569660"/>
          </a:xfrm>
          <a:prstGeom prst="rect">
            <a:avLst/>
          </a:prstGeom>
          <a:noFill/>
          <a:ln w="12700" cap="sq">
            <a:noFill/>
            <a:miter lim="800000"/>
            <a:headEnd type="none" w="sm" len="sm"/>
            <a:tailEnd type="none" w="sm" len="sm"/>
          </a:ln>
          <a:effectLst/>
        </p:spPr>
        <p:txBody>
          <a:bodyPr wrap="square">
            <a:spAutoFit/>
          </a:bodyPr>
          <a:lstStyle/>
          <a:p>
            <a:pPr algn="ctr">
              <a:spcBef>
                <a:spcPct val="50000"/>
              </a:spcBef>
              <a:defRPr/>
            </a:pPr>
            <a:r>
              <a:rPr lang="es-MX" sz="3200" dirty="0" smtClean="0">
                <a:solidFill>
                  <a:srgbClr val="000000"/>
                </a:solidFill>
                <a:latin typeface="Arial Narrow" pitchFamily="34" charset="0"/>
              </a:rPr>
              <a:t>Estrategias</a:t>
            </a:r>
            <a:r>
              <a:rPr lang="es-ES" sz="3200" dirty="0" smtClean="0">
                <a:solidFill>
                  <a:srgbClr val="000000"/>
                </a:solidFill>
                <a:latin typeface="Arial Narrow" pitchFamily="34" charset="0"/>
              </a:rPr>
              <a:t> para el fomento de la calidad de la educación superior a través de la evaluación externa en México</a:t>
            </a:r>
            <a:endParaRPr lang="es-ES" sz="3200" dirty="0">
              <a:solidFill>
                <a:schemeClr val="tx1">
                  <a:lumMod val="65000"/>
                  <a:lumOff val="35000"/>
                </a:schemeClr>
              </a:solidFill>
              <a:effectLst>
                <a:outerShdw blurRad="38100" dist="38100" dir="2700000" algn="tl">
                  <a:srgbClr val="000000"/>
                </a:outerShdw>
              </a:effectLst>
              <a:latin typeface="Arial Narrow" pitchFamily="34" charset="0"/>
            </a:endParaRPr>
          </a:p>
        </p:txBody>
      </p:sp>
      <p:sp>
        <p:nvSpPr>
          <p:cNvPr id="14339" name="Text Box 3"/>
          <p:cNvSpPr txBox="1">
            <a:spLocks noChangeArrowheads="1"/>
          </p:cNvSpPr>
          <p:nvPr/>
        </p:nvSpPr>
        <p:spPr bwMode="auto">
          <a:xfrm>
            <a:off x="3448050" y="2349500"/>
            <a:ext cx="5445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MX" sz="3200" dirty="0">
                <a:solidFill>
                  <a:srgbClr val="000000"/>
                </a:solidFill>
                <a:latin typeface="Arial Narrow" pitchFamily="34" charset="0"/>
              </a:rPr>
              <a:t>Evaluación  Diagnóstica y</a:t>
            </a:r>
          </a:p>
          <a:p>
            <a:pPr eaLnBrk="1" hangingPunct="1"/>
            <a:r>
              <a:rPr lang="es-MX" sz="3200" dirty="0">
                <a:solidFill>
                  <a:srgbClr val="000000"/>
                </a:solidFill>
                <a:latin typeface="Arial Narrow" pitchFamily="34" charset="0"/>
              </a:rPr>
              <a:t>Acreditación Institucional</a:t>
            </a:r>
          </a:p>
          <a:p>
            <a:pPr eaLnBrk="1" hangingPunct="1"/>
            <a:r>
              <a:rPr lang="es-MX" dirty="0">
                <a:solidFill>
                  <a:srgbClr val="000000"/>
                </a:solidFill>
                <a:latin typeface="Arial Narrow" pitchFamily="34" charset="0"/>
              </a:rPr>
              <a:t>(apoyo para </a:t>
            </a:r>
            <a:r>
              <a:rPr lang="es-MX" dirty="0" smtClean="0">
                <a:solidFill>
                  <a:srgbClr val="000000"/>
                </a:solidFill>
                <a:latin typeface="Arial Narrow" pitchFamily="34" charset="0"/>
              </a:rPr>
              <a:t>elevar  </a:t>
            </a:r>
            <a:r>
              <a:rPr lang="es-MX" dirty="0">
                <a:solidFill>
                  <a:srgbClr val="000000"/>
                </a:solidFill>
                <a:latin typeface="Arial Narrow" pitchFamily="34" charset="0"/>
              </a:rPr>
              <a:t>la calidad) </a:t>
            </a:r>
            <a:endParaRPr lang="es-ES" dirty="0">
              <a:solidFill>
                <a:srgbClr val="000000"/>
              </a:solidFill>
              <a:latin typeface="Arial Narrow" pitchFamily="34" charset="0"/>
            </a:endParaRPr>
          </a:p>
        </p:txBody>
      </p:sp>
      <p:sp>
        <p:nvSpPr>
          <p:cNvPr id="14340" name="Text Box 4"/>
          <p:cNvSpPr txBox="1">
            <a:spLocks noChangeArrowheads="1"/>
          </p:cNvSpPr>
          <p:nvPr/>
        </p:nvSpPr>
        <p:spPr bwMode="auto">
          <a:xfrm>
            <a:off x="4656138" y="4941888"/>
            <a:ext cx="2797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s-MX" sz="3200" dirty="0">
                <a:solidFill>
                  <a:srgbClr val="000000"/>
                </a:solidFill>
                <a:latin typeface="Arial Narrow" pitchFamily="34" charset="0"/>
              </a:rPr>
              <a:t>Acreditación </a:t>
            </a:r>
            <a:r>
              <a:rPr lang="es-MX" sz="3200" dirty="0" smtClean="0">
                <a:solidFill>
                  <a:srgbClr val="000000"/>
                </a:solidFill>
                <a:latin typeface="Arial Narrow" pitchFamily="34" charset="0"/>
              </a:rPr>
              <a:t>de </a:t>
            </a:r>
            <a:r>
              <a:rPr lang="es-ES" sz="3200" dirty="0" smtClean="0">
                <a:solidFill>
                  <a:srgbClr val="000000"/>
                </a:solidFill>
                <a:latin typeface="Arial Narrow" pitchFamily="34" charset="0"/>
              </a:rPr>
              <a:t>programas</a:t>
            </a:r>
            <a:endParaRPr lang="es-MX" sz="3200" dirty="0">
              <a:solidFill>
                <a:srgbClr val="000000"/>
              </a:solidFill>
              <a:latin typeface="Arial Narrow" pitchFamily="34" charset="0"/>
            </a:endParaRPr>
          </a:p>
        </p:txBody>
      </p:sp>
      <p:sp>
        <p:nvSpPr>
          <p:cNvPr id="14341" name="Oval 5"/>
          <p:cNvSpPr>
            <a:spLocks noChangeArrowheads="1"/>
          </p:cNvSpPr>
          <p:nvPr/>
        </p:nvSpPr>
        <p:spPr bwMode="auto">
          <a:xfrm>
            <a:off x="3111500" y="2492375"/>
            <a:ext cx="288925" cy="287338"/>
          </a:xfrm>
          <a:prstGeom prst="ellipse">
            <a:avLst/>
          </a:prstGeom>
          <a:gradFill rotWithShape="1">
            <a:gsLst>
              <a:gs pos="0">
                <a:srgbClr val="FFFF00"/>
              </a:gs>
              <a:gs pos="100000">
                <a:srgbClr val="FF8200"/>
              </a:gs>
            </a:gsLst>
            <a:path path="shape">
              <a:fillToRect l="50000" t="50000" r="50000" b="50000"/>
            </a:path>
          </a:gradFill>
          <a:ln w="9525">
            <a:solidFill>
              <a:srgbClr val="FF5A07"/>
            </a:solidFill>
            <a:round/>
            <a:headEnd/>
            <a:tailEnd/>
          </a:ln>
        </p:spPr>
        <p:txBody>
          <a:bodyPr wrap="none" anchor="ctr"/>
          <a:lstStyle/>
          <a:p>
            <a:pPr algn="just">
              <a:lnSpc>
                <a:spcPct val="120000"/>
              </a:lnSpc>
            </a:pPr>
            <a:endParaRPr lang="es-MX">
              <a:solidFill>
                <a:srgbClr val="000000"/>
              </a:solidFill>
              <a:latin typeface="Calibri" pitchFamily="34" charset="0"/>
            </a:endParaRPr>
          </a:p>
        </p:txBody>
      </p:sp>
      <p:sp>
        <p:nvSpPr>
          <p:cNvPr id="14342" name="Oval 6"/>
          <p:cNvSpPr>
            <a:spLocks noChangeArrowheads="1"/>
          </p:cNvSpPr>
          <p:nvPr/>
        </p:nvSpPr>
        <p:spPr bwMode="auto">
          <a:xfrm>
            <a:off x="4337050" y="5084763"/>
            <a:ext cx="288925" cy="287337"/>
          </a:xfrm>
          <a:prstGeom prst="ellipse">
            <a:avLst/>
          </a:prstGeom>
          <a:gradFill rotWithShape="1">
            <a:gsLst>
              <a:gs pos="0">
                <a:srgbClr val="FFFF00"/>
              </a:gs>
              <a:gs pos="100000">
                <a:srgbClr val="FF8200"/>
              </a:gs>
            </a:gsLst>
            <a:path path="shape">
              <a:fillToRect l="50000" t="50000" r="50000" b="50000"/>
            </a:path>
          </a:gradFill>
          <a:ln w="9525">
            <a:solidFill>
              <a:srgbClr val="FF5A07"/>
            </a:solidFill>
            <a:round/>
            <a:headEnd/>
            <a:tailEnd/>
          </a:ln>
        </p:spPr>
        <p:txBody>
          <a:bodyPr wrap="none" anchor="ctr"/>
          <a:lstStyle/>
          <a:p>
            <a:pPr algn="just">
              <a:lnSpc>
                <a:spcPct val="120000"/>
              </a:lnSpc>
            </a:pPr>
            <a:endParaRPr lang="es-MX">
              <a:solidFill>
                <a:srgbClr val="000000"/>
              </a:solidFill>
              <a:latin typeface="Calibri" pitchFamily="34" charset="0"/>
            </a:endParaRPr>
          </a:p>
        </p:txBody>
      </p:sp>
      <p:cxnSp>
        <p:nvCxnSpPr>
          <p:cNvPr id="14343" name="AutoShape 7"/>
          <p:cNvCxnSpPr>
            <a:cxnSpLocks noChangeShapeType="1"/>
          </p:cNvCxnSpPr>
          <p:nvPr/>
        </p:nvCxnSpPr>
        <p:spPr bwMode="auto">
          <a:xfrm rot="10800000" flipH="1" flipV="1">
            <a:off x="3111500" y="2636838"/>
            <a:ext cx="1225550" cy="2592387"/>
          </a:xfrm>
          <a:prstGeom prst="bentConnector3">
            <a:avLst>
              <a:gd name="adj1" fmla="val -164421"/>
            </a:avLst>
          </a:prstGeom>
          <a:noFill/>
          <a:ln w="57150">
            <a:solidFill>
              <a:srgbClr val="000000"/>
            </a:solidFill>
            <a:miter lim="800000"/>
            <a:headEnd/>
            <a:tailEnd/>
          </a:ln>
          <a:extLst>
            <a:ext uri="{909E8E84-426E-40DD-AFC4-6F175D3DCCD1}">
              <a14:hiddenFill xmlns:a14="http://schemas.microsoft.com/office/drawing/2010/main">
                <a:noFill/>
              </a14:hiddenFill>
            </a:ext>
          </a:extLst>
        </p:spPr>
      </p:cxnSp>
      <p:sp>
        <p:nvSpPr>
          <p:cNvPr id="14344" name="Text Box 8"/>
          <p:cNvSpPr txBox="1">
            <a:spLocks noChangeArrowheads="1"/>
          </p:cNvSpPr>
          <p:nvPr/>
        </p:nvSpPr>
        <p:spPr bwMode="auto">
          <a:xfrm>
            <a:off x="1908175" y="1992313"/>
            <a:ext cx="10953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lnSpc>
                <a:spcPct val="120000"/>
              </a:lnSpc>
            </a:pPr>
            <a:r>
              <a:rPr lang="es-MX" sz="3200" dirty="0">
                <a:solidFill>
                  <a:srgbClr val="000000"/>
                </a:solidFill>
                <a:latin typeface="Calibri" pitchFamily="34" charset="0"/>
              </a:rPr>
              <a:t>CIEES</a:t>
            </a:r>
            <a:endParaRPr lang="es-ES" sz="3200" dirty="0">
              <a:solidFill>
                <a:srgbClr val="000000"/>
              </a:solidFill>
              <a:latin typeface="Calibri" pitchFamily="34" charset="0"/>
            </a:endParaRPr>
          </a:p>
        </p:txBody>
      </p:sp>
      <p:sp>
        <p:nvSpPr>
          <p:cNvPr id="14345" name="Text Box 9"/>
          <p:cNvSpPr txBox="1">
            <a:spLocks noChangeArrowheads="1"/>
          </p:cNvSpPr>
          <p:nvPr/>
        </p:nvSpPr>
        <p:spPr bwMode="auto">
          <a:xfrm>
            <a:off x="2055813" y="4581525"/>
            <a:ext cx="14779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lnSpc>
                <a:spcPct val="120000"/>
              </a:lnSpc>
            </a:pPr>
            <a:r>
              <a:rPr lang="es-MX" sz="3200">
                <a:solidFill>
                  <a:srgbClr val="000000"/>
                </a:solidFill>
                <a:latin typeface="Calibri" pitchFamily="34" charset="0"/>
              </a:rPr>
              <a:t>COPAES</a:t>
            </a:r>
            <a:endParaRPr lang="es-ES" sz="3200">
              <a:solidFill>
                <a:srgbClr val="000000"/>
              </a:solidFill>
              <a:latin typeface="Calibri" pitchFamily="34" charset="0"/>
            </a:endParaRPr>
          </a:p>
        </p:txBody>
      </p:sp>
    </p:spTree>
    <p:extLst>
      <p:ext uri="{BB962C8B-B14F-4D97-AF65-F5344CB8AC3E}">
        <p14:creationId xmlns:p14="http://schemas.microsoft.com/office/powerpoint/2010/main" val="206762051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928662" y="214290"/>
            <a:ext cx="7353300" cy="1066800"/>
          </a:xfrm>
          <a:prstGeom prst="rect">
            <a:avLst/>
          </a:prstGeom>
          <a:noFill/>
          <a:ln w="9525">
            <a:noFill/>
            <a:miter lim="800000"/>
            <a:headEnd/>
            <a:tailEnd/>
          </a:ln>
        </p:spPr>
        <p:txBody>
          <a:bodyPr>
            <a:spAutoFit/>
          </a:bodyPr>
          <a:lstStyle/>
          <a:p>
            <a:pPr algn="ctr">
              <a:lnSpc>
                <a:spcPct val="100000"/>
              </a:lnSpc>
              <a:spcBef>
                <a:spcPct val="50000"/>
              </a:spcBef>
            </a:pPr>
            <a:r>
              <a:rPr lang="es-MX" sz="3200" dirty="0">
                <a:solidFill>
                  <a:schemeClr val="tx1">
                    <a:lumMod val="50000"/>
                  </a:schemeClr>
                </a:solidFill>
                <a:latin typeface="Cambria" pitchFamily="18" charset="0"/>
              </a:rPr>
              <a:t>Sistema Nacional de Evaluación y Acreditación en </a:t>
            </a:r>
            <a:r>
              <a:rPr lang="es-MX" sz="3200" dirty="0" smtClean="0">
                <a:solidFill>
                  <a:schemeClr val="tx1">
                    <a:lumMod val="50000"/>
                  </a:schemeClr>
                </a:solidFill>
                <a:latin typeface="Cambria" pitchFamily="18" charset="0"/>
              </a:rPr>
              <a:t>México. 2018.</a:t>
            </a:r>
            <a:endParaRPr lang="es-ES" sz="3200" dirty="0">
              <a:solidFill>
                <a:schemeClr val="tx1">
                  <a:lumMod val="50000"/>
                </a:schemeClr>
              </a:solidFill>
              <a:latin typeface="Cambria" pitchFamily="18" charset="0"/>
            </a:endParaRPr>
          </a:p>
        </p:txBody>
      </p:sp>
      <p:sp>
        <p:nvSpPr>
          <p:cNvPr id="14341" name="Text Box 5"/>
          <p:cNvSpPr txBox="1">
            <a:spLocks noChangeArrowheads="1"/>
          </p:cNvSpPr>
          <p:nvPr/>
        </p:nvSpPr>
        <p:spPr bwMode="auto">
          <a:xfrm>
            <a:off x="500034" y="1500174"/>
            <a:ext cx="3386136" cy="769441"/>
          </a:xfrm>
          <a:prstGeom prst="rect">
            <a:avLst/>
          </a:prstGeom>
          <a:noFill/>
          <a:ln w="9525">
            <a:noFill/>
            <a:miter lim="800000"/>
            <a:headEnd/>
            <a:tailEnd/>
          </a:ln>
        </p:spPr>
        <p:txBody>
          <a:bodyPr wrap="square">
            <a:spAutoFit/>
          </a:bodyPr>
          <a:lstStyle/>
          <a:p>
            <a:pPr marL="185738" indent="-185738" algn="ctr">
              <a:lnSpc>
                <a:spcPct val="100000"/>
              </a:lnSpc>
              <a:spcBef>
                <a:spcPct val="20000"/>
              </a:spcBef>
            </a:pPr>
            <a:r>
              <a:rPr lang="es-MX" sz="2000" dirty="0" smtClean="0">
                <a:solidFill>
                  <a:schemeClr val="tx1">
                    <a:lumMod val="50000"/>
                  </a:schemeClr>
                </a:solidFill>
                <a:latin typeface="Cambria" pitchFamily="18" charset="0"/>
              </a:rPr>
              <a:t>CIEES</a:t>
            </a:r>
          </a:p>
          <a:p>
            <a:pPr marL="185738" indent="-185738" algn="ctr">
              <a:lnSpc>
                <a:spcPct val="100000"/>
              </a:lnSpc>
              <a:spcBef>
                <a:spcPct val="20000"/>
              </a:spcBef>
            </a:pPr>
            <a:r>
              <a:rPr lang="es-MX" sz="2000" dirty="0" smtClean="0">
                <a:solidFill>
                  <a:schemeClr val="tx1">
                    <a:lumMod val="50000"/>
                  </a:schemeClr>
                </a:solidFill>
                <a:latin typeface="Cambria" pitchFamily="18" charset="0"/>
              </a:rPr>
              <a:t>(Programas y Funciones )</a:t>
            </a:r>
            <a:endParaRPr lang="es-MX" sz="2000" dirty="0">
              <a:solidFill>
                <a:schemeClr val="tx1">
                  <a:lumMod val="50000"/>
                </a:schemeClr>
              </a:solidFill>
              <a:latin typeface="Cambria" pitchFamily="18" charset="0"/>
            </a:endParaRPr>
          </a:p>
        </p:txBody>
      </p:sp>
      <p:sp>
        <p:nvSpPr>
          <p:cNvPr id="14342" name="Text Box 6"/>
          <p:cNvSpPr txBox="1">
            <a:spLocks noChangeArrowheads="1"/>
          </p:cNvSpPr>
          <p:nvPr/>
        </p:nvSpPr>
        <p:spPr bwMode="auto">
          <a:xfrm>
            <a:off x="5033938" y="1431923"/>
            <a:ext cx="3887788" cy="738664"/>
          </a:xfrm>
          <a:prstGeom prst="rect">
            <a:avLst/>
          </a:prstGeom>
          <a:noFill/>
          <a:ln w="9525">
            <a:noFill/>
            <a:miter lim="800000"/>
            <a:headEnd/>
            <a:tailEnd/>
          </a:ln>
        </p:spPr>
        <p:txBody>
          <a:bodyPr>
            <a:spAutoFit/>
          </a:bodyPr>
          <a:lstStyle/>
          <a:p>
            <a:pPr marL="185738" indent="-185738" algn="ctr">
              <a:lnSpc>
                <a:spcPct val="100000"/>
              </a:lnSpc>
              <a:spcBef>
                <a:spcPct val="20000"/>
              </a:spcBef>
            </a:pPr>
            <a:r>
              <a:rPr lang="es-MX" sz="2100" dirty="0">
                <a:solidFill>
                  <a:schemeClr val="tx1">
                    <a:lumMod val="50000"/>
                  </a:schemeClr>
                </a:solidFill>
                <a:latin typeface="Cambria" pitchFamily="18" charset="0"/>
              </a:rPr>
              <a:t>Consejo para la Acreditación de la Educación Superior. COPAES</a:t>
            </a:r>
            <a:endParaRPr lang="es-ES" sz="2100" dirty="0">
              <a:solidFill>
                <a:schemeClr val="tx1">
                  <a:lumMod val="50000"/>
                </a:schemeClr>
              </a:solidFill>
              <a:latin typeface="Cambria" pitchFamily="18" charset="0"/>
            </a:endParaRPr>
          </a:p>
        </p:txBody>
      </p:sp>
      <p:sp>
        <p:nvSpPr>
          <p:cNvPr id="1829895" name="AutoShape 7"/>
          <p:cNvSpPr>
            <a:spLocks noChangeArrowheads="1"/>
          </p:cNvSpPr>
          <p:nvPr/>
        </p:nvSpPr>
        <p:spPr bwMode="auto">
          <a:xfrm>
            <a:off x="5321275" y="3143248"/>
            <a:ext cx="3313113" cy="1357322"/>
          </a:xfrm>
          <a:prstGeom prst="roundRect">
            <a:avLst>
              <a:gd name="adj" fmla="val 16667"/>
            </a:avLst>
          </a:prstGeom>
          <a:noFill/>
          <a:ln w="9525">
            <a:solidFill>
              <a:srgbClr val="FF9933"/>
            </a:solidFill>
            <a:round/>
            <a:headEnd/>
            <a:tailEnd/>
          </a:ln>
          <a:effectLst/>
        </p:spPr>
        <p:txBody>
          <a:bodyPr wrap="none" anchor="ctr"/>
          <a:lstStyle/>
          <a:p>
            <a:pPr>
              <a:defRPr/>
            </a:pPr>
            <a:endParaRPr lang="es-MX">
              <a:solidFill>
                <a:schemeClr val="tx1">
                  <a:lumMod val="50000"/>
                </a:schemeClr>
              </a:solidFill>
              <a:latin typeface="Cambria" pitchFamily="18" charset="0"/>
            </a:endParaRPr>
          </a:p>
        </p:txBody>
      </p:sp>
      <p:sp>
        <p:nvSpPr>
          <p:cNvPr id="1829896" name="AutoShape 8"/>
          <p:cNvSpPr>
            <a:spLocks noChangeArrowheads="1"/>
          </p:cNvSpPr>
          <p:nvPr/>
        </p:nvSpPr>
        <p:spPr bwMode="auto">
          <a:xfrm>
            <a:off x="5392713" y="5072061"/>
            <a:ext cx="3240088" cy="1643087"/>
          </a:xfrm>
          <a:prstGeom prst="roundRect">
            <a:avLst>
              <a:gd name="adj" fmla="val 16667"/>
            </a:avLst>
          </a:prstGeom>
          <a:noFill/>
          <a:ln w="9525">
            <a:solidFill>
              <a:srgbClr val="FF9933"/>
            </a:solidFill>
            <a:round/>
            <a:headEnd/>
            <a:tailEnd/>
          </a:ln>
          <a:effectLst/>
        </p:spPr>
        <p:txBody>
          <a:bodyPr wrap="none" anchor="ctr"/>
          <a:lstStyle/>
          <a:p>
            <a:pPr>
              <a:defRPr/>
            </a:pPr>
            <a:endParaRPr lang="es-MX">
              <a:solidFill>
                <a:schemeClr val="tx1">
                  <a:lumMod val="50000"/>
                </a:schemeClr>
              </a:solidFill>
              <a:latin typeface="Cambria" pitchFamily="18" charset="0"/>
            </a:endParaRPr>
          </a:p>
        </p:txBody>
      </p:sp>
      <p:sp>
        <p:nvSpPr>
          <p:cNvPr id="14345" name="Text Box 9"/>
          <p:cNvSpPr txBox="1">
            <a:spLocks noChangeArrowheads="1"/>
          </p:cNvSpPr>
          <p:nvPr/>
        </p:nvSpPr>
        <p:spPr bwMode="auto">
          <a:xfrm>
            <a:off x="5243488" y="3143248"/>
            <a:ext cx="3565525" cy="1366838"/>
          </a:xfrm>
          <a:prstGeom prst="rect">
            <a:avLst/>
          </a:prstGeom>
          <a:noFill/>
          <a:ln w="9525">
            <a:noFill/>
            <a:miter lim="800000"/>
            <a:headEnd/>
            <a:tailEnd/>
          </a:ln>
        </p:spPr>
        <p:txBody>
          <a:bodyPr wrap="square">
            <a:spAutoFit/>
          </a:bodyPr>
          <a:lstStyle/>
          <a:p>
            <a:pPr marL="185738" indent="-185738" algn="ctr">
              <a:lnSpc>
                <a:spcPct val="90000"/>
              </a:lnSpc>
            </a:pPr>
            <a:r>
              <a:rPr lang="es-MX" sz="1800" dirty="0">
                <a:solidFill>
                  <a:schemeClr val="tx1">
                    <a:lumMod val="50000"/>
                  </a:schemeClr>
                </a:solidFill>
                <a:latin typeface="Cambria" pitchFamily="18" charset="0"/>
              </a:rPr>
              <a:t>Organismos acreditadores de programas educativos </a:t>
            </a:r>
          </a:p>
          <a:p>
            <a:pPr marL="185738" indent="-185738" algn="ctr">
              <a:lnSpc>
                <a:spcPct val="90000"/>
              </a:lnSpc>
            </a:pPr>
            <a:r>
              <a:rPr lang="es-MX" sz="1800" dirty="0">
                <a:solidFill>
                  <a:schemeClr val="tx1">
                    <a:lumMod val="50000"/>
                  </a:schemeClr>
                </a:solidFill>
                <a:latin typeface="Cambria" pitchFamily="18" charset="0"/>
              </a:rPr>
              <a:t>(TSU/PA y Licenciatura) </a:t>
            </a:r>
          </a:p>
          <a:p>
            <a:pPr marL="185738" indent="-185738" algn="ctr">
              <a:lnSpc>
                <a:spcPct val="90000"/>
              </a:lnSpc>
            </a:pPr>
            <a:r>
              <a:rPr lang="es-MX" sz="1800" dirty="0" smtClean="0">
                <a:solidFill>
                  <a:schemeClr val="tx1">
                    <a:lumMod val="50000"/>
                  </a:schemeClr>
                </a:solidFill>
                <a:latin typeface="Cambria" pitchFamily="18" charset="0"/>
              </a:rPr>
              <a:t>30 Organismos</a:t>
            </a:r>
          </a:p>
          <a:p>
            <a:pPr marL="185738" indent="-185738" algn="ctr">
              <a:lnSpc>
                <a:spcPct val="90000"/>
              </a:lnSpc>
            </a:pPr>
            <a:r>
              <a:rPr lang="es-MX" sz="2000" dirty="0" smtClean="0">
                <a:solidFill>
                  <a:schemeClr val="tx1">
                    <a:lumMod val="50000"/>
                  </a:schemeClr>
                </a:solidFill>
                <a:latin typeface="Cambria" pitchFamily="18" charset="0"/>
              </a:rPr>
              <a:t> 			 (Programas)</a:t>
            </a:r>
            <a:endParaRPr lang="es-ES" sz="1900" dirty="0">
              <a:solidFill>
                <a:schemeClr val="tx1">
                  <a:lumMod val="50000"/>
                </a:schemeClr>
              </a:solidFill>
              <a:latin typeface="Cambria" pitchFamily="18" charset="0"/>
            </a:endParaRPr>
          </a:p>
        </p:txBody>
      </p:sp>
      <p:sp>
        <p:nvSpPr>
          <p:cNvPr id="14346" name="Text Box 10"/>
          <p:cNvSpPr txBox="1">
            <a:spLocks noChangeArrowheads="1"/>
          </p:cNvSpPr>
          <p:nvPr/>
        </p:nvSpPr>
        <p:spPr bwMode="auto">
          <a:xfrm>
            <a:off x="5392713" y="5000624"/>
            <a:ext cx="3168650" cy="1631950"/>
          </a:xfrm>
          <a:prstGeom prst="rect">
            <a:avLst/>
          </a:prstGeom>
          <a:noFill/>
          <a:ln w="9525">
            <a:noFill/>
            <a:miter lim="800000"/>
            <a:headEnd/>
            <a:tailEnd/>
          </a:ln>
        </p:spPr>
        <p:txBody>
          <a:bodyPr>
            <a:spAutoFit/>
          </a:bodyPr>
          <a:lstStyle/>
          <a:p>
            <a:pPr marL="185738" indent="-185738" algn="ctr">
              <a:lnSpc>
                <a:spcPct val="100000"/>
              </a:lnSpc>
              <a:spcBef>
                <a:spcPct val="20000"/>
              </a:spcBef>
            </a:pPr>
            <a:r>
              <a:rPr lang="es-MX" sz="1900" dirty="0">
                <a:solidFill>
                  <a:schemeClr val="tx1">
                    <a:lumMod val="50000"/>
                  </a:schemeClr>
                </a:solidFill>
                <a:latin typeface="Cambria" pitchFamily="18" charset="0"/>
              </a:rPr>
              <a:t>Centro Nacional de Evaluación. CENEVAL Diseño y aplicación de exámenes </a:t>
            </a:r>
            <a:r>
              <a:rPr lang="es-MX" sz="1900" dirty="0" smtClean="0">
                <a:solidFill>
                  <a:schemeClr val="tx1">
                    <a:lumMod val="50000"/>
                  </a:schemeClr>
                </a:solidFill>
                <a:latin typeface="Cambria" pitchFamily="18" charset="0"/>
              </a:rPr>
              <a:t>estandarizados</a:t>
            </a:r>
          </a:p>
          <a:p>
            <a:pPr marL="185738" indent="-185738" algn="ctr">
              <a:lnSpc>
                <a:spcPct val="100000"/>
              </a:lnSpc>
              <a:spcBef>
                <a:spcPct val="20000"/>
              </a:spcBef>
            </a:pPr>
            <a:r>
              <a:rPr lang="es-MX" sz="2000" dirty="0" smtClean="0">
                <a:solidFill>
                  <a:schemeClr val="tx1">
                    <a:lumMod val="50000"/>
                  </a:schemeClr>
                </a:solidFill>
                <a:latin typeface="Cambria" pitchFamily="18" charset="0"/>
              </a:rPr>
              <a:t>(Alumnos)</a:t>
            </a:r>
            <a:endParaRPr lang="es-ES" sz="1900" dirty="0">
              <a:solidFill>
                <a:schemeClr val="tx1">
                  <a:lumMod val="50000"/>
                </a:schemeClr>
              </a:solidFill>
              <a:latin typeface="Cambria" pitchFamily="18" charset="0"/>
            </a:endParaRPr>
          </a:p>
        </p:txBody>
      </p:sp>
      <p:sp>
        <p:nvSpPr>
          <p:cNvPr id="1829899" name="AutoShape 11"/>
          <p:cNvSpPr>
            <a:spLocks noChangeArrowheads="1"/>
          </p:cNvSpPr>
          <p:nvPr/>
        </p:nvSpPr>
        <p:spPr bwMode="auto">
          <a:xfrm>
            <a:off x="671460" y="3278186"/>
            <a:ext cx="2994053" cy="936625"/>
          </a:xfrm>
          <a:prstGeom prst="roundRect">
            <a:avLst>
              <a:gd name="adj" fmla="val 16667"/>
            </a:avLst>
          </a:prstGeom>
          <a:noFill/>
          <a:ln w="9525">
            <a:solidFill>
              <a:srgbClr val="FF9933"/>
            </a:solidFill>
            <a:round/>
            <a:headEnd/>
            <a:tailEnd/>
          </a:ln>
          <a:effectLst/>
        </p:spPr>
        <p:txBody>
          <a:bodyPr wrap="none" anchor="ctr"/>
          <a:lstStyle/>
          <a:p>
            <a:pPr>
              <a:defRPr/>
            </a:pPr>
            <a:endParaRPr lang="es-MX">
              <a:solidFill>
                <a:schemeClr val="tx1">
                  <a:lumMod val="50000"/>
                </a:schemeClr>
              </a:solidFill>
              <a:latin typeface="Cambria" pitchFamily="18" charset="0"/>
            </a:endParaRPr>
          </a:p>
        </p:txBody>
      </p:sp>
      <p:sp>
        <p:nvSpPr>
          <p:cNvPr id="14348" name="Text Box 12"/>
          <p:cNvSpPr txBox="1">
            <a:spLocks noChangeArrowheads="1"/>
          </p:cNvSpPr>
          <p:nvPr/>
        </p:nvSpPr>
        <p:spPr bwMode="auto">
          <a:xfrm>
            <a:off x="641325" y="3344339"/>
            <a:ext cx="3168650" cy="735013"/>
          </a:xfrm>
          <a:prstGeom prst="rect">
            <a:avLst/>
          </a:prstGeom>
          <a:noFill/>
          <a:ln w="9525">
            <a:noFill/>
            <a:miter lim="800000"/>
            <a:headEnd/>
            <a:tailEnd/>
          </a:ln>
        </p:spPr>
        <p:txBody>
          <a:bodyPr>
            <a:spAutoFit/>
          </a:bodyPr>
          <a:lstStyle/>
          <a:p>
            <a:pPr marL="185738" indent="-185738" algn="ctr">
              <a:lnSpc>
                <a:spcPct val="100000"/>
              </a:lnSpc>
              <a:spcBef>
                <a:spcPct val="20000"/>
              </a:spcBef>
            </a:pPr>
            <a:r>
              <a:rPr lang="es-MX" sz="1900" dirty="0">
                <a:solidFill>
                  <a:schemeClr val="tx1">
                    <a:lumMod val="50000"/>
                  </a:schemeClr>
                </a:solidFill>
                <a:latin typeface="Cambria" pitchFamily="18" charset="0"/>
              </a:rPr>
              <a:t>IES </a:t>
            </a:r>
            <a:r>
              <a:rPr lang="es-MX" sz="1900" dirty="0" smtClean="0">
                <a:solidFill>
                  <a:schemeClr val="tx1">
                    <a:lumMod val="50000"/>
                  </a:schemeClr>
                </a:solidFill>
                <a:latin typeface="Cambria" pitchFamily="18" charset="0"/>
              </a:rPr>
              <a:t>(Públicas y Particulares)</a:t>
            </a:r>
            <a:endParaRPr lang="es-MX" sz="1900" dirty="0">
              <a:solidFill>
                <a:schemeClr val="tx1">
                  <a:lumMod val="50000"/>
                </a:schemeClr>
              </a:solidFill>
              <a:latin typeface="Cambria" pitchFamily="18" charset="0"/>
            </a:endParaRPr>
          </a:p>
          <a:p>
            <a:pPr marL="185738" indent="-185738" algn="ctr">
              <a:lnSpc>
                <a:spcPct val="100000"/>
              </a:lnSpc>
              <a:spcBef>
                <a:spcPct val="20000"/>
              </a:spcBef>
            </a:pPr>
            <a:r>
              <a:rPr lang="es-MX" sz="1900" dirty="0" smtClean="0">
                <a:solidFill>
                  <a:schemeClr val="tx1">
                    <a:lumMod val="50000"/>
                  </a:schemeClr>
                </a:solidFill>
                <a:latin typeface="Cambria" pitchFamily="18" charset="0"/>
              </a:rPr>
              <a:t>Áreas de Autoevaluación</a:t>
            </a:r>
            <a:endParaRPr lang="es-ES" sz="1900" dirty="0">
              <a:solidFill>
                <a:schemeClr val="tx1">
                  <a:lumMod val="50000"/>
                </a:schemeClr>
              </a:solidFill>
              <a:latin typeface="Cambria" pitchFamily="18" charset="0"/>
            </a:endParaRPr>
          </a:p>
        </p:txBody>
      </p:sp>
      <p:sp>
        <p:nvSpPr>
          <p:cNvPr id="1829901" name="AutoShape 13"/>
          <p:cNvSpPr>
            <a:spLocks noChangeArrowheads="1"/>
          </p:cNvSpPr>
          <p:nvPr/>
        </p:nvSpPr>
        <p:spPr bwMode="auto">
          <a:xfrm>
            <a:off x="857225" y="5072060"/>
            <a:ext cx="2808288" cy="1357335"/>
          </a:xfrm>
          <a:prstGeom prst="roundRect">
            <a:avLst>
              <a:gd name="adj" fmla="val 16667"/>
            </a:avLst>
          </a:prstGeom>
          <a:noFill/>
          <a:ln w="9525">
            <a:solidFill>
              <a:srgbClr val="FF9933"/>
            </a:solidFill>
            <a:round/>
            <a:headEnd/>
            <a:tailEnd/>
          </a:ln>
          <a:effectLst/>
        </p:spPr>
        <p:txBody>
          <a:bodyPr wrap="none" anchor="ctr"/>
          <a:lstStyle/>
          <a:p>
            <a:pPr>
              <a:defRPr/>
            </a:pPr>
            <a:endParaRPr lang="es-MX">
              <a:solidFill>
                <a:schemeClr val="tx1">
                  <a:lumMod val="50000"/>
                </a:schemeClr>
              </a:solidFill>
              <a:latin typeface="Cambria" pitchFamily="18" charset="0"/>
            </a:endParaRPr>
          </a:p>
        </p:txBody>
      </p:sp>
      <p:sp>
        <p:nvSpPr>
          <p:cNvPr id="14350" name="Text Box 14"/>
          <p:cNvSpPr txBox="1">
            <a:spLocks noChangeArrowheads="1"/>
          </p:cNvSpPr>
          <p:nvPr/>
        </p:nvSpPr>
        <p:spPr bwMode="auto">
          <a:xfrm>
            <a:off x="639738" y="5000623"/>
            <a:ext cx="3168650" cy="1446213"/>
          </a:xfrm>
          <a:prstGeom prst="rect">
            <a:avLst/>
          </a:prstGeom>
          <a:noFill/>
          <a:ln w="9525">
            <a:noFill/>
            <a:miter lim="800000"/>
            <a:headEnd/>
            <a:tailEnd/>
          </a:ln>
        </p:spPr>
        <p:txBody>
          <a:bodyPr>
            <a:spAutoFit/>
          </a:bodyPr>
          <a:lstStyle/>
          <a:p>
            <a:pPr marL="185738" indent="-185738" algn="ctr">
              <a:lnSpc>
                <a:spcPct val="100000"/>
              </a:lnSpc>
              <a:spcBef>
                <a:spcPct val="20000"/>
              </a:spcBef>
            </a:pPr>
            <a:r>
              <a:rPr lang="es-MX" sz="2000" dirty="0">
                <a:solidFill>
                  <a:schemeClr val="tx1">
                    <a:lumMod val="50000"/>
                  </a:schemeClr>
                </a:solidFill>
                <a:latin typeface="Cambria" pitchFamily="18" charset="0"/>
              </a:rPr>
              <a:t>Padrón Nacional de Posgrado</a:t>
            </a:r>
          </a:p>
          <a:p>
            <a:pPr marL="185738" indent="-185738" algn="ctr">
              <a:lnSpc>
                <a:spcPct val="100000"/>
              </a:lnSpc>
              <a:spcBef>
                <a:spcPct val="20000"/>
              </a:spcBef>
            </a:pPr>
            <a:r>
              <a:rPr lang="es-MX" sz="2000" dirty="0">
                <a:solidFill>
                  <a:schemeClr val="tx1">
                    <a:lumMod val="50000"/>
                  </a:schemeClr>
                </a:solidFill>
                <a:latin typeface="Cambria" pitchFamily="18" charset="0"/>
              </a:rPr>
              <a:t>SEP </a:t>
            </a:r>
            <a:r>
              <a:rPr lang="es-MX" sz="2000" dirty="0" smtClean="0">
                <a:solidFill>
                  <a:schemeClr val="tx1">
                    <a:lumMod val="50000"/>
                  </a:schemeClr>
                </a:solidFill>
                <a:latin typeface="Cambria" pitchFamily="18" charset="0"/>
              </a:rPr>
              <a:t>– </a:t>
            </a:r>
            <a:r>
              <a:rPr lang="es-MX" sz="2000" dirty="0" err="1" smtClean="0">
                <a:solidFill>
                  <a:schemeClr val="tx1">
                    <a:lumMod val="50000"/>
                  </a:schemeClr>
                </a:solidFill>
                <a:latin typeface="Cambria" pitchFamily="18" charset="0"/>
              </a:rPr>
              <a:t>CONACyT</a:t>
            </a:r>
            <a:endParaRPr lang="es-MX" sz="2000" dirty="0" smtClean="0">
              <a:solidFill>
                <a:schemeClr val="tx1">
                  <a:lumMod val="50000"/>
                </a:schemeClr>
              </a:solidFill>
              <a:latin typeface="Cambria" pitchFamily="18" charset="0"/>
            </a:endParaRPr>
          </a:p>
          <a:p>
            <a:pPr marL="185738" indent="-185738" algn="ctr">
              <a:lnSpc>
                <a:spcPct val="100000"/>
              </a:lnSpc>
              <a:spcBef>
                <a:spcPct val="20000"/>
              </a:spcBef>
            </a:pPr>
            <a:r>
              <a:rPr lang="es-MX" sz="2000" dirty="0" smtClean="0">
                <a:solidFill>
                  <a:schemeClr val="tx1">
                    <a:lumMod val="50000"/>
                  </a:schemeClr>
                </a:solidFill>
                <a:latin typeface="Cambria" pitchFamily="18" charset="0"/>
              </a:rPr>
              <a:t>(Programas)</a:t>
            </a:r>
            <a:endParaRPr lang="es-ES" sz="1900" dirty="0">
              <a:solidFill>
                <a:schemeClr val="tx1">
                  <a:lumMod val="50000"/>
                </a:schemeClr>
              </a:solidFill>
              <a:latin typeface="Cambria" pitchFamily="18" charset="0"/>
            </a:endParaRPr>
          </a:p>
        </p:txBody>
      </p:sp>
      <p:sp>
        <p:nvSpPr>
          <p:cNvPr id="14351" name="AutoShape 15"/>
          <p:cNvSpPr>
            <a:spLocks noChangeArrowheads="1"/>
          </p:cNvSpPr>
          <p:nvPr/>
        </p:nvSpPr>
        <p:spPr bwMode="auto">
          <a:xfrm>
            <a:off x="3952850" y="1839911"/>
            <a:ext cx="1081088" cy="287338"/>
          </a:xfrm>
          <a:prstGeom prst="leftRightArrow">
            <a:avLst>
              <a:gd name="adj1" fmla="val 50000"/>
              <a:gd name="adj2" fmla="val 75249"/>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2" name="AutoShape 16"/>
          <p:cNvSpPr>
            <a:spLocks noChangeArrowheads="1"/>
          </p:cNvSpPr>
          <p:nvPr/>
        </p:nvSpPr>
        <p:spPr bwMode="auto">
          <a:xfrm>
            <a:off x="3952850" y="3494086"/>
            <a:ext cx="1081088" cy="287338"/>
          </a:xfrm>
          <a:prstGeom prst="leftRightArrow">
            <a:avLst>
              <a:gd name="adj1" fmla="val 50000"/>
              <a:gd name="adj2" fmla="val 75249"/>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3" name="AutoShape 17"/>
          <p:cNvSpPr>
            <a:spLocks noChangeArrowheads="1"/>
          </p:cNvSpPr>
          <p:nvPr/>
        </p:nvSpPr>
        <p:spPr bwMode="auto">
          <a:xfrm rot="16200000">
            <a:off x="1919262" y="2755898"/>
            <a:ext cx="612775" cy="287338"/>
          </a:xfrm>
          <a:prstGeom prst="leftRightArrow">
            <a:avLst>
              <a:gd name="adj1" fmla="val 50000"/>
              <a:gd name="adj2" fmla="val 42652"/>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4" name="AutoShape 18"/>
          <p:cNvSpPr>
            <a:spLocks noChangeArrowheads="1"/>
          </p:cNvSpPr>
          <p:nvPr/>
        </p:nvSpPr>
        <p:spPr bwMode="auto">
          <a:xfrm rot="16200000">
            <a:off x="6569050" y="2447128"/>
            <a:ext cx="819150" cy="287338"/>
          </a:xfrm>
          <a:prstGeom prst="leftRightArrow">
            <a:avLst>
              <a:gd name="adj1" fmla="val 50000"/>
              <a:gd name="adj2" fmla="val 57017"/>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5" name="AutoShape 19"/>
          <p:cNvSpPr>
            <a:spLocks noChangeArrowheads="1"/>
          </p:cNvSpPr>
          <p:nvPr/>
        </p:nvSpPr>
        <p:spPr bwMode="auto">
          <a:xfrm rot="16200000">
            <a:off x="1919262" y="4449761"/>
            <a:ext cx="612775" cy="287338"/>
          </a:xfrm>
          <a:prstGeom prst="leftRightArrow">
            <a:avLst>
              <a:gd name="adj1" fmla="val 50000"/>
              <a:gd name="adj2" fmla="val 42652"/>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6" name="AutoShape 20"/>
          <p:cNvSpPr>
            <a:spLocks noChangeArrowheads="1"/>
          </p:cNvSpPr>
          <p:nvPr/>
        </p:nvSpPr>
        <p:spPr bwMode="auto">
          <a:xfrm rot="16200000">
            <a:off x="6748437" y="4626779"/>
            <a:ext cx="460375" cy="287338"/>
          </a:xfrm>
          <a:prstGeom prst="leftRightArrow">
            <a:avLst>
              <a:gd name="adj1" fmla="val 50000"/>
              <a:gd name="adj2" fmla="val 32044"/>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7" name="AutoShape 21"/>
          <p:cNvSpPr>
            <a:spLocks noChangeArrowheads="1"/>
          </p:cNvSpPr>
          <p:nvPr/>
        </p:nvSpPr>
        <p:spPr bwMode="auto">
          <a:xfrm>
            <a:off x="4529113" y="5510211"/>
            <a:ext cx="504825" cy="288925"/>
          </a:xfrm>
          <a:prstGeom prst="rightArrow">
            <a:avLst>
              <a:gd name="adj1" fmla="val 50000"/>
              <a:gd name="adj2" fmla="val 43681"/>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8" name="Rectangle 22"/>
          <p:cNvSpPr>
            <a:spLocks noChangeArrowheads="1"/>
          </p:cNvSpPr>
          <p:nvPr/>
        </p:nvSpPr>
        <p:spPr bwMode="auto">
          <a:xfrm>
            <a:off x="4384650" y="3927473"/>
            <a:ext cx="144463" cy="1800225"/>
          </a:xfrm>
          <a:prstGeom prst="rect">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59" name="AutoShape 23"/>
          <p:cNvSpPr>
            <a:spLocks noChangeArrowheads="1"/>
          </p:cNvSpPr>
          <p:nvPr/>
        </p:nvSpPr>
        <p:spPr bwMode="auto">
          <a:xfrm rot="10800000">
            <a:off x="4024288" y="3854448"/>
            <a:ext cx="504825" cy="288925"/>
          </a:xfrm>
          <a:prstGeom prst="rightArrow">
            <a:avLst>
              <a:gd name="adj1" fmla="val 50000"/>
              <a:gd name="adj2" fmla="val 43681"/>
            </a:avLst>
          </a:prstGeom>
          <a:solidFill>
            <a:schemeClr val="tx1"/>
          </a:solidFill>
          <a:ln w="9525">
            <a:solidFill>
              <a:srgbClr val="6699FF"/>
            </a:solidFill>
            <a:miter lim="800000"/>
            <a:headEnd/>
            <a:tailEnd/>
          </a:ln>
        </p:spPr>
        <p:txBody>
          <a:bodyPr wrap="none" anchor="ctr"/>
          <a:lstStyle/>
          <a:p>
            <a:endParaRPr lang="es-MX">
              <a:solidFill>
                <a:schemeClr val="tx1">
                  <a:lumMod val="50000"/>
                </a:schemeClr>
              </a:solidFill>
              <a:latin typeface="Cambria" pitchFamily="18" charset="0"/>
            </a:endParaRPr>
          </a:p>
        </p:txBody>
      </p:sp>
      <p:sp>
        <p:nvSpPr>
          <p:cNvPr id="14360" name="Line 24"/>
          <p:cNvSpPr>
            <a:spLocks noChangeShapeType="1"/>
          </p:cNvSpPr>
          <p:nvPr/>
        </p:nvSpPr>
        <p:spPr bwMode="auto">
          <a:xfrm flipH="1">
            <a:off x="3665513" y="2127248"/>
            <a:ext cx="2159000" cy="1079500"/>
          </a:xfrm>
          <a:prstGeom prst="line">
            <a:avLst/>
          </a:prstGeom>
          <a:noFill/>
          <a:ln w="31750" cap="rnd">
            <a:solidFill>
              <a:schemeClr val="tx1"/>
            </a:solidFill>
            <a:prstDash val="sysDot"/>
            <a:round/>
            <a:headEnd type="stealth" w="med" len="med"/>
            <a:tailEnd type="stealth" w="med" len="med"/>
          </a:ln>
        </p:spPr>
        <p:txBody>
          <a:bodyPr/>
          <a:lstStyle/>
          <a:p>
            <a:endParaRPr lang="es-MX">
              <a:solidFill>
                <a:schemeClr val="tx1">
                  <a:lumMod val="50000"/>
                </a:schemeClr>
              </a:solidFill>
              <a:latin typeface="Cambria" pitchFamily="18" charset="0"/>
            </a:endParaRPr>
          </a:p>
        </p:txBody>
      </p:sp>
      <p:sp>
        <p:nvSpPr>
          <p:cNvPr id="23" name="AutoShape 11"/>
          <p:cNvSpPr>
            <a:spLocks noChangeArrowheads="1"/>
          </p:cNvSpPr>
          <p:nvPr/>
        </p:nvSpPr>
        <p:spPr bwMode="auto">
          <a:xfrm>
            <a:off x="671460" y="1428736"/>
            <a:ext cx="2994053" cy="936625"/>
          </a:xfrm>
          <a:prstGeom prst="roundRect">
            <a:avLst>
              <a:gd name="adj" fmla="val 16667"/>
            </a:avLst>
          </a:prstGeom>
          <a:noFill/>
          <a:ln w="9525">
            <a:solidFill>
              <a:srgbClr val="FF9933"/>
            </a:solidFill>
            <a:round/>
            <a:headEnd/>
            <a:tailEnd/>
          </a:ln>
          <a:effectLst/>
        </p:spPr>
        <p:txBody>
          <a:bodyPr wrap="none" anchor="ctr"/>
          <a:lstStyle/>
          <a:p>
            <a:pPr>
              <a:defRPr/>
            </a:pPr>
            <a:endParaRPr lang="es-MX">
              <a:solidFill>
                <a:schemeClr val="tx1">
                  <a:lumMod val="50000"/>
                </a:schemeClr>
              </a:solidFill>
              <a:latin typeface="Cambr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8082" name="Text Box 2"/>
          <p:cNvSpPr txBox="1">
            <a:spLocks noChangeArrowheads="1"/>
          </p:cNvSpPr>
          <p:nvPr/>
        </p:nvSpPr>
        <p:spPr bwMode="auto">
          <a:xfrm>
            <a:off x="179388" y="928670"/>
            <a:ext cx="8816975" cy="2431435"/>
          </a:xfrm>
          <a:prstGeom prst="rect">
            <a:avLst/>
          </a:prstGeom>
          <a:noFill/>
          <a:ln w="9525">
            <a:noFill/>
            <a:miter lim="800000"/>
            <a:headEnd/>
            <a:tailEnd/>
          </a:ln>
          <a:effectLst/>
        </p:spPr>
        <p:txBody>
          <a:bodyPr wrap="square">
            <a:spAutoFit/>
          </a:bodyPr>
          <a:lstStyle/>
          <a:p>
            <a:pPr algn="ctr" eaLnBrk="0" hangingPunct="0">
              <a:spcBef>
                <a:spcPct val="50000"/>
              </a:spcBef>
              <a:defRPr/>
            </a:pPr>
            <a:endParaRPr lang="es-MX" sz="3800" dirty="0" smtClean="0">
              <a:solidFill>
                <a:srgbClr val="000000"/>
              </a:solidFill>
              <a:latin typeface="Arial Narrow" pitchFamily="34" charset="0"/>
            </a:endParaRPr>
          </a:p>
          <a:p>
            <a:pPr algn="ctr" eaLnBrk="0" hangingPunct="0">
              <a:spcBef>
                <a:spcPct val="50000"/>
              </a:spcBef>
              <a:defRPr/>
            </a:pPr>
            <a:r>
              <a:rPr lang="es-MX" sz="3800" dirty="0" smtClean="0">
                <a:solidFill>
                  <a:srgbClr val="000000"/>
                </a:solidFill>
                <a:latin typeface="Arial Narrow" pitchFamily="34" charset="0"/>
              </a:rPr>
              <a:t>Evaluación </a:t>
            </a:r>
            <a:r>
              <a:rPr lang="es-MX" sz="3800" dirty="0">
                <a:solidFill>
                  <a:srgbClr val="000000"/>
                </a:solidFill>
                <a:latin typeface="Arial Narrow" pitchFamily="34" charset="0"/>
              </a:rPr>
              <a:t>Diagnóstica Interinstitucional </a:t>
            </a:r>
            <a:r>
              <a:rPr lang="es-MX" sz="3800" dirty="0" smtClean="0">
                <a:solidFill>
                  <a:srgbClr val="000000"/>
                </a:solidFill>
                <a:latin typeface="Arial Narrow" pitchFamily="34" charset="0"/>
              </a:rPr>
              <a:t>por</a:t>
            </a:r>
          </a:p>
          <a:p>
            <a:pPr algn="ctr" eaLnBrk="0" hangingPunct="0">
              <a:spcBef>
                <a:spcPct val="50000"/>
              </a:spcBef>
              <a:defRPr/>
            </a:pPr>
            <a:r>
              <a:rPr lang="es-MX" sz="3800" dirty="0" smtClean="0">
                <a:solidFill>
                  <a:srgbClr val="000000"/>
                </a:solidFill>
                <a:latin typeface="Arial Narrow" pitchFamily="34" charset="0"/>
              </a:rPr>
              <a:t> </a:t>
            </a:r>
            <a:r>
              <a:rPr lang="es-MX" sz="3800" dirty="0">
                <a:solidFill>
                  <a:srgbClr val="000000"/>
                </a:solidFill>
                <a:latin typeface="Arial Narrow" pitchFamily="34" charset="0"/>
              </a:rPr>
              <a:t>pares académicos de la Educación Superior</a:t>
            </a:r>
            <a:endParaRPr lang="es-ES" sz="3800" dirty="0">
              <a:solidFill>
                <a:srgbClr val="000000"/>
              </a:solidFill>
              <a:latin typeface="Arial Narrow" pitchFamily="34" charset="0"/>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504" y="4005064"/>
            <a:ext cx="6514742" cy="209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2075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0" y="1571612"/>
            <a:ext cx="9144000" cy="4727588"/>
          </a:xfrm>
        </p:spPr>
        <p:txBody>
          <a:bodyPr>
            <a:normAutofit fontScale="32500" lnSpcReduction="20000"/>
          </a:bodyPr>
          <a:lstStyle/>
          <a:p>
            <a:r>
              <a:rPr lang="es-MX" sz="2600" dirty="0" smtClean="0">
                <a:solidFill>
                  <a:srgbClr val="000000"/>
                </a:solidFill>
                <a:effectLst/>
                <a:latin typeface="Calibri" pitchFamily="34" charset="0"/>
              </a:rPr>
              <a:t>.</a:t>
            </a:r>
          </a:p>
          <a:p>
            <a:pPr marL="1028700" indent="-1028700" algn="ctr" eaLnBrk="0" hangingPunct="0">
              <a:buNone/>
              <a:tabLst>
                <a:tab pos="381000" algn="l"/>
              </a:tabLst>
              <a:defRPr/>
            </a:pPr>
            <a:r>
              <a:rPr lang="es-ES_tradnl" sz="6200" b="1" dirty="0" smtClean="0">
                <a:solidFill>
                  <a:srgbClr val="000000"/>
                </a:solidFill>
                <a:latin typeface="Arial Narrow" pitchFamily="34" charset="0"/>
              </a:rPr>
              <a:t>I. Comités Académicos (Disciplinas)</a:t>
            </a:r>
          </a:p>
          <a:p>
            <a:pPr marL="1028700" indent="-1028700" algn="ctr" eaLnBrk="0" hangingPunct="0">
              <a:buAutoNum type="romanUcPeriod"/>
              <a:tabLst>
                <a:tab pos="381000" algn="l"/>
              </a:tabLst>
              <a:defRPr/>
            </a:pPr>
            <a:endParaRPr lang="es-ES_tradnl" sz="6200" b="1" dirty="0" smtClean="0">
              <a:solidFill>
                <a:srgbClr val="000000"/>
              </a:solidFill>
              <a:latin typeface="Arial Narrow" pitchFamily="34" charset="0"/>
            </a:endParaRPr>
          </a:p>
          <a:p>
            <a:pPr marL="457200" indent="-457200" eaLnBrk="0" hangingPunct="0">
              <a:tabLst>
                <a:tab pos="381000" algn="l"/>
              </a:tabLst>
              <a:defRPr/>
            </a:pPr>
            <a:r>
              <a:rPr lang="es-ES_tradnl" sz="6200" dirty="0" smtClean="0">
                <a:solidFill>
                  <a:srgbClr val="000000"/>
                </a:solidFill>
                <a:latin typeface="Arial Narrow" pitchFamily="34" charset="0"/>
              </a:rPr>
              <a:t>1.   Arquitectura, Diseño y Urbanismo</a:t>
            </a:r>
          </a:p>
          <a:p>
            <a:pPr marL="457200" indent="-457200" eaLnBrk="0" hangingPunct="0">
              <a:tabLst>
                <a:tab pos="381000" algn="l"/>
              </a:tabLst>
              <a:defRPr/>
            </a:pPr>
            <a:r>
              <a:rPr lang="es-ES_tradnl" sz="6200" dirty="0" smtClean="0">
                <a:solidFill>
                  <a:srgbClr val="000000"/>
                </a:solidFill>
                <a:latin typeface="Arial Narrow" pitchFamily="34" charset="0"/>
              </a:rPr>
              <a:t>2.   Artes, Educación y Humanidades </a:t>
            </a:r>
          </a:p>
          <a:p>
            <a:pPr marL="457200" indent="-457200" eaLnBrk="0" hangingPunct="0">
              <a:tabLst>
                <a:tab pos="381000" algn="l"/>
              </a:tabLst>
              <a:defRPr/>
            </a:pPr>
            <a:r>
              <a:rPr lang="es-ES_tradnl" sz="6200" dirty="0" smtClean="0">
                <a:solidFill>
                  <a:srgbClr val="000000"/>
                </a:solidFill>
                <a:latin typeface="Arial Narrow" pitchFamily="34" charset="0"/>
              </a:rPr>
              <a:t>3.   Ciencias Agropecuarias</a:t>
            </a:r>
          </a:p>
          <a:p>
            <a:pPr marL="457200" indent="-457200" eaLnBrk="0" hangingPunct="0">
              <a:tabLst>
                <a:tab pos="381000" algn="l"/>
              </a:tabLst>
              <a:defRPr/>
            </a:pPr>
            <a:r>
              <a:rPr lang="es-ES_tradnl" sz="6200" dirty="0" smtClean="0">
                <a:solidFill>
                  <a:srgbClr val="000000"/>
                </a:solidFill>
                <a:latin typeface="Arial Narrow" pitchFamily="34" charset="0"/>
              </a:rPr>
              <a:t>4.   Ciencias Naturales y Exactas  </a:t>
            </a:r>
          </a:p>
          <a:p>
            <a:pPr marL="457200" indent="-457200" eaLnBrk="0" hangingPunct="0">
              <a:tabLst>
                <a:tab pos="381000" algn="l"/>
              </a:tabLst>
              <a:defRPr/>
            </a:pPr>
            <a:r>
              <a:rPr lang="es-ES_tradnl" sz="6200" dirty="0" smtClean="0">
                <a:solidFill>
                  <a:srgbClr val="000000"/>
                </a:solidFill>
                <a:latin typeface="Arial Narrow" pitchFamily="34" charset="0"/>
              </a:rPr>
              <a:t>5.   Ciencias de la Salud</a:t>
            </a:r>
          </a:p>
          <a:p>
            <a:pPr marL="457200" indent="-457200" eaLnBrk="0" hangingPunct="0">
              <a:tabLst>
                <a:tab pos="381000" algn="l"/>
              </a:tabLst>
              <a:defRPr/>
            </a:pPr>
            <a:r>
              <a:rPr lang="es-ES_tradnl" sz="6200" dirty="0" smtClean="0">
                <a:solidFill>
                  <a:srgbClr val="000000"/>
                </a:solidFill>
                <a:latin typeface="Arial Narrow" pitchFamily="34" charset="0"/>
              </a:rPr>
              <a:t>6.   Ciencias Sociales y Administrativas</a:t>
            </a:r>
          </a:p>
          <a:p>
            <a:pPr marL="457200" indent="-457200" eaLnBrk="0" hangingPunct="0">
              <a:buFontTx/>
              <a:buAutoNum type="arabicPeriod" startAt="7"/>
              <a:tabLst>
                <a:tab pos="381000" algn="l"/>
              </a:tabLst>
              <a:defRPr/>
            </a:pPr>
            <a:r>
              <a:rPr lang="es-ES_tradnl" sz="6200" dirty="0" smtClean="0">
                <a:solidFill>
                  <a:srgbClr val="000000"/>
                </a:solidFill>
                <a:latin typeface="Arial Narrow" pitchFamily="34" charset="0"/>
              </a:rPr>
              <a:t>7.   Ingeniería y Tecnología</a:t>
            </a:r>
          </a:p>
          <a:p>
            <a:pPr marL="457200" indent="-457200" algn="ctr" eaLnBrk="0" hangingPunct="0">
              <a:buNone/>
              <a:tabLst>
                <a:tab pos="381000" algn="l"/>
              </a:tabLst>
              <a:defRPr/>
            </a:pPr>
            <a:r>
              <a:rPr lang="es-ES_tradnl" sz="6200" b="1" dirty="0" smtClean="0">
                <a:solidFill>
                  <a:srgbClr val="000000"/>
                </a:solidFill>
                <a:latin typeface="Arial Narrow" pitchFamily="34" charset="0"/>
              </a:rPr>
              <a:t>II. Comités de Función (Instituciones)</a:t>
            </a:r>
          </a:p>
          <a:p>
            <a:pPr marL="457200" indent="-457200" algn="ctr" eaLnBrk="0" hangingPunct="0">
              <a:buNone/>
              <a:tabLst>
                <a:tab pos="381000" algn="l"/>
              </a:tabLst>
              <a:defRPr/>
            </a:pPr>
            <a:endParaRPr lang="es-ES_tradnl" sz="6200" b="1" dirty="0" smtClean="0">
              <a:solidFill>
                <a:srgbClr val="000000"/>
              </a:solidFill>
              <a:latin typeface="Arial Narrow" pitchFamily="34" charset="0"/>
            </a:endParaRPr>
          </a:p>
          <a:p>
            <a:pPr marL="457200" indent="-457200" eaLnBrk="0" hangingPunct="0">
              <a:tabLst>
                <a:tab pos="381000" algn="l"/>
              </a:tabLst>
              <a:defRPr/>
            </a:pPr>
            <a:r>
              <a:rPr lang="es-ES_tradnl" sz="6200" dirty="0" smtClean="0">
                <a:solidFill>
                  <a:srgbClr val="000000"/>
                </a:solidFill>
                <a:latin typeface="Arial Narrow" pitchFamily="34" charset="0"/>
              </a:rPr>
              <a:t>8.  Administración y Gestión Institucional</a:t>
            </a:r>
          </a:p>
          <a:p>
            <a:pPr marL="457200" indent="-457200" eaLnBrk="0" hangingPunct="0">
              <a:tabLst>
                <a:tab pos="381000" algn="l"/>
              </a:tabLst>
              <a:defRPr/>
            </a:pPr>
            <a:r>
              <a:rPr lang="es-ES_tradnl" sz="6200" dirty="0" smtClean="0">
                <a:solidFill>
                  <a:srgbClr val="000000"/>
                </a:solidFill>
                <a:latin typeface="Arial Narrow" pitchFamily="34" charset="0"/>
              </a:rPr>
              <a:t>9.  Difusión, Vinculación y Extensión de la Cultura</a:t>
            </a:r>
          </a:p>
          <a:p>
            <a:endParaRPr lang="es-MX" sz="6200" dirty="0" smtClean="0">
              <a:solidFill>
                <a:srgbClr val="000000"/>
              </a:solidFill>
              <a:effectLst/>
              <a:latin typeface="Arial Narrow" pitchFamily="34" charset="0"/>
            </a:endParaRPr>
          </a:p>
          <a:p>
            <a:endParaRPr lang="es-MX" sz="2600" dirty="0" smtClean="0">
              <a:solidFill>
                <a:srgbClr val="000000"/>
              </a:solidFill>
              <a:effectLst/>
              <a:latin typeface="Calibri" pitchFamily="34" charset="0"/>
            </a:endParaRPr>
          </a:p>
        </p:txBody>
      </p:sp>
      <p:sp>
        <p:nvSpPr>
          <p:cNvPr id="4" name="Text Box 3"/>
          <p:cNvSpPr txBox="1">
            <a:spLocks noChangeArrowheads="1"/>
          </p:cNvSpPr>
          <p:nvPr/>
        </p:nvSpPr>
        <p:spPr bwMode="auto">
          <a:xfrm>
            <a:off x="1760538" y="500042"/>
            <a:ext cx="6121400" cy="954107"/>
          </a:xfrm>
          <a:prstGeom prst="rect">
            <a:avLst/>
          </a:prstGeom>
          <a:noFill/>
          <a:ln w="12700" cap="sq">
            <a:noFill/>
            <a:miter lim="800000"/>
            <a:headEnd type="none" w="sm" len="sm"/>
            <a:tailEnd type="none" w="sm" len="sm"/>
          </a:ln>
          <a:effectLst/>
        </p:spPr>
        <p:txBody>
          <a:bodyPr wrap="square">
            <a:spAutoFit/>
          </a:bodyPr>
          <a:lstStyle/>
          <a:p>
            <a:pPr algn="ctr">
              <a:spcBef>
                <a:spcPct val="50000"/>
              </a:spcBef>
              <a:defRPr/>
            </a:pPr>
            <a:r>
              <a:rPr lang="es-MX" sz="2800" dirty="0">
                <a:solidFill>
                  <a:srgbClr val="000000"/>
                </a:solidFill>
                <a:latin typeface="Arial Narrow" pitchFamily="34" charset="0"/>
              </a:rPr>
              <a:t>Comités Interinstitucionales para la    Evaluación de la Educación Superior</a:t>
            </a:r>
            <a:endParaRPr lang="es-ES" sz="2800" dirty="0">
              <a:solidFill>
                <a:srgbClr val="000000"/>
              </a:solidFill>
              <a:latin typeface="Arial Narrow" pitchFamily="34" charset="0"/>
            </a:endParaRPr>
          </a:p>
        </p:txBody>
      </p:sp>
    </p:spTree>
    <p:extLst>
      <p:ext uri="{BB962C8B-B14F-4D97-AF65-F5344CB8AC3E}">
        <p14:creationId xmlns:p14="http://schemas.microsoft.com/office/powerpoint/2010/main" val="3419960940"/>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0" y="1773238"/>
            <a:ext cx="9144000" cy="4525962"/>
          </a:xfrm>
        </p:spPr>
        <p:txBody>
          <a:bodyPr>
            <a:normAutofit lnSpcReduction="10000"/>
          </a:bodyPr>
          <a:lstStyle/>
          <a:p>
            <a:pPr>
              <a:buNone/>
            </a:pPr>
            <a:r>
              <a:rPr lang="es-MX" sz="2600" b="1" dirty="0" smtClean="0">
                <a:solidFill>
                  <a:srgbClr val="000000"/>
                </a:solidFill>
                <a:latin typeface="Calibri" pitchFamily="34" charset="0"/>
              </a:rPr>
              <a:t>         </a:t>
            </a:r>
            <a:r>
              <a:rPr lang="es-MX" sz="2600" b="1" dirty="0" smtClean="0">
                <a:solidFill>
                  <a:srgbClr val="000000"/>
                </a:solidFill>
                <a:latin typeface="Arial Narrow" pitchFamily="34" charset="0"/>
              </a:rPr>
              <a:t>Fundados en 1991</a:t>
            </a:r>
          </a:p>
          <a:p>
            <a:pPr>
              <a:buNone/>
            </a:pPr>
            <a:r>
              <a:rPr lang="es-MX" sz="2600" b="1" dirty="0" smtClean="0">
                <a:solidFill>
                  <a:srgbClr val="000000"/>
                </a:solidFill>
                <a:effectLst>
                  <a:outerShdw blurRad="38100" dist="38100" dir="2700000" algn="tl">
                    <a:srgbClr val="000000">
                      <a:alpha val="43137"/>
                    </a:srgbClr>
                  </a:outerShdw>
                </a:effectLst>
                <a:latin typeface="Arial Narrow" pitchFamily="34" charset="0"/>
              </a:rPr>
              <a:t> </a:t>
            </a:r>
          </a:p>
          <a:p>
            <a:pPr lvl="1">
              <a:buNone/>
            </a:pPr>
            <a:r>
              <a:rPr lang="es-MX" sz="2600" dirty="0" smtClean="0">
                <a:solidFill>
                  <a:srgbClr val="000000"/>
                </a:solidFill>
                <a:effectLst>
                  <a:outerShdw blurRad="38100" dist="38100" dir="2700000" algn="tl">
                    <a:srgbClr val="000000">
                      <a:alpha val="43137"/>
                    </a:srgbClr>
                  </a:outerShdw>
                </a:effectLst>
                <a:latin typeface="Arial Narrow" pitchFamily="34" charset="0"/>
              </a:rPr>
              <a:t>  </a:t>
            </a:r>
            <a:r>
              <a:rPr lang="es-MX" sz="2600" dirty="0" smtClean="0">
                <a:solidFill>
                  <a:srgbClr val="000000"/>
                </a:solidFill>
                <a:latin typeface="Arial Narrow" pitchFamily="34" charset="0"/>
              </a:rPr>
              <a:t>27 años de experiencia.</a:t>
            </a:r>
          </a:p>
          <a:p>
            <a:pPr lvl="1"/>
            <a:endParaRPr lang="es-MX" sz="2600" dirty="0" smtClean="0">
              <a:solidFill>
                <a:srgbClr val="000000"/>
              </a:solidFill>
              <a:effectLst>
                <a:outerShdw blurRad="38100" dist="38100" dir="2700000" algn="tl">
                  <a:srgbClr val="000000">
                    <a:alpha val="43137"/>
                  </a:srgbClr>
                </a:outerShdw>
              </a:effectLst>
              <a:latin typeface="Arial Narrow" pitchFamily="34" charset="0"/>
            </a:endParaRPr>
          </a:p>
          <a:p>
            <a:pPr>
              <a:buNone/>
            </a:pPr>
            <a:r>
              <a:rPr lang="es-MX" sz="2600" b="1" dirty="0" smtClean="0">
                <a:solidFill>
                  <a:srgbClr val="000000"/>
                </a:solidFill>
                <a:effectLst>
                  <a:outerShdw blurRad="38100" dist="38100" dir="2700000" algn="tl">
                    <a:srgbClr val="000000">
                      <a:alpha val="43137"/>
                    </a:srgbClr>
                  </a:outerShdw>
                </a:effectLst>
                <a:latin typeface="Arial Narrow" pitchFamily="34" charset="0"/>
              </a:rPr>
              <a:t>         </a:t>
            </a:r>
            <a:r>
              <a:rPr lang="es-MX" sz="2600" b="1" dirty="0" smtClean="0">
                <a:solidFill>
                  <a:srgbClr val="000000"/>
                </a:solidFill>
                <a:latin typeface="Arial Narrow" pitchFamily="34" charset="0"/>
              </a:rPr>
              <a:t>Funciones</a:t>
            </a:r>
          </a:p>
          <a:p>
            <a:pPr>
              <a:buNone/>
            </a:pPr>
            <a:endParaRPr lang="es-MX" sz="2600" b="1" dirty="0" smtClean="0">
              <a:solidFill>
                <a:srgbClr val="000000"/>
              </a:solidFill>
              <a:effectLst>
                <a:outerShdw blurRad="38100" dist="38100" dir="2700000" algn="tl">
                  <a:srgbClr val="000000">
                    <a:alpha val="43137"/>
                  </a:srgbClr>
                </a:outerShdw>
              </a:effectLst>
              <a:latin typeface="Arial Narrow" pitchFamily="34" charset="0"/>
            </a:endParaRPr>
          </a:p>
          <a:p>
            <a:pPr lvl="1">
              <a:buClrTx/>
              <a:buFont typeface="Wingdings" pitchFamily="2" charset="2"/>
              <a:buChar char="§"/>
            </a:pPr>
            <a:r>
              <a:rPr lang="es-MX" sz="2600" dirty="0" smtClean="0">
                <a:solidFill>
                  <a:srgbClr val="000000"/>
                </a:solidFill>
                <a:latin typeface="Arial Narrow" pitchFamily="34" charset="0"/>
              </a:rPr>
              <a:t>La evaluación diagnóstica de instituciones de educación superior, programas educativos y proyectos académicos.</a:t>
            </a:r>
          </a:p>
          <a:p>
            <a:pPr lvl="1">
              <a:buClrTx/>
              <a:buFont typeface="Wingdings" pitchFamily="2" charset="2"/>
              <a:buChar char="§"/>
            </a:pPr>
            <a:r>
              <a:rPr lang="es-MX" sz="2600" dirty="0" smtClean="0">
                <a:solidFill>
                  <a:srgbClr val="000000"/>
                </a:solidFill>
                <a:latin typeface="Arial Narrow" pitchFamily="34" charset="0"/>
              </a:rPr>
              <a:t>La acreditación de instituciones y programas educativos.</a:t>
            </a:r>
          </a:p>
          <a:p>
            <a:pPr lvl="1">
              <a:buClrTx/>
              <a:buFont typeface="Wingdings" pitchFamily="2" charset="2"/>
              <a:buChar char="§"/>
            </a:pPr>
            <a:r>
              <a:rPr lang="es-MX" sz="2600" dirty="0" smtClean="0">
                <a:solidFill>
                  <a:srgbClr val="000000"/>
                </a:solidFill>
                <a:latin typeface="Arial Narrow" pitchFamily="34" charset="0"/>
              </a:rPr>
              <a:t>La </a:t>
            </a:r>
            <a:r>
              <a:rPr lang="es-MX" sz="2600" dirty="0" err="1" smtClean="0">
                <a:solidFill>
                  <a:srgbClr val="000000"/>
                </a:solidFill>
                <a:latin typeface="Arial Narrow" pitchFamily="34" charset="0"/>
              </a:rPr>
              <a:t>dictaminación</a:t>
            </a:r>
            <a:r>
              <a:rPr lang="es-MX" sz="2600" dirty="0" smtClean="0">
                <a:solidFill>
                  <a:srgbClr val="000000"/>
                </a:solidFill>
                <a:latin typeface="Arial Narrow" pitchFamily="34" charset="0"/>
              </a:rPr>
              <a:t> de proyectos académicos</a:t>
            </a:r>
          </a:p>
          <a:p>
            <a:pPr lvl="1">
              <a:buClrTx/>
              <a:buFont typeface="Wingdings" pitchFamily="2" charset="2"/>
              <a:buChar char="§"/>
            </a:pPr>
            <a:r>
              <a:rPr lang="es-MX" sz="2600" dirty="0" smtClean="0">
                <a:solidFill>
                  <a:srgbClr val="000000"/>
                </a:solidFill>
                <a:latin typeface="Arial Narrow" pitchFamily="34" charset="0"/>
              </a:rPr>
              <a:t>La asesoría a instituciones de educación superior</a:t>
            </a:r>
          </a:p>
          <a:p>
            <a:endParaRPr lang="es-MX" sz="2600" dirty="0" smtClean="0">
              <a:solidFill>
                <a:srgbClr val="000000"/>
              </a:solidFill>
              <a:effectLst/>
              <a:latin typeface="Calibri" pitchFamily="34" charset="0"/>
            </a:endParaRPr>
          </a:p>
          <a:p>
            <a:endParaRPr lang="es-MX" sz="2600" dirty="0" smtClean="0">
              <a:solidFill>
                <a:srgbClr val="000000"/>
              </a:solidFill>
              <a:effectLst/>
              <a:latin typeface="Calibri" pitchFamily="34" charset="0"/>
            </a:endParaRPr>
          </a:p>
        </p:txBody>
      </p:sp>
      <p:sp>
        <p:nvSpPr>
          <p:cNvPr id="4" name="Text Box 3"/>
          <p:cNvSpPr txBox="1">
            <a:spLocks noChangeArrowheads="1"/>
          </p:cNvSpPr>
          <p:nvPr/>
        </p:nvSpPr>
        <p:spPr bwMode="auto">
          <a:xfrm>
            <a:off x="1760538" y="428604"/>
            <a:ext cx="6121400" cy="954107"/>
          </a:xfrm>
          <a:prstGeom prst="rect">
            <a:avLst/>
          </a:prstGeom>
          <a:noFill/>
          <a:ln w="12700" cap="sq">
            <a:noFill/>
            <a:miter lim="800000"/>
            <a:headEnd type="none" w="sm" len="sm"/>
            <a:tailEnd type="none" w="sm" len="sm"/>
          </a:ln>
          <a:effectLst/>
        </p:spPr>
        <p:txBody>
          <a:bodyPr wrap="square">
            <a:spAutoFit/>
          </a:bodyPr>
          <a:lstStyle/>
          <a:p>
            <a:pPr algn="ctr">
              <a:spcBef>
                <a:spcPct val="50000"/>
              </a:spcBef>
              <a:defRPr/>
            </a:pPr>
            <a:r>
              <a:rPr lang="es-MX" sz="2800" dirty="0">
                <a:solidFill>
                  <a:srgbClr val="000000"/>
                </a:solidFill>
                <a:latin typeface="Arial Narrow" pitchFamily="34" charset="0"/>
              </a:rPr>
              <a:t>Comités Interinstitucionales para la    Evaluación de la Educación Superior</a:t>
            </a:r>
            <a:endParaRPr lang="es-ES" sz="2800" dirty="0">
              <a:solidFill>
                <a:srgbClr val="000000"/>
              </a:solidFill>
              <a:latin typeface="Arial Narrow" pitchFamily="34" charset="0"/>
            </a:endParaRPr>
          </a:p>
        </p:txBody>
      </p:sp>
    </p:spTree>
    <p:extLst>
      <p:ext uri="{BB962C8B-B14F-4D97-AF65-F5344CB8AC3E}">
        <p14:creationId xmlns:p14="http://schemas.microsoft.com/office/powerpoint/2010/main" val="3419960940"/>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TotalTime>
  <Words>1713</Words>
  <Application>Microsoft Office PowerPoint</Application>
  <PresentationFormat>Presentación en pantalla (4:3)</PresentationFormat>
  <Paragraphs>237</Paragraphs>
  <Slides>35</Slides>
  <Notes>24</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48" baseType="lpstr">
      <vt:lpstr>Arial</vt:lpstr>
      <vt:lpstr>Arial Narrow</vt:lpstr>
      <vt:lpstr>Calibri</vt:lpstr>
      <vt:lpstr>Calibri Light</vt:lpstr>
      <vt:lpstr>Cambria</vt:lpstr>
      <vt:lpstr>Corbel</vt:lpstr>
      <vt:lpstr>Palatino Linotype</vt:lpstr>
      <vt:lpstr>Times New Roman</vt:lpstr>
      <vt:lpstr>Tw Cen MT</vt:lpstr>
      <vt:lpstr>Wingdings</vt:lpstr>
      <vt:lpstr>Tema de Office</vt:lpstr>
      <vt:lpstr>Gota</vt:lpstr>
      <vt:lpstr>Worksheet</vt:lpstr>
      <vt:lpstr>seminario de calidad en la educación superior abierta y a distancia en  México  “EXPERIENCIAS EN LA EVALUACIÓN Y ACREDITACIÓN EN LA EDUCACIÓN SUPERIOR”  UNIVERSIDAD ANÁHUAC MÉXICO, CAMPUS NORTE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delagarza</dc:creator>
  <cp:lastModifiedBy>CIDICS</cp:lastModifiedBy>
  <cp:revision>198</cp:revision>
  <cp:lastPrinted>2018-06-16T15:02:28Z</cp:lastPrinted>
  <dcterms:created xsi:type="dcterms:W3CDTF">2016-04-28T18:49:36Z</dcterms:created>
  <dcterms:modified xsi:type="dcterms:W3CDTF">2018-06-16T15:19:42Z</dcterms:modified>
</cp:coreProperties>
</file>