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533" r:id="rId3"/>
    <p:sldId id="257" r:id="rId4"/>
    <p:sldId id="515" r:id="rId5"/>
    <p:sldId id="401" r:id="rId6"/>
    <p:sldId id="274" r:id="rId7"/>
    <p:sldId id="278" r:id="rId8"/>
    <p:sldId id="512" r:id="rId9"/>
    <p:sldId id="282" r:id="rId10"/>
    <p:sldId id="403" r:id="rId11"/>
    <p:sldId id="405" r:id="rId12"/>
    <p:sldId id="408" r:id="rId13"/>
    <p:sldId id="535" r:id="rId14"/>
    <p:sldId id="443" r:id="rId15"/>
    <p:sldId id="291" r:id="rId16"/>
    <p:sldId id="293" r:id="rId17"/>
    <p:sldId id="294" r:id="rId18"/>
    <p:sldId id="398" r:id="rId19"/>
    <p:sldId id="299" r:id="rId20"/>
    <p:sldId id="537" r:id="rId21"/>
    <p:sldId id="524" r:id="rId22"/>
    <p:sldId id="516" r:id="rId23"/>
    <p:sldId id="517" r:id="rId24"/>
    <p:sldId id="518" r:id="rId25"/>
    <p:sldId id="519" r:id="rId26"/>
    <p:sldId id="527" r:id="rId27"/>
    <p:sldId id="530" r:id="rId28"/>
    <p:sldId id="526" r:id="rId29"/>
    <p:sldId id="520" r:id="rId30"/>
    <p:sldId id="521" r:id="rId31"/>
    <p:sldId id="538" r:id="rId32"/>
    <p:sldId id="536" r:id="rId33"/>
    <p:sldId id="400" r:id="rId3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autoAdjust="0"/>
  </p:normalViewPr>
  <p:slideViewPr>
    <p:cSldViewPr snapToGrid="0">
      <p:cViewPr varScale="1">
        <p:scale>
          <a:sx n="53" d="100"/>
          <a:sy n="53" d="100"/>
        </p:scale>
        <p:origin x="-155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69DD6F-5934-4888-83C9-CB6226F0BA3A}" type="datetimeFigureOut">
              <a:rPr lang="es-MX" smtClean="0"/>
              <a:t>15/06/18</a:t>
            </a:fld>
            <a:endParaRPr lang="es-MX"/>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3C5440-40B1-4BA9-9E4D-8953C82FF4D7}" type="slidenum">
              <a:rPr lang="es-MX" smtClean="0"/>
              <a:t>‹Nr.›</a:t>
            </a:fld>
            <a:endParaRPr lang="es-MX"/>
          </a:p>
        </p:txBody>
      </p:sp>
    </p:spTree>
    <p:extLst>
      <p:ext uri="{BB962C8B-B14F-4D97-AF65-F5344CB8AC3E}">
        <p14:creationId xmlns:p14="http://schemas.microsoft.com/office/powerpoint/2010/main" val="405233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p>
        </p:txBody>
      </p:sp>
      <p:sp>
        <p:nvSpPr>
          <p:cNvPr id="102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04C944-1A17-4FFB-A1C6-E08AD0EDC525}" type="slidenum">
              <a:rPr lang="es-MX" smtClean="0"/>
              <a:pPr fontAlgn="base">
                <a:spcBef>
                  <a:spcPct val="0"/>
                </a:spcBef>
                <a:spcAft>
                  <a:spcPct val="0"/>
                </a:spcAft>
                <a:defRPr/>
              </a:pPr>
              <a:t>4</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p>
        </p:txBody>
      </p:sp>
      <p:sp>
        <p:nvSpPr>
          <p:cNvPr id="102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04C944-1A17-4FFB-A1C6-E08AD0EDC525}" type="slidenum">
              <a:rPr lang="es-MX" smtClean="0"/>
              <a:pPr fontAlgn="base">
                <a:spcBef>
                  <a:spcPct val="0"/>
                </a:spcBef>
                <a:spcAft>
                  <a:spcPct val="0"/>
                </a:spcAft>
                <a:defRPr/>
              </a:pPr>
              <a:t>8</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p>
        </p:txBody>
      </p:sp>
      <p:sp>
        <p:nvSpPr>
          <p:cNvPr id="102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04C944-1A17-4FFB-A1C6-E08AD0EDC525}" type="slidenum">
              <a:rPr lang="es-MX" smtClean="0"/>
              <a:pPr fontAlgn="base">
                <a:spcBef>
                  <a:spcPct val="0"/>
                </a:spcBef>
                <a:spcAft>
                  <a:spcPct val="0"/>
                </a:spcAft>
                <a:defRPr/>
              </a:pPr>
              <a:t>10</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7774FB7-A253-4B22-BAA3-F9EE18AEE340}" type="slidenum">
              <a:rPr lang="es-ES" smtClean="0"/>
              <a:pPr/>
              <a:t>14</a:t>
            </a:fld>
            <a:endParaRPr lang="es-ES"/>
          </a:p>
        </p:txBody>
      </p:sp>
    </p:spTree>
    <p:extLst>
      <p:ext uri="{BB962C8B-B14F-4D97-AF65-F5344CB8AC3E}">
        <p14:creationId xmlns:p14="http://schemas.microsoft.com/office/powerpoint/2010/main" val="2557486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p>
        </p:txBody>
      </p:sp>
      <p:sp>
        <p:nvSpPr>
          <p:cNvPr id="102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04C944-1A17-4FFB-A1C6-E08AD0EDC525}" type="slidenum">
              <a:rPr lang="es-MX" smtClean="0"/>
              <a:pPr fontAlgn="base">
                <a:spcBef>
                  <a:spcPct val="0"/>
                </a:spcBef>
                <a:spcAft>
                  <a:spcPct val="0"/>
                </a:spcAft>
                <a:defRPr/>
              </a:pPr>
              <a:t>18</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p>
        </p:txBody>
      </p:sp>
      <p:sp>
        <p:nvSpPr>
          <p:cNvPr id="102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04C944-1A17-4FFB-A1C6-E08AD0EDC525}" type="slidenum">
              <a:rPr lang="es-MX" smtClean="0"/>
              <a:pPr fontAlgn="base">
                <a:spcBef>
                  <a:spcPct val="0"/>
                </a:spcBef>
                <a:spcAft>
                  <a:spcPct val="0"/>
                </a:spcAft>
                <a:defRPr/>
              </a:pPr>
              <a:t>20</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p>
        </p:txBody>
      </p:sp>
      <p:sp>
        <p:nvSpPr>
          <p:cNvPr id="102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04C944-1A17-4FFB-A1C6-E08AD0EDC525}" type="slidenum">
              <a:rPr lang="es-MX" smtClean="0"/>
              <a:pPr fontAlgn="base">
                <a:spcBef>
                  <a:spcPct val="0"/>
                </a:spcBef>
                <a:spcAft>
                  <a:spcPct val="0"/>
                </a:spcAft>
                <a:defRPr/>
              </a:pPr>
              <a:t>31</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p>
        </p:txBody>
      </p:sp>
      <p:sp>
        <p:nvSpPr>
          <p:cNvPr id="102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04C944-1A17-4FFB-A1C6-E08AD0EDC525}" type="slidenum">
              <a:rPr lang="es-MX" smtClean="0"/>
              <a:pPr fontAlgn="base">
                <a:spcBef>
                  <a:spcPct val="0"/>
                </a:spcBef>
                <a:spcAft>
                  <a:spcPct val="0"/>
                </a:spcAft>
                <a:defRPr/>
              </a:pPr>
              <a:t>33</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57DB141-181C-4799-81C6-67F5690EF12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 xmlns:a16="http://schemas.microsoft.com/office/drawing/2014/main" id="{92FEB626-3D48-4841-AD5A-59F98E00CC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 xmlns:a16="http://schemas.microsoft.com/office/drawing/2014/main" id="{5D4207BC-961A-4112-BC95-750E1165AA77}"/>
              </a:ext>
            </a:extLst>
          </p:cNvPr>
          <p:cNvSpPr>
            <a:spLocks noGrp="1"/>
          </p:cNvSpPr>
          <p:nvPr>
            <p:ph type="dt" sz="half" idx="10"/>
          </p:nvPr>
        </p:nvSpPr>
        <p:spPr/>
        <p:txBody>
          <a:bodyPr/>
          <a:lstStyle/>
          <a:p>
            <a:fld id="{2A3B67CA-B381-48BD-962F-FB383C7DDDC4}" type="datetimeFigureOut">
              <a:rPr lang="es-MX" smtClean="0"/>
              <a:pPr/>
              <a:t>15/06/18</a:t>
            </a:fld>
            <a:endParaRPr lang="es-MX"/>
          </a:p>
        </p:txBody>
      </p:sp>
      <p:sp>
        <p:nvSpPr>
          <p:cNvPr id="5" name="Marcador de pie de página 4">
            <a:extLst>
              <a:ext uri="{FF2B5EF4-FFF2-40B4-BE49-F238E27FC236}">
                <a16:creationId xmlns="" xmlns:a16="http://schemas.microsoft.com/office/drawing/2014/main" id="{3EEEEA26-B1BF-4E40-AE41-3993848D9DB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0F30C7BA-C675-4059-8604-924BD2439B4D}"/>
              </a:ext>
            </a:extLst>
          </p:cNvPr>
          <p:cNvSpPr>
            <a:spLocks noGrp="1"/>
          </p:cNvSpPr>
          <p:nvPr>
            <p:ph type="sldNum" sz="quarter" idx="12"/>
          </p:nvPr>
        </p:nvSpPr>
        <p:spPr/>
        <p:txBody>
          <a:bodyPr/>
          <a:lstStyle/>
          <a:p>
            <a:fld id="{D87EEDC6-C360-4D57-8715-557B20B280CF}" type="slidenum">
              <a:rPr lang="es-MX" smtClean="0"/>
              <a:pPr/>
              <a:t>‹Nr.›</a:t>
            </a:fld>
            <a:endParaRPr lang="es-MX"/>
          </a:p>
        </p:txBody>
      </p:sp>
    </p:spTree>
    <p:extLst>
      <p:ext uri="{BB962C8B-B14F-4D97-AF65-F5344CB8AC3E}">
        <p14:creationId xmlns:p14="http://schemas.microsoft.com/office/powerpoint/2010/main" val="231475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696BDF0-3B98-461B-A981-FF07CAF2630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 xmlns:a16="http://schemas.microsoft.com/office/drawing/2014/main" id="{B297E724-92AF-43A5-BEBA-86B65E8C4081}"/>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BABB9683-1544-4111-8EFD-EFA47E67EFA3}"/>
              </a:ext>
            </a:extLst>
          </p:cNvPr>
          <p:cNvSpPr>
            <a:spLocks noGrp="1"/>
          </p:cNvSpPr>
          <p:nvPr>
            <p:ph type="dt" sz="half" idx="10"/>
          </p:nvPr>
        </p:nvSpPr>
        <p:spPr/>
        <p:txBody>
          <a:bodyPr/>
          <a:lstStyle/>
          <a:p>
            <a:fld id="{2A3B67CA-B381-48BD-962F-FB383C7DDDC4}" type="datetimeFigureOut">
              <a:rPr lang="es-MX" smtClean="0"/>
              <a:pPr/>
              <a:t>15/06/18</a:t>
            </a:fld>
            <a:endParaRPr lang="es-MX"/>
          </a:p>
        </p:txBody>
      </p:sp>
      <p:sp>
        <p:nvSpPr>
          <p:cNvPr id="5" name="Marcador de pie de página 4">
            <a:extLst>
              <a:ext uri="{FF2B5EF4-FFF2-40B4-BE49-F238E27FC236}">
                <a16:creationId xmlns="" xmlns:a16="http://schemas.microsoft.com/office/drawing/2014/main" id="{70541890-A287-4673-B6A5-AC873067EFE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80F0A9F3-6584-48EF-8899-AFEE7F5157CF}"/>
              </a:ext>
            </a:extLst>
          </p:cNvPr>
          <p:cNvSpPr>
            <a:spLocks noGrp="1"/>
          </p:cNvSpPr>
          <p:nvPr>
            <p:ph type="sldNum" sz="quarter" idx="12"/>
          </p:nvPr>
        </p:nvSpPr>
        <p:spPr/>
        <p:txBody>
          <a:bodyPr/>
          <a:lstStyle/>
          <a:p>
            <a:fld id="{D87EEDC6-C360-4D57-8715-557B20B280CF}" type="slidenum">
              <a:rPr lang="es-MX" smtClean="0"/>
              <a:pPr/>
              <a:t>‹Nr.›</a:t>
            </a:fld>
            <a:endParaRPr lang="es-MX"/>
          </a:p>
        </p:txBody>
      </p:sp>
    </p:spTree>
    <p:extLst>
      <p:ext uri="{BB962C8B-B14F-4D97-AF65-F5344CB8AC3E}">
        <p14:creationId xmlns:p14="http://schemas.microsoft.com/office/powerpoint/2010/main" val="1905869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FFEAFE38-DA85-4F5C-BF56-6A4B5261FEF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 xmlns:a16="http://schemas.microsoft.com/office/drawing/2014/main" id="{23A7CE7A-144D-40F3-B174-81312D8FE414}"/>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4E6B16A9-576E-4F40-A51F-2EFFBCEC4A31}"/>
              </a:ext>
            </a:extLst>
          </p:cNvPr>
          <p:cNvSpPr>
            <a:spLocks noGrp="1"/>
          </p:cNvSpPr>
          <p:nvPr>
            <p:ph type="dt" sz="half" idx="10"/>
          </p:nvPr>
        </p:nvSpPr>
        <p:spPr/>
        <p:txBody>
          <a:bodyPr/>
          <a:lstStyle/>
          <a:p>
            <a:fld id="{2A3B67CA-B381-48BD-962F-FB383C7DDDC4}" type="datetimeFigureOut">
              <a:rPr lang="es-MX" smtClean="0"/>
              <a:pPr/>
              <a:t>15/06/18</a:t>
            </a:fld>
            <a:endParaRPr lang="es-MX"/>
          </a:p>
        </p:txBody>
      </p:sp>
      <p:sp>
        <p:nvSpPr>
          <p:cNvPr id="5" name="Marcador de pie de página 4">
            <a:extLst>
              <a:ext uri="{FF2B5EF4-FFF2-40B4-BE49-F238E27FC236}">
                <a16:creationId xmlns="" xmlns:a16="http://schemas.microsoft.com/office/drawing/2014/main" id="{740E831D-B95A-4870-8750-2CE224F5401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C771FF79-863B-4EF8-B508-8CDE5AE34B29}"/>
              </a:ext>
            </a:extLst>
          </p:cNvPr>
          <p:cNvSpPr>
            <a:spLocks noGrp="1"/>
          </p:cNvSpPr>
          <p:nvPr>
            <p:ph type="sldNum" sz="quarter" idx="12"/>
          </p:nvPr>
        </p:nvSpPr>
        <p:spPr/>
        <p:txBody>
          <a:bodyPr/>
          <a:lstStyle/>
          <a:p>
            <a:fld id="{D87EEDC6-C360-4D57-8715-557B20B280CF}" type="slidenum">
              <a:rPr lang="es-MX" smtClean="0"/>
              <a:pPr/>
              <a:t>‹Nr.›</a:t>
            </a:fld>
            <a:endParaRPr lang="es-MX"/>
          </a:p>
        </p:txBody>
      </p:sp>
    </p:spTree>
    <p:extLst>
      <p:ext uri="{BB962C8B-B14F-4D97-AF65-F5344CB8AC3E}">
        <p14:creationId xmlns:p14="http://schemas.microsoft.com/office/powerpoint/2010/main" val="3120103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30F9F56-426C-4823-92B1-5B19548B304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 xmlns:a16="http://schemas.microsoft.com/office/drawing/2014/main" id="{A542ADDB-9696-48A2-81E3-71B967ABAF0B}"/>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19E4C9C0-D202-4795-8194-3495D761CA9A}"/>
              </a:ext>
            </a:extLst>
          </p:cNvPr>
          <p:cNvSpPr>
            <a:spLocks noGrp="1"/>
          </p:cNvSpPr>
          <p:nvPr>
            <p:ph type="dt" sz="half" idx="10"/>
          </p:nvPr>
        </p:nvSpPr>
        <p:spPr/>
        <p:txBody>
          <a:bodyPr/>
          <a:lstStyle/>
          <a:p>
            <a:fld id="{2A3B67CA-B381-48BD-962F-FB383C7DDDC4}" type="datetimeFigureOut">
              <a:rPr lang="es-MX" smtClean="0"/>
              <a:pPr/>
              <a:t>15/06/18</a:t>
            </a:fld>
            <a:endParaRPr lang="es-MX"/>
          </a:p>
        </p:txBody>
      </p:sp>
      <p:sp>
        <p:nvSpPr>
          <p:cNvPr id="5" name="Marcador de pie de página 4">
            <a:extLst>
              <a:ext uri="{FF2B5EF4-FFF2-40B4-BE49-F238E27FC236}">
                <a16:creationId xmlns="" xmlns:a16="http://schemas.microsoft.com/office/drawing/2014/main" id="{381E8EA5-723D-423D-AF9D-B570A269ED0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87E62998-D7C6-4FC0-BC9F-68BA873ADA68}"/>
              </a:ext>
            </a:extLst>
          </p:cNvPr>
          <p:cNvSpPr>
            <a:spLocks noGrp="1"/>
          </p:cNvSpPr>
          <p:nvPr>
            <p:ph type="sldNum" sz="quarter" idx="12"/>
          </p:nvPr>
        </p:nvSpPr>
        <p:spPr/>
        <p:txBody>
          <a:bodyPr/>
          <a:lstStyle/>
          <a:p>
            <a:fld id="{D87EEDC6-C360-4D57-8715-557B20B280CF}" type="slidenum">
              <a:rPr lang="es-MX" smtClean="0"/>
              <a:pPr/>
              <a:t>‹Nr.›</a:t>
            </a:fld>
            <a:endParaRPr lang="es-MX"/>
          </a:p>
        </p:txBody>
      </p:sp>
    </p:spTree>
    <p:extLst>
      <p:ext uri="{BB962C8B-B14F-4D97-AF65-F5344CB8AC3E}">
        <p14:creationId xmlns:p14="http://schemas.microsoft.com/office/powerpoint/2010/main" val="33337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83BDDF0-13A2-4B11-AC97-4589AFF34B9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 xmlns:a16="http://schemas.microsoft.com/office/drawing/2014/main" id="{20E932A6-3C60-4BD1-98E8-E98ED682B6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 xmlns:a16="http://schemas.microsoft.com/office/drawing/2014/main" id="{648CDEDC-DC18-46A1-866C-2D0E3561F477}"/>
              </a:ext>
            </a:extLst>
          </p:cNvPr>
          <p:cNvSpPr>
            <a:spLocks noGrp="1"/>
          </p:cNvSpPr>
          <p:nvPr>
            <p:ph type="dt" sz="half" idx="10"/>
          </p:nvPr>
        </p:nvSpPr>
        <p:spPr/>
        <p:txBody>
          <a:bodyPr/>
          <a:lstStyle/>
          <a:p>
            <a:fld id="{2A3B67CA-B381-48BD-962F-FB383C7DDDC4}" type="datetimeFigureOut">
              <a:rPr lang="es-MX" smtClean="0"/>
              <a:pPr/>
              <a:t>15/06/18</a:t>
            </a:fld>
            <a:endParaRPr lang="es-MX"/>
          </a:p>
        </p:txBody>
      </p:sp>
      <p:sp>
        <p:nvSpPr>
          <p:cNvPr id="5" name="Marcador de pie de página 4">
            <a:extLst>
              <a:ext uri="{FF2B5EF4-FFF2-40B4-BE49-F238E27FC236}">
                <a16:creationId xmlns="" xmlns:a16="http://schemas.microsoft.com/office/drawing/2014/main" id="{49FCA8D5-6E38-40CF-AAA0-034298A3597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9D09CF68-4D85-4AEA-AFCC-4324C451777A}"/>
              </a:ext>
            </a:extLst>
          </p:cNvPr>
          <p:cNvSpPr>
            <a:spLocks noGrp="1"/>
          </p:cNvSpPr>
          <p:nvPr>
            <p:ph type="sldNum" sz="quarter" idx="12"/>
          </p:nvPr>
        </p:nvSpPr>
        <p:spPr/>
        <p:txBody>
          <a:bodyPr/>
          <a:lstStyle/>
          <a:p>
            <a:fld id="{D87EEDC6-C360-4D57-8715-557B20B280CF}" type="slidenum">
              <a:rPr lang="es-MX" smtClean="0"/>
              <a:pPr/>
              <a:t>‹Nr.›</a:t>
            </a:fld>
            <a:endParaRPr lang="es-MX"/>
          </a:p>
        </p:txBody>
      </p:sp>
    </p:spTree>
    <p:extLst>
      <p:ext uri="{BB962C8B-B14F-4D97-AF65-F5344CB8AC3E}">
        <p14:creationId xmlns:p14="http://schemas.microsoft.com/office/powerpoint/2010/main" val="357187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3DBB94E-853E-4358-83DE-34C86B30CDA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 xmlns:a16="http://schemas.microsoft.com/office/drawing/2014/main" id="{7CC81590-8488-4AC6-8972-614D26A1FC70}"/>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 xmlns:a16="http://schemas.microsoft.com/office/drawing/2014/main" id="{E978A9D5-ED79-47BC-A35C-145A80A65E2E}"/>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 xmlns:a16="http://schemas.microsoft.com/office/drawing/2014/main" id="{EA4D552F-D65D-4047-8B48-2EC58507D5A9}"/>
              </a:ext>
            </a:extLst>
          </p:cNvPr>
          <p:cNvSpPr>
            <a:spLocks noGrp="1"/>
          </p:cNvSpPr>
          <p:nvPr>
            <p:ph type="dt" sz="half" idx="10"/>
          </p:nvPr>
        </p:nvSpPr>
        <p:spPr/>
        <p:txBody>
          <a:bodyPr/>
          <a:lstStyle/>
          <a:p>
            <a:fld id="{2A3B67CA-B381-48BD-962F-FB383C7DDDC4}" type="datetimeFigureOut">
              <a:rPr lang="es-MX" smtClean="0"/>
              <a:pPr/>
              <a:t>15/06/18</a:t>
            </a:fld>
            <a:endParaRPr lang="es-MX"/>
          </a:p>
        </p:txBody>
      </p:sp>
      <p:sp>
        <p:nvSpPr>
          <p:cNvPr id="6" name="Marcador de pie de página 5">
            <a:extLst>
              <a:ext uri="{FF2B5EF4-FFF2-40B4-BE49-F238E27FC236}">
                <a16:creationId xmlns="" xmlns:a16="http://schemas.microsoft.com/office/drawing/2014/main" id="{6A99B256-E120-4E4D-9B46-DBD9EEF2AE5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 xmlns:a16="http://schemas.microsoft.com/office/drawing/2014/main" id="{78859AE3-E45D-4393-8497-8288DBCE7ADA}"/>
              </a:ext>
            </a:extLst>
          </p:cNvPr>
          <p:cNvSpPr>
            <a:spLocks noGrp="1"/>
          </p:cNvSpPr>
          <p:nvPr>
            <p:ph type="sldNum" sz="quarter" idx="12"/>
          </p:nvPr>
        </p:nvSpPr>
        <p:spPr/>
        <p:txBody>
          <a:bodyPr/>
          <a:lstStyle/>
          <a:p>
            <a:fld id="{D87EEDC6-C360-4D57-8715-557B20B280CF}" type="slidenum">
              <a:rPr lang="es-MX" smtClean="0"/>
              <a:pPr/>
              <a:t>‹Nr.›</a:t>
            </a:fld>
            <a:endParaRPr lang="es-MX"/>
          </a:p>
        </p:txBody>
      </p:sp>
    </p:spTree>
    <p:extLst>
      <p:ext uri="{BB962C8B-B14F-4D97-AF65-F5344CB8AC3E}">
        <p14:creationId xmlns:p14="http://schemas.microsoft.com/office/powerpoint/2010/main" val="2490113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83C2A1B-A302-47D5-AC9A-EC03BB4FB18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 xmlns:a16="http://schemas.microsoft.com/office/drawing/2014/main" id="{79DABEDF-FAFC-459C-9FFD-DD3ADFE9FC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 xmlns:a16="http://schemas.microsoft.com/office/drawing/2014/main" id="{BA69C35C-BE7E-4CF9-AB53-E9B6D4CEBB86}"/>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 xmlns:a16="http://schemas.microsoft.com/office/drawing/2014/main" id="{76102EC0-3F50-42C8-BB12-9D98C4979F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 xmlns:a16="http://schemas.microsoft.com/office/drawing/2014/main" id="{84F4AFED-15CA-488B-ABE3-92085C42D2A6}"/>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 xmlns:a16="http://schemas.microsoft.com/office/drawing/2014/main" id="{58822082-02BE-4BB1-B9E2-284718EAB302}"/>
              </a:ext>
            </a:extLst>
          </p:cNvPr>
          <p:cNvSpPr>
            <a:spLocks noGrp="1"/>
          </p:cNvSpPr>
          <p:nvPr>
            <p:ph type="dt" sz="half" idx="10"/>
          </p:nvPr>
        </p:nvSpPr>
        <p:spPr/>
        <p:txBody>
          <a:bodyPr/>
          <a:lstStyle/>
          <a:p>
            <a:fld id="{2A3B67CA-B381-48BD-962F-FB383C7DDDC4}" type="datetimeFigureOut">
              <a:rPr lang="es-MX" smtClean="0"/>
              <a:pPr/>
              <a:t>15/06/18</a:t>
            </a:fld>
            <a:endParaRPr lang="es-MX"/>
          </a:p>
        </p:txBody>
      </p:sp>
      <p:sp>
        <p:nvSpPr>
          <p:cNvPr id="8" name="Marcador de pie de página 7">
            <a:extLst>
              <a:ext uri="{FF2B5EF4-FFF2-40B4-BE49-F238E27FC236}">
                <a16:creationId xmlns="" xmlns:a16="http://schemas.microsoft.com/office/drawing/2014/main" id="{BA67D03D-F879-4A63-A7D6-83D815DAD49B}"/>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 xmlns:a16="http://schemas.microsoft.com/office/drawing/2014/main" id="{44BC7DA2-C708-4DA0-A0C5-983660E642FD}"/>
              </a:ext>
            </a:extLst>
          </p:cNvPr>
          <p:cNvSpPr>
            <a:spLocks noGrp="1"/>
          </p:cNvSpPr>
          <p:nvPr>
            <p:ph type="sldNum" sz="quarter" idx="12"/>
          </p:nvPr>
        </p:nvSpPr>
        <p:spPr/>
        <p:txBody>
          <a:bodyPr/>
          <a:lstStyle/>
          <a:p>
            <a:fld id="{D87EEDC6-C360-4D57-8715-557B20B280CF}" type="slidenum">
              <a:rPr lang="es-MX" smtClean="0"/>
              <a:pPr/>
              <a:t>‹Nr.›</a:t>
            </a:fld>
            <a:endParaRPr lang="es-MX"/>
          </a:p>
        </p:txBody>
      </p:sp>
    </p:spTree>
    <p:extLst>
      <p:ext uri="{BB962C8B-B14F-4D97-AF65-F5344CB8AC3E}">
        <p14:creationId xmlns:p14="http://schemas.microsoft.com/office/powerpoint/2010/main" val="975196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32FAD12-252A-49CE-BAC9-FB432688FD3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 xmlns:a16="http://schemas.microsoft.com/office/drawing/2014/main" id="{400DBC81-B128-4F9B-A9AD-8CA4FE5C0FE8}"/>
              </a:ext>
            </a:extLst>
          </p:cNvPr>
          <p:cNvSpPr>
            <a:spLocks noGrp="1"/>
          </p:cNvSpPr>
          <p:nvPr>
            <p:ph type="dt" sz="half" idx="10"/>
          </p:nvPr>
        </p:nvSpPr>
        <p:spPr/>
        <p:txBody>
          <a:bodyPr/>
          <a:lstStyle/>
          <a:p>
            <a:fld id="{2A3B67CA-B381-48BD-962F-FB383C7DDDC4}" type="datetimeFigureOut">
              <a:rPr lang="es-MX" smtClean="0"/>
              <a:pPr/>
              <a:t>15/06/18</a:t>
            </a:fld>
            <a:endParaRPr lang="es-MX"/>
          </a:p>
        </p:txBody>
      </p:sp>
      <p:sp>
        <p:nvSpPr>
          <p:cNvPr id="4" name="Marcador de pie de página 3">
            <a:extLst>
              <a:ext uri="{FF2B5EF4-FFF2-40B4-BE49-F238E27FC236}">
                <a16:creationId xmlns="" xmlns:a16="http://schemas.microsoft.com/office/drawing/2014/main" id="{469DA408-E156-4CEB-AE53-7B9B2D92DC0C}"/>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 xmlns:a16="http://schemas.microsoft.com/office/drawing/2014/main" id="{18A9143C-7026-4714-82E5-BB890476D58C}"/>
              </a:ext>
            </a:extLst>
          </p:cNvPr>
          <p:cNvSpPr>
            <a:spLocks noGrp="1"/>
          </p:cNvSpPr>
          <p:nvPr>
            <p:ph type="sldNum" sz="quarter" idx="12"/>
          </p:nvPr>
        </p:nvSpPr>
        <p:spPr/>
        <p:txBody>
          <a:bodyPr/>
          <a:lstStyle/>
          <a:p>
            <a:fld id="{D87EEDC6-C360-4D57-8715-557B20B280CF}" type="slidenum">
              <a:rPr lang="es-MX" smtClean="0"/>
              <a:pPr/>
              <a:t>‹Nr.›</a:t>
            </a:fld>
            <a:endParaRPr lang="es-MX"/>
          </a:p>
        </p:txBody>
      </p:sp>
    </p:spTree>
    <p:extLst>
      <p:ext uri="{BB962C8B-B14F-4D97-AF65-F5344CB8AC3E}">
        <p14:creationId xmlns:p14="http://schemas.microsoft.com/office/powerpoint/2010/main" val="1092866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7EBA1B0A-4E2A-4716-9D65-8E73514B726E}"/>
              </a:ext>
            </a:extLst>
          </p:cNvPr>
          <p:cNvSpPr>
            <a:spLocks noGrp="1"/>
          </p:cNvSpPr>
          <p:nvPr>
            <p:ph type="dt" sz="half" idx="10"/>
          </p:nvPr>
        </p:nvSpPr>
        <p:spPr/>
        <p:txBody>
          <a:bodyPr/>
          <a:lstStyle/>
          <a:p>
            <a:fld id="{2A3B67CA-B381-48BD-962F-FB383C7DDDC4}" type="datetimeFigureOut">
              <a:rPr lang="es-MX" smtClean="0"/>
              <a:pPr/>
              <a:t>15/06/18</a:t>
            </a:fld>
            <a:endParaRPr lang="es-MX"/>
          </a:p>
        </p:txBody>
      </p:sp>
      <p:sp>
        <p:nvSpPr>
          <p:cNvPr id="3" name="Marcador de pie de página 2">
            <a:extLst>
              <a:ext uri="{FF2B5EF4-FFF2-40B4-BE49-F238E27FC236}">
                <a16:creationId xmlns="" xmlns:a16="http://schemas.microsoft.com/office/drawing/2014/main" id="{5A081487-BADD-4F9C-96F4-2CD958501C18}"/>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 xmlns:a16="http://schemas.microsoft.com/office/drawing/2014/main" id="{339D5545-15B5-4B2E-9CDC-5CCB32069CA0}"/>
              </a:ext>
            </a:extLst>
          </p:cNvPr>
          <p:cNvSpPr>
            <a:spLocks noGrp="1"/>
          </p:cNvSpPr>
          <p:nvPr>
            <p:ph type="sldNum" sz="quarter" idx="12"/>
          </p:nvPr>
        </p:nvSpPr>
        <p:spPr/>
        <p:txBody>
          <a:bodyPr/>
          <a:lstStyle/>
          <a:p>
            <a:fld id="{D87EEDC6-C360-4D57-8715-557B20B280CF}" type="slidenum">
              <a:rPr lang="es-MX" smtClean="0"/>
              <a:pPr/>
              <a:t>‹Nr.›</a:t>
            </a:fld>
            <a:endParaRPr lang="es-MX"/>
          </a:p>
        </p:txBody>
      </p:sp>
    </p:spTree>
    <p:extLst>
      <p:ext uri="{BB962C8B-B14F-4D97-AF65-F5344CB8AC3E}">
        <p14:creationId xmlns:p14="http://schemas.microsoft.com/office/powerpoint/2010/main" val="179628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4C50211-4EB5-422F-887C-DFFDEDFFAD8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 xmlns:a16="http://schemas.microsoft.com/office/drawing/2014/main" id="{314B5B27-5B5C-47D9-8EB3-E12F9F4135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 xmlns:a16="http://schemas.microsoft.com/office/drawing/2014/main" id="{BF12AF2D-CE6B-47F9-8976-058C59EEDF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B9F55C2D-E18B-41DD-8EC7-F100563624BE}"/>
              </a:ext>
            </a:extLst>
          </p:cNvPr>
          <p:cNvSpPr>
            <a:spLocks noGrp="1"/>
          </p:cNvSpPr>
          <p:nvPr>
            <p:ph type="dt" sz="half" idx="10"/>
          </p:nvPr>
        </p:nvSpPr>
        <p:spPr/>
        <p:txBody>
          <a:bodyPr/>
          <a:lstStyle/>
          <a:p>
            <a:fld id="{2A3B67CA-B381-48BD-962F-FB383C7DDDC4}" type="datetimeFigureOut">
              <a:rPr lang="es-MX" smtClean="0"/>
              <a:pPr/>
              <a:t>15/06/18</a:t>
            </a:fld>
            <a:endParaRPr lang="es-MX"/>
          </a:p>
        </p:txBody>
      </p:sp>
      <p:sp>
        <p:nvSpPr>
          <p:cNvPr id="6" name="Marcador de pie de página 5">
            <a:extLst>
              <a:ext uri="{FF2B5EF4-FFF2-40B4-BE49-F238E27FC236}">
                <a16:creationId xmlns="" xmlns:a16="http://schemas.microsoft.com/office/drawing/2014/main" id="{28B598F7-2913-4759-BE65-4BB04C181C5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 xmlns:a16="http://schemas.microsoft.com/office/drawing/2014/main" id="{F67FF455-3524-4391-997A-798035A61D8D}"/>
              </a:ext>
            </a:extLst>
          </p:cNvPr>
          <p:cNvSpPr>
            <a:spLocks noGrp="1"/>
          </p:cNvSpPr>
          <p:nvPr>
            <p:ph type="sldNum" sz="quarter" idx="12"/>
          </p:nvPr>
        </p:nvSpPr>
        <p:spPr/>
        <p:txBody>
          <a:bodyPr/>
          <a:lstStyle/>
          <a:p>
            <a:fld id="{D87EEDC6-C360-4D57-8715-557B20B280CF}" type="slidenum">
              <a:rPr lang="es-MX" smtClean="0"/>
              <a:pPr/>
              <a:t>‹Nr.›</a:t>
            </a:fld>
            <a:endParaRPr lang="es-MX"/>
          </a:p>
        </p:txBody>
      </p:sp>
    </p:spTree>
    <p:extLst>
      <p:ext uri="{BB962C8B-B14F-4D97-AF65-F5344CB8AC3E}">
        <p14:creationId xmlns:p14="http://schemas.microsoft.com/office/powerpoint/2010/main" val="957976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5F5E222-2564-4EF6-BB21-FDD4F3DD54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 xmlns:a16="http://schemas.microsoft.com/office/drawing/2014/main" id="{13E282C2-9D2C-4326-8FB7-D371113FE8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 xmlns:a16="http://schemas.microsoft.com/office/drawing/2014/main" id="{533ED867-E753-47CE-B01D-6AECA8717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1B2C160A-6FD1-439A-9ADB-BD2CDD22698D}"/>
              </a:ext>
            </a:extLst>
          </p:cNvPr>
          <p:cNvSpPr>
            <a:spLocks noGrp="1"/>
          </p:cNvSpPr>
          <p:nvPr>
            <p:ph type="dt" sz="half" idx="10"/>
          </p:nvPr>
        </p:nvSpPr>
        <p:spPr/>
        <p:txBody>
          <a:bodyPr/>
          <a:lstStyle/>
          <a:p>
            <a:fld id="{2A3B67CA-B381-48BD-962F-FB383C7DDDC4}" type="datetimeFigureOut">
              <a:rPr lang="es-MX" smtClean="0"/>
              <a:pPr/>
              <a:t>15/06/18</a:t>
            </a:fld>
            <a:endParaRPr lang="es-MX"/>
          </a:p>
        </p:txBody>
      </p:sp>
      <p:sp>
        <p:nvSpPr>
          <p:cNvPr id="6" name="Marcador de pie de página 5">
            <a:extLst>
              <a:ext uri="{FF2B5EF4-FFF2-40B4-BE49-F238E27FC236}">
                <a16:creationId xmlns="" xmlns:a16="http://schemas.microsoft.com/office/drawing/2014/main" id="{942BD291-7B3A-4B9A-8515-6DEF8129580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 xmlns:a16="http://schemas.microsoft.com/office/drawing/2014/main" id="{685DF641-370A-4674-99FC-B6ED07264E30}"/>
              </a:ext>
            </a:extLst>
          </p:cNvPr>
          <p:cNvSpPr>
            <a:spLocks noGrp="1"/>
          </p:cNvSpPr>
          <p:nvPr>
            <p:ph type="sldNum" sz="quarter" idx="12"/>
          </p:nvPr>
        </p:nvSpPr>
        <p:spPr/>
        <p:txBody>
          <a:bodyPr/>
          <a:lstStyle/>
          <a:p>
            <a:fld id="{D87EEDC6-C360-4D57-8715-557B20B280CF}" type="slidenum">
              <a:rPr lang="es-MX" smtClean="0"/>
              <a:pPr/>
              <a:t>‹Nr.›</a:t>
            </a:fld>
            <a:endParaRPr lang="es-MX"/>
          </a:p>
        </p:txBody>
      </p:sp>
    </p:spTree>
    <p:extLst>
      <p:ext uri="{BB962C8B-B14F-4D97-AF65-F5344CB8AC3E}">
        <p14:creationId xmlns:p14="http://schemas.microsoft.com/office/powerpoint/2010/main" val="36954333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6000"/>
            <a:lum/>
          </a:blip>
          <a:srcRect/>
          <a:stretch>
            <a:fillRect t="-19000" b="-19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7846280E-9888-4695-80BC-D231843439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 xmlns:a16="http://schemas.microsoft.com/office/drawing/2014/main" id="{D7E5DF5F-9B1F-4638-ACB6-780F72448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14AF29ED-E6E1-46B6-AB14-E02052D586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B67CA-B381-48BD-962F-FB383C7DDDC4}" type="datetimeFigureOut">
              <a:rPr lang="es-MX" smtClean="0"/>
              <a:pPr/>
              <a:t>15/06/18</a:t>
            </a:fld>
            <a:endParaRPr lang="es-MX"/>
          </a:p>
        </p:txBody>
      </p:sp>
      <p:sp>
        <p:nvSpPr>
          <p:cNvPr id="5" name="Marcador de pie de página 4">
            <a:extLst>
              <a:ext uri="{FF2B5EF4-FFF2-40B4-BE49-F238E27FC236}">
                <a16:creationId xmlns="" xmlns:a16="http://schemas.microsoft.com/office/drawing/2014/main" id="{944529EB-92F5-4871-BC76-158121D87C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 xmlns:a16="http://schemas.microsoft.com/office/drawing/2014/main" id="{98406791-B100-4806-B5A5-EB02DCF085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7EEDC6-C360-4D57-8715-557B20B280CF}" type="slidenum">
              <a:rPr lang="es-MX" smtClean="0"/>
              <a:pPr/>
              <a:t>‹Nr.›</a:t>
            </a:fld>
            <a:endParaRPr lang="es-MX"/>
          </a:p>
        </p:txBody>
      </p:sp>
    </p:spTree>
    <p:extLst>
      <p:ext uri="{BB962C8B-B14F-4D97-AF65-F5344CB8AC3E}">
        <p14:creationId xmlns:p14="http://schemas.microsoft.com/office/powerpoint/2010/main" val="3633897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6000"/>
            <a:lum/>
          </a:blip>
          <a:srcRect/>
          <a:stretch>
            <a:fillRect t="-19000" b="-1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2910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9 Rectángulo"/>
          <p:cNvSpPr>
            <a:spLocks noChangeArrowheads="1"/>
          </p:cNvSpPr>
          <p:nvPr/>
        </p:nvSpPr>
        <p:spPr bwMode="auto">
          <a:xfrm>
            <a:off x="285752" y="142876"/>
            <a:ext cx="10668000" cy="77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p>
            <a:r>
              <a:rPr lang="es-MX" sz="4300" dirty="0">
                <a:solidFill>
                  <a:schemeClr val="bg1"/>
                </a:solidFill>
                <a:latin typeface="Calibri" pitchFamily="34" charset="0"/>
              </a:rPr>
              <a:t>					</a:t>
            </a:r>
            <a:endParaRPr lang="es-MX" sz="4300" dirty="0">
              <a:latin typeface="Calibri" pitchFamily="34" charset="0"/>
            </a:endParaRPr>
          </a:p>
        </p:txBody>
      </p:sp>
      <p:sp>
        <p:nvSpPr>
          <p:cNvPr id="2053" name="14 Marcador de contenido"/>
          <p:cNvSpPr>
            <a:spLocks noGrp="1"/>
          </p:cNvSpPr>
          <p:nvPr>
            <p:ph type="subTitle" idx="1"/>
          </p:nvPr>
        </p:nvSpPr>
        <p:spPr/>
        <p:txBody>
          <a:bodyPr/>
          <a:lstStyle/>
          <a:p>
            <a:pPr eaLnBrk="1" hangingPunct="1">
              <a:buFont typeface="Arial" charset="0"/>
              <a:buNone/>
            </a:pPr>
            <a:endParaRPr lang="es-MX" i="1" dirty="0">
              <a:solidFill>
                <a:srgbClr val="000066"/>
              </a:solidFill>
              <a:latin typeface="Arial Narrow" pitchFamily="34" charset="0"/>
              <a:cs typeface="Times New Roman" pitchFamily="18" charset="0"/>
            </a:endParaRPr>
          </a:p>
          <a:p>
            <a:pPr eaLnBrk="1" hangingPunct="1">
              <a:buFont typeface="Arial" charset="0"/>
              <a:buNone/>
            </a:pPr>
            <a:endParaRPr lang="es-MX" i="1" dirty="0">
              <a:solidFill>
                <a:srgbClr val="000066"/>
              </a:solidFill>
              <a:latin typeface="Arial Narrow" pitchFamily="34" charset="0"/>
              <a:cs typeface="Times New Roman" pitchFamily="18" charset="0"/>
            </a:endParaRPr>
          </a:p>
          <a:p>
            <a:pPr eaLnBrk="1" hangingPunct="1">
              <a:buFont typeface="Arial" charset="0"/>
              <a:buNone/>
            </a:pPr>
            <a:endParaRPr lang="es-ES" dirty="0">
              <a:solidFill>
                <a:srgbClr val="000066"/>
              </a:solidFill>
              <a:latin typeface="Arial Narrow" pitchFamily="34" charset="0"/>
              <a:cs typeface="Times New Roman" pitchFamily="18" charset="0"/>
            </a:endParaRPr>
          </a:p>
          <a:p>
            <a:pPr eaLnBrk="1" hangingPunct="1">
              <a:buFont typeface="Arial" charset="0"/>
              <a:buNone/>
            </a:pPr>
            <a:endParaRPr lang="es-MX" dirty="0"/>
          </a:p>
        </p:txBody>
      </p:sp>
      <p:sp>
        <p:nvSpPr>
          <p:cNvPr id="5" name="4 Rectángulo"/>
          <p:cNvSpPr/>
          <p:nvPr/>
        </p:nvSpPr>
        <p:spPr>
          <a:xfrm>
            <a:off x="150224" y="2551837"/>
            <a:ext cx="10160568" cy="923330"/>
          </a:xfrm>
          <a:prstGeom prst="rect">
            <a:avLst/>
          </a:prstGeom>
          <a:noFill/>
        </p:spPr>
        <p:txBody>
          <a:bodyPr wrap="square" lIns="91440" tIns="45720" rIns="91440" bIns="45720">
            <a:spAutoFit/>
          </a:bodyPr>
          <a:lstStyle/>
          <a:p>
            <a:pPr algn="ctr"/>
            <a:r>
              <a:rPr lang="es-E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a:t>
            </a: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Metodología </a:t>
            </a:r>
            <a:r>
              <a:rPr lang="es-E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 </a:t>
            </a: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evaluación</a:t>
            </a:r>
            <a:endParaRPr lang="es-MX"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405576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143365" y="1809345"/>
            <a:ext cx="6407284" cy="4316819"/>
          </a:xfrm>
        </p:spPr>
        <p:txBody>
          <a:bodyPr>
            <a:normAutofit/>
          </a:bodyPr>
          <a:lstStyle/>
          <a:p>
            <a:pPr marL="0" indent="0" algn="just">
              <a:buNone/>
            </a:pPr>
            <a:endParaRPr lang="es-ES" sz="2400" dirty="0" smtClean="0"/>
          </a:p>
          <a:p>
            <a:pPr marL="0" indent="0" algn="just">
              <a:buNone/>
            </a:pPr>
            <a:endParaRPr lang="es-ES" sz="2400" dirty="0" smtClean="0"/>
          </a:p>
          <a:p>
            <a:pPr marL="0" indent="0" algn="just">
              <a:buNone/>
            </a:pPr>
            <a:r>
              <a:rPr lang="es-ES" sz="2400" b="1" dirty="0" smtClean="0"/>
              <a:t>Categorías </a:t>
            </a:r>
            <a:r>
              <a:rPr lang="es-ES" sz="2400" dirty="0"/>
              <a:t> </a:t>
            </a:r>
          </a:p>
          <a:p>
            <a:pPr marL="0" indent="0" algn="just">
              <a:buNone/>
            </a:pPr>
            <a:r>
              <a:rPr lang="es-ES" sz="2400" b="1" dirty="0" smtClean="0"/>
              <a:t>Criterios </a:t>
            </a:r>
          </a:p>
          <a:p>
            <a:pPr marL="0" indent="0" algn="just">
              <a:buNone/>
            </a:pPr>
            <a:r>
              <a:rPr lang="es-ES" sz="2400" b="1" dirty="0" smtClean="0"/>
              <a:t>Indicadores</a:t>
            </a:r>
          </a:p>
          <a:p>
            <a:pPr marL="0" indent="0" algn="just">
              <a:buNone/>
            </a:pPr>
            <a:r>
              <a:rPr lang="es-ES" sz="2400" b="1" dirty="0" smtClean="0"/>
              <a:t>Estándares</a:t>
            </a:r>
          </a:p>
          <a:p>
            <a:pPr marL="0" indent="0" algn="just">
              <a:buNone/>
            </a:pPr>
            <a:r>
              <a:rPr lang="es-ES" sz="2400" dirty="0"/>
              <a:t> </a:t>
            </a:r>
          </a:p>
          <a:p>
            <a:pPr algn="just"/>
            <a:endParaRPr lang="es-ES" dirty="0"/>
          </a:p>
        </p:txBody>
      </p:sp>
      <p:sp>
        <p:nvSpPr>
          <p:cNvPr id="4" name="3 Rectángulo"/>
          <p:cNvSpPr/>
          <p:nvPr/>
        </p:nvSpPr>
        <p:spPr>
          <a:xfrm>
            <a:off x="2059804" y="399233"/>
            <a:ext cx="4298059"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Nomenclatura</a:t>
            </a:r>
            <a:r>
              <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es-MX"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6" name="5 Imagen" descr="categorias.png"/>
          <p:cNvPicPr>
            <a:picLocks noChangeAspect="1"/>
          </p:cNvPicPr>
          <p:nvPr/>
        </p:nvPicPr>
        <p:blipFill>
          <a:blip r:embed="rId2" cstate="print"/>
          <a:stretch>
            <a:fillRect/>
          </a:stretch>
        </p:blipFill>
        <p:spPr>
          <a:xfrm>
            <a:off x="1114305" y="2426650"/>
            <a:ext cx="3409950" cy="2066925"/>
          </a:xfrm>
          <a:prstGeom prst="rect">
            <a:avLst/>
          </a:prstGeom>
        </p:spPr>
      </p:pic>
    </p:spTree>
    <p:extLst>
      <p:ext uri="{BB962C8B-B14F-4D97-AF65-F5344CB8AC3E}">
        <p14:creationId xmlns:p14="http://schemas.microsoft.com/office/powerpoint/2010/main" val="9575631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27382" y="1340770"/>
            <a:ext cx="8417743" cy="843960"/>
          </a:xfrm>
        </p:spPr>
        <p:txBody>
          <a:bodyPr>
            <a:normAutofit/>
          </a:bodyPr>
          <a:lstStyle/>
          <a:p>
            <a:pPr marL="0" indent="0" algn="just">
              <a:buNone/>
            </a:pPr>
            <a:endParaRPr lang="es-ES" sz="2400" dirty="0"/>
          </a:p>
          <a:p>
            <a:pPr marL="0" indent="0" algn="just">
              <a:buNone/>
            </a:pPr>
            <a:endParaRPr lang="es-ES" sz="2400" dirty="0" smtClean="0"/>
          </a:p>
          <a:p>
            <a:pPr marL="0" indent="0" algn="just">
              <a:buNone/>
            </a:pPr>
            <a:endParaRPr lang="es-ES" sz="2100" dirty="0"/>
          </a:p>
          <a:p>
            <a:pPr marL="0" indent="0" algn="just">
              <a:buNone/>
            </a:pPr>
            <a:endParaRPr lang="es-ES" sz="2400" dirty="0"/>
          </a:p>
          <a:p>
            <a:pPr algn="just"/>
            <a:endParaRPr lang="es-ES" dirty="0"/>
          </a:p>
        </p:txBody>
      </p:sp>
      <p:sp>
        <p:nvSpPr>
          <p:cNvPr id="5" name="4 Rectángulo"/>
          <p:cNvSpPr/>
          <p:nvPr/>
        </p:nvSpPr>
        <p:spPr>
          <a:xfrm>
            <a:off x="868769" y="133679"/>
            <a:ext cx="8443608" cy="769441"/>
          </a:xfrm>
          <a:prstGeom prst="rect">
            <a:avLst/>
          </a:prstGeom>
          <a:noFill/>
        </p:spPr>
        <p:txBody>
          <a:bodyPr wrap="square" lIns="91440" tIns="45720" rIns="91440" bIns="45720">
            <a:spAutoFit/>
          </a:bodyPr>
          <a:lstStyle/>
          <a:p>
            <a:pPr algn="ctr"/>
            <a:r>
              <a:rPr lang="es-MX"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Categorías y Criterios a </a:t>
            </a:r>
            <a:r>
              <a:rPr lang="es-MX"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a:t>
            </a:r>
            <a:r>
              <a:rPr lang="es-MX"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valuar</a:t>
            </a:r>
            <a:endParaRPr lang="es-MX"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2" name="Tabla 1"/>
          <p:cNvGraphicFramePr>
            <a:graphicFrameLocks noGrp="1"/>
          </p:cNvGraphicFramePr>
          <p:nvPr>
            <p:extLst>
              <p:ext uri="{D42A27DB-BD31-4B8C-83A1-F6EECF244321}">
                <p14:modId xmlns:p14="http://schemas.microsoft.com/office/powerpoint/2010/main" val="1515580892"/>
              </p:ext>
            </p:extLst>
          </p:nvPr>
        </p:nvGraphicFramePr>
        <p:xfrm>
          <a:off x="942827" y="1012098"/>
          <a:ext cx="8695942" cy="5693502"/>
        </p:xfrm>
        <a:graphic>
          <a:graphicData uri="http://schemas.openxmlformats.org/drawingml/2006/table">
            <a:tbl>
              <a:tblPr firstRow="1" bandRow="1">
                <a:tableStyleId>{5C22544A-7EE6-4342-B048-85BDC9FD1C3A}</a:tableStyleId>
              </a:tblPr>
              <a:tblGrid>
                <a:gridCol w="4347971"/>
                <a:gridCol w="4347971"/>
              </a:tblGrid>
              <a:tr h="128213">
                <a:tc>
                  <a:txBody>
                    <a:bodyPr/>
                    <a:lstStyle/>
                    <a:p>
                      <a:pPr>
                        <a:spcAft>
                          <a:spcPts val="0"/>
                        </a:spcAft>
                      </a:pPr>
                      <a:r>
                        <a:rPr lang="es-ES_tradnl" sz="1800" dirty="0">
                          <a:effectLst/>
                          <a:latin typeface="Cambria"/>
                          <a:ea typeface="ＭＳ 明朝"/>
                          <a:cs typeface="Times New Roman"/>
                        </a:rPr>
                        <a:t>CATEGORÍAS</a:t>
                      </a:r>
                    </a:p>
                  </a:txBody>
                  <a:tcPr marL="68580" marR="68580" marT="0" marB="0"/>
                </a:tc>
                <a:tc>
                  <a:txBody>
                    <a:bodyPr/>
                    <a:lstStyle/>
                    <a:p>
                      <a:pPr>
                        <a:spcAft>
                          <a:spcPts val="0"/>
                        </a:spcAft>
                      </a:pPr>
                      <a:r>
                        <a:rPr lang="es-ES_tradnl" sz="1800" dirty="0">
                          <a:effectLst/>
                          <a:latin typeface="Cambria"/>
                          <a:ea typeface="ＭＳ 明朝"/>
                          <a:cs typeface="Times New Roman"/>
                        </a:rPr>
                        <a:t>CRITERIOS</a:t>
                      </a:r>
                    </a:p>
                  </a:txBody>
                  <a:tcPr marL="68580" marR="68580" marT="0" marB="0"/>
                </a:tc>
              </a:tr>
              <a:tr h="1282134">
                <a:tc>
                  <a:txBody>
                    <a:bodyPr/>
                    <a:lstStyle/>
                    <a:p>
                      <a:pPr>
                        <a:spcAft>
                          <a:spcPts val="0"/>
                        </a:spcAft>
                      </a:pPr>
                      <a:r>
                        <a:rPr lang="es-ES" sz="2000" dirty="0">
                          <a:effectLst/>
                          <a:latin typeface="Cambria"/>
                          <a:ea typeface="ＭＳ 明朝"/>
                          <a:cs typeface="Times New Roman"/>
                        </a:rPr>
                        <a:t>1. Personal Académico </a:t>
                      </a:r>
                      <a:endParaRPr lang="es-ES_tradnl" sz="2000" dirty="0">
                        <a:effectLst/>
                        <a:latin typeface="Cambria"/>
                        <a:ea typeface="ＭＳ 明朝"/>
                        <a:cs typeface="Times New Roman"/>
                      </a:endParaRPr>
                    </a:p>
                    <a:p>
                      <a:pPr>
                        <a:spcAft>
                          <a:spcPts val="0"/>
                        </a:spcAft>
                      </a:pPr>
                      <a:r>
                        <a:rPr lang="es-ES_tradnl" sz="1000" dirty="0">
                          <a:effectLst/>
                          <a:latin typeface="Cambria"/>
                          <a:ea typeface="ＭＳ 明朝"/>
                          <a:cs typeface="Times New Roman"/>
                        </a:rPr>
                        <a:t> </a:t>
                      </a:r>
                    </a:p>
                  </a:txBody>
                  <a:tcPr marL="68580" marR="68580" marT="0" marB="0"/>
                </a:tc>
                <a:tc>
                  <a:txBody>
                    <a:bodyPr/>
                    <a:lstStyle/>
                    <a:p>
                      <a:pPr>
                        <a:spcAft>
                          <a:spcPts val="0"/>
                        </a:spcAft>
                      </a:pPr>
                      <a:r>
                        <a:rPr lang="es-MX" sz="1000">
                          <a:effectLst/>
                          <a:latin typeface="Cambria"/>
                          <a:ea typeface="ＭＳ 明朝"/>
                          <a:cs typeface="Times New Roman"/>
                        </a:rPr>
                        <a:t>1.1  Reclutamiento</a:t>
                      </a:r>
                      <a:endParaRPr lang="es-ES_tradnl" sz="1000">
                        <a:effectLst/>
                        <a:latin typeface="Cambria"/>
                        <a:ea typeface="ＭＳ 明朝"/>
                        <a:cs typeface="Times New Roman"/>
                      </a:endParaRPr>
                    </a:p>
                    <a:p>
                      <a:pPr>
                        <a:spcAft>
                          <a:spcPts val="0"/>
                        </a:spcAft>
                      </a:pPr>
                      <a:r>
                        <a:rPr lang="es-MX" sz="1000">
                          <a:effectLst/>
                          <a:latin typeface="Cambria"/>
                          <a:ea typeface="ＭＳ 明朝"/>
                          <a:cs typeface="Times New Roman"/>
                        </a:rPr>
                        <a:t>1.2 Selección</a:t>
                      </a:r>
                      <a:endParaRPr lang="es-ES_tradnl" sz="1000">
                        <a:effectLst/>
                        <a:latin typeface="Cambria"/>
                        <a:ea typeface="ＭＳ 明朝"/>
                        <a:cs typeface="Times New Roman"/>
                      </a:endParaRPr>
                    </a:p>
                    <a:p>
                      <a:pPr>
                        <a:spcAft>
                          <a:spcPts val="0"/>
                        </a:spcAft>
                      </a:pPr>
                      <a:r>
                        <a:rPr lang="es-MX" sz="1000">
                          <a:effectLst/>
                          <a:latin typeface="Cambria"/>
                          <a:ea typeface="ＭＳ 明朝"/>
                          <a:cs typeface="Times New Roman"/>
                        </a:rPr>
                        <a:t>1.3 Contratación</a:t>
                      </a:r>
                      <a:endParaRPr lang="es-ES_tradnl" sz="1000">
                        <a:effectLst/>
                        <a:latin typeface="Cambria"/>
                        <a:ea typeface="ＭＳ 明朝"/>
                        <a:cs typeface="Times New Roman"/>
                      </a:endParaRPr>
                    </a:p>
                    <a:p>
                      <a:pPr>
                        <a:spcAft>
                          <a:spcPts val="0"/>
                        </a:spcAft>
                      </a:pPr>
                      <a:r>
                        <a:rPr lang="es-MX" sz="1000">
                          <a:effectLst/>
                          <a:latin typeface="Cambria"/>
                          <a:ea typeface="ＭＳ 明朝"/>
                          <a:cs typeface="Times New Roman"/>
                        </a:rPr>
                        <a:t>1.4. Desarrollo</a:t>
                      </a:r>
                      <a:endParaRPr lang="es-ES_tradnl" sz="1000">
                        <a:effectLst/>
                        <a:latin typeface="Cambria"/>
                        <a:ea typeface="ＭＳ 明朝"/>
                        <a:cs typeface="Times New Roman"/>
                      </a:endParaRPr>
                    </a:p>
                    <a:p>
                      <a:pPr>
                        <a:spcAft>
                          <a:spcPts val="0"/>
                        </a:spcAft>
                      </a:pPr>
                      <a:r>
                        <a:rPr lang="es-MX" sz="1000">
                          <a:effectLst/>
                          <a:latin typeface="Cambria"/>
                          <a:ea typeface="ＭＳ 明朝"/>
                          <a:cs typeface="Times New Roman"/>
                        </a:rPr>
                        <a:t>1.5. Categorización y nivel de estudios</a:t>
                      </a:r>
                      <a:endParaRPr lang="es-ES_tradnl" sz="1000">
                        <a:effectLst/>
                        <a:latin typeface="Cambria"/>
                        <a:ea typeface="ＭＳ 明朝"/>
                        <a:cs typeface="Times New Roman"/>
                      </a:endParaRPr>
                    </a:p>
                    <a:p>
                      <a:pPr>
                        <a:spcAft>
                          <a:spcPts val="0"/>
                        </a:spcAft>
                      </a:pPr>
                      <a:r>
                        <a:rPr lang="es-MX" sz="1000">
                          <a:effectLst/>
                          <a:latin typeface="Cambria"/>
                          <a:ea typeface="ＭＳ 明朝"/>
                          <a:cs typeface="Times New Roman"/>
                        </a:rPr>
                        <a:t>1.6. Distribución de la carga académica de los Profesores de Tiempo Completo</a:t>
                      </a:r>
                      <a:endParaRPr lang="es-ES_tradnl" sz="1000">
                        <a:effectLst/>
                        <a:latin typeface="Cambria"/>
                        <a:ea typeface="ＭＳ 明朝"/>
                        <a:cs typeface="Times New Roman"/>
                      </a:endParaRPr>
                    </a:p>
                    <a:p>
                      <a:pPr>
                        <a:spcAft>
                          <a:spcPts val="0"/>
                        </a:spcAft>
                      </a:pPr>
                      <a:r>
                        <a:rPr lang="es-MX" sz="1000">
                          <a:effectLst/>
                          <a:latin typeface="Cambria"/>
                          <a:ea typeface="ＭＳ 明朝"/>
                          <a:cs typeface="Times New Roman"/>
                        </a:rPr>
                        <a:t>1.7. Evaluación</a:t>
                      </a:r>
                      <a:endParaRPr lang="es-ES_tradnl" sz="1000">
                        <a:effectLst/>
                        <a:latin typeface="Cambria"/>
                        <a:ea typeface="ＭＳ 明朝"/>
                        <a:cs typeface="Times New Roman"/>
                      </a:endParaRPr>
                    </a:p>
                    <a:p>
                      <a:pPr>
                        <a:spcAft>
                          <a:spcPts val="0"/>
                        </a:spcAft>
                      </a:pPr>
                      <a:r>
                        <a:rPr lang="es-MX" sz="1000">
                          <a:effectLst/>
                          <a:latin typeface="Cambria"/>
                          <a:ea typeface="ＭＳ 明朝"/>
                          <a:cs typeface="Times New Roman"/>
                        </a:rPr>
                        <a:t>1.8. Promoción</a:t>
                      </a:r>
                      <a:endParaRPr lang="es-ES_tradnl" sz="1000">
                        <a:effectLst/>
                        <a:latin typeface="Cambria"/>
                        <a:ea typeface="ＭＳ 明朝"/>
                        <a:cs typeface="Times New Roman"/>
                      </a:endParaRPr>
                    </a:p>
                    <a:p>
                      <a:pPr>
                        <a:spcAft>
                          <a:spcPts val="0"/>
                        </a:spcAft>
                      </a:pPr>
                      <a:r>
                        <a:rPr lang="es-MX" sz="1000">
                          <a:effectLst/>
                          <a:latin typeface="Cambria"/>
                          <a:ea typeface="ＭＳ 明朝"/>
                          <a:cs typeface="Times New Roman"/>
                        </a:rPr>
                        <a:t>1.9. Movilidad internacional de profesores</a:t>
                      </a:r>
                      <a:endParaRPr lang="es-ES_tradnl" sz="1000">
                        <a:effectLst/>
                        <a:latin typeface="Cambria"/>
                        <a:ea typeface="ＭＳ 明朝"/>
                        <a:cs typeface="Times New Roman"/>
                      </a:endParaRPr>
                    </a:p>
                    <a:p>
                      <a:pPr>
                        <a:spcAft>
                          <a:spcPts val="0"/>
                        </a:spcAft>
                      </a:pPr>
                      <a:r>
                        <a:rPr lang="es-MX" sz="1000">
                          <a:effectLst/>
                          <a:latin typeface="Cambria"/>
                          <a:ea typeface="ＭＳ 明朝"/>
                          <a:cs typeface="Times New Roman"/>
                        </a:rPr>
                        <a:t>A. Anexo criterios específicos personal académico. </a:t>
                      </a:r>
                      <a:endParaRPr lang="es-ES_tradnl" sz="1000">
                        <a:effectLst/>
                        <a:latin typeface="Cambria"/>
                        <a:ea typeface="ＭＳ 明朝"/>
                        <a:cs typeface="Times New Roman"/>
                      </a:endParaRPr>
                    </a:p>
                  </a:txBody>
                  <a:tcPr marL="68580" marR="68580" marT="0" marB="0"/>
                </a:tc>
              </a:tr>
              <a:tr h="897494">
                <a:tc>
                  <a:txBody>
                    <a:bodyPr/>
                    <a:lstStyle/>
                    <a:p>
                      <a:pPr>
                        <a:spcAft>
                          <a:spcPts val="0"/>
                        </a:spcAft>
                      </a:pPr>
                      <a:r>
                        <a:rPr lang="es-ES" sz="2000" dirty="0">
                          <a:effectLst/>
                          <a:latin typeface="Cambria"/>
                          <a:ea typeface="ＭＳ 明朝"/>
                          <a:cs typeface="Times New Roman"/>
                        </a:rPr>
                        <a:t>2. Estudiantes </a:t>
                      </a:r>
                      <a:endParaRPr lang="es-ES_tradnl" sz="2000" dirty="0">
                        <a:effectLst/>
                        <a:latin typeface="Cambria"/>
                        <a:ea typeface="ＭＳ 明朝"/>
                        <a:cs typeface="Times New Roman"/>
                      </a:endParaRPr>
                    </a:p>
                    <a:p>
                      <a:pPr>
                        <a:spcAft>
                          <a:spcPts val="0"/>
                        </a:spcAft>
                      </a:pPr>
                      <a:r>
                        <a:rPr lang="es-ES_tradnl" sz="1000" dirty="0">
                          <a:effectLst/>
                          <a:latin typeface="Cambria"/>
                          <a:ea typeface="ＭＳ 明朝"/>
                          <a:cs typeface="Times New Roman"/>
                        </a:rPr>
                        <a:t> </a:t>
                      </a:r>
                    </a:p>
                  </a:txBody>
                  <a:tcPr marL="68580" marR="68580" marT="0" marB="0"/>
                </a:tc>
                <a:tc>
                  <a:txBody>
                    <a:bodyPr/>
                    <a:lstStyle/>
                    <a:p>
                      <a:pPr>
                        <a:spcAft>
                          <a:spcPts val="0"/>
                        </a:spcAft>
                      </a:pPr>
                      <a:r>
                        <a:rPr lang="es-MX" sz="1000" dirty="0">
                          <a:effectLst/>
                          <a:latin typeface="Cambria"/>
                          <a:ea typeface="ＭＳ 明朝"/>
                          <a:cs typeface="Times New Roman"/>
                        </a:rPr>
                        <a:t>2.1.  Selección</a:t>
                      </a:r>
                      <a:endParaRPr lang="es-ES_tradnl" sz="1000" dirty="0">
                        <a:effectLst/>
                        <a:latin typeface="Cambria"/>
                        <a:ea typeface="ＭＳ 明朝"/>
                        <a:cs typeface="Times New Roman"/>
                      </a:endParaRPr>
                    </a:p>
                    <a:p>
                      <a:pPr>
                        <a:spcAft>
                          <a:spcPts val="0"/>
                        </a:spcAft>
                      </a:pPr>
                      <a:r>
                        <a:rPr lang="es-MX" sz="1000" dirty="0">
                          <a:effectLst/>
                          <a:latin typeface="Cambria"/>
                          <a:ea typeface="ＭＳ 明朝"/>
                          <a:cs typeface="Times New Roman"/>
                        </a:rPr>
                        <a:t>2.2. Ingreso </a:t>
                      </a:r>
                      <a:endParaRPr lang="es-ES_tradnl" sz="1000" dirty="0">
                        <a:effectLst/>
                        <a:latin typeface="Cambria"/>
                        <a:ea typeface="ＭＳ 明朝"/>
                        <a:cs typeface="Times New Roman"/>
                      </a:endParaRPr>
                    </a:p>
                    <a:p>
                      <a:pPr>
                        <a:spcAft>
                          <a:spcPts val="0"/>
                        </a:spcAft>
                      </a:pPr>
                      <a:r>
                        <a:rPr lang="es-MX" sz="1000" dirty="0">
                          <a:effectLst/>
                          <a:latin typeface="Cambria"/>
                          <a:ea typeface="ＭＳ 明朝"/>
                          <a:cs typeface="Times New Roman"/>
                        </a:rPr>
                        <a:t>2.3. Trayectoria Escolar</a:t>
                      </a:r>
                      <a:endParaRPr lang="es-ES_tradnl" sz="1000" dirty="0">
                        <a:effectLst/>
                        <a:latin typeface="Cambria"/>
                        <a:ea typeface="ＭＳ 明朝"/>
                        <a:cs typeface="Times New Roman"/>
                      </a:endParaRPr>
                    </a:p>
                    <a:p>
                      <a:pPr>
                        <a:spcAft>
                          <a:spcPts val="0"/>
                        </a:spcAft>
                      </a:pPr>
                      <a:r>
                        <a:rPr lang="es-MX" sz="1000" dirty="0">
                          <a:effectLst/>
                          <a:latin typeface="Cambria"/>
                          <a:ea typeface="ＭＳ 明朝"/>
                          <a:cs typeface="Times New Roman"/>
                        </a:rPr>
                        <a:t>2.4. Tamaño de los grupos</a:t>
                      </a:r>
                      <a:endParaRPr lang="es-ES_tradnl" sz="1000" dirty="0">
                        <a:effectLst/>
                        <a:latin typeface="Cambria"/>
                        <a:ea typeface="ＭＳ 明朝"/>
                        <a:cs typeface="Times New Roman"/>
                      </a:endParaRPr>
                    </a:p>
                    <a:p>
                      <a:pPr>
                        <a:spcAft>
                          <a:spcPts val="0"/>
                        </a:spcAft>
                      </a:pPr>
                      <a:r>
                        <a:rPr lang="es-MX" sz="1000" dirty="0">
                          <a:effectLst/>
                          <a:latin typeface="Cambria"/>
                          <a:ea typeface="ＭＳ 明朝"/>
                          <a:cs typeface="Times New Roman"/>
                        </a:rPr>
                        <a:t>2.5. Titulación</a:t>
                      </a:r>
                      <a:endParaRPr lang="es-ES_tradnl" sz="1000" dirty="0">
                        <a:effectLst/>
                        <a:latin typeface="Cambria"/>
                        <a:ea typeface="ＭＳ 明朝"/>
                        <a:cs typeface="Times New Roman"/>
                      </a:endParaRPr>
                    </a:p>
                    <a:p>
                      <a:pPr>
                        <a:spcAft>
                          <a:spcPts val="0"/>
                        </a:spcAft>
                      </a:pPr>
                      <a:r>
                        <a:rPr lang="es-MX" sz="1000" dirty="0">
                          <a:effectLst/>
                          <a:latin typeface="Cambria"/>
                          <a:ea typeface="ＭＳ 明朝"/>
                          <a:cs typeface="Times New Roman"/>
                        </a:rPr>
                        <a:t>2.6. Índices de rendimiento escolar por cohorte generacional</a:t>
                      </a:r>
                      <a:endParaRPr lang="es-ES_tradnl" sz="1000" dirty="0">
                        <a:effectLst/>
                        <a:latin typeface="Cambria"/>
                        <a:ea typeface="ＭＳ 明朝"/>
                        <a:cs typeface="Times New Roman"/>
                      </a:endParaRPr>
                    </a:p>
                    <a:p>
                      <a:pPr>
                        <a:spcAft>
                          <a:spcPts val="0"/>
                        </a:spcAft>
                      </a:pPr>
                      <a:r>
                        <a:rPr lang="es-MX" sz="1000" dirty="0">
                          <a:effectLst/>
                          <a:latin typeface="Cambria"/>
                          <a:ea typeface="ＭＳ 明朝"/>
                          <a:cs typeface="Times New Roman"/>
                        </a:rPr>
                        <a:t>2.7. Movilidad internacional de estudiantes</a:t>
                      </a:r>
                      <a:endParaRPr lang="es-ES_tradnl" sz="1000" dirty="0">
                        <a:effectLst/>
                        <a:latin typeface="Cambria"/>
                        <a:ea typeface="ＭＳ 明朝"/>
                        <a:cs typeface="Times New Roman"/>
                      </a:endParaRPr>
                    </a:p>
                  </a:txBody>
                  <a:tcPr marL="68580" marR="68580" marT="0" marB="0"/>
                </a:tc>
              </a:tr>
              <a:tr h="1153920">
                <a:tc>
                  <a:txBody>
                    <a:bodyPr/>
                    <a:lstStyle/>
                    <a:p>
                      <a:pPr>
                        <a:spcAft>
                          <a:spcPts val="0"/>
                        </a:spcAft>
                      </a:pPr>
                      <a:r>
                        <a:rPr lang="es-ES" sz="2000" dirty="0">
                          <a:effectLst/>
                          <a:latin typeface="Cambria"/>
                          <a:ea typeface="ＭＳ 明朝"/>
                          <a:cs typeface="Times New Roman"/>
                        </a:rPr>
                        <a:t>3. Plan de Estudios </a:t>
                      </a:r>
                      <a:endParaRPr lang="es-ES_tradnl" sz="2000" dirty="0">
                        <a:effectLst/>
                        <a:latin typeface="Cambria"/>
                        <a:ea typeface="ＭＳ 明朝"/>
                        <a:cs typeface="Times New Roman"/>
                      </a:endParaRPr>
                    </a:p>
                    <a:p>
                      <a:pPr>
                        <a:spcAft>
                          <a:spcPts val="0"/>
                        </a:spcAft>
                      </a:pPr>
                      <a:r>
                        <a:rPr lang="es-ES_tradnl" sz="1000" dirty="0">
                          <a:effectLst/>
                          <a:latin typeface="Cambria"/>
                          <a:ea typeface="ＭＳ 明朝"/>
                          <a:cs typeface="Times New Roman"/>
                        </a:rPr>
                        <a:t> </a:t>
                      </a:r>
                    </a:p>
                  </a:txBody>
                  <a:tcPr marL="68580" marR="68580" marT="0" marB="0"/>
                </a:tc>
                <a:tc>
                  <a:txBody>
                    <a:bodyPr/>
                    <a:lstStyle/>
                    <a:p>
                      <a:pPr>
                        <a:spcAft>
                          <a:spcPts val="0"/>
                        </a:spcAft>
                      </a:pPr>
                      <a:r>
                        <a:rPr lang="es-MX" sz="1000" dirty="0">
                          <a:effectLst/>
                          <a:latin typeface="Cambria"/>
                          <a:ea typeface="ＭＳ 明朝"/>
                          <a:cs typeface="Times New Roman"/>
                        </a:rPr>
                        <a:t>3.1. Fundamentación. </a:t>
                      </a:r>
                      <a:endParaRPr lang="es-ES_tradnl" sz="1000" dirty="0">
                        <a:effectLst/>
                        <a:latin typeface="Cambria"/>
                        <a:ea typeface="ＭＳ 明朝"/>
                        <a:cs typeface="Times New Roman"/>
                      </a:endParaRPr>
                    </a:p>
                    <a:p>
                      <a:pPr>
                        <a:spcAft>
                          <a:spcPts val="0"/>
                        </a:spcAft>
                      </a:pPr>
                      <a:r>
                        <a:rPr lang="es-MX" sz="1000" dirty="0">
                          <a:effectLst/>
                          <a:latin typeface="Cambria"/>
                          <a:ea typeface="ＭＳ 明朝"/>
                          <a:cs typeface="Times New Roman"/>
                        </a:rPr>
                        <a:t>3.2  Perfiles de  ingresos y egresos.</a:t>
                      </a:r>
                      <a:endParaRPr lang="es-ES_tradnl" sz="1000" dirty="0">
                        <a:effectLst/>
                        <a:latin typeface="Cambria"/>
                        <a:ea typeface="ＭＳ 明朝"/>
                        <a:cs typeface="Times New Roman"/>
                      </a:endParaRPr>
                    </a:p>
                    <a:p>
                      <a:pPr>
                        <a:spcAft>
                          <a:spcPts val="0"/>
                        </a:spcAft>
                      </a:pPr>
                      <a:r>
                        <a:rPr lang="es-MX" sz="1000" dirty="0">
                          <a:effectLst/>
                          <a:latin typeface="Cambria"/>
                          <a:ea typeface="ＭＳ 明朝"/>
                          <a:cs typeface="Times New Roman"/>
                        </a:rPr>
                        <a:t>3.3. Normativa para la permanencia, egreso y revalidación</a:t>
                      </a:r>
                      <a:endParaRPr lang="es-ES_tradnl" sz="1000" dirty="0">
                        <a:effectLst/>
                        <a:latin typeface="Cambria"/>
                        <a:ea typeface="ＭＳ 明朝"/>
                        <a:cs typeface="Times New Roman"/>
                      </a:endParaRPr>
                    </a:p>
                    <a:p>
                      <a:pPr>
                        <a:spcAft>
                          <a:spcPts val="0"/>
                        </a:spcAft>
                      </a:pPr>
                      <a:r>
                        <a:rPr lang="es-MX" sz="1000" dirty="0">
                          <a:effectLst/>
                          <a:latin typeface="Cambria"/>
                          <a:ea typeface="ＭＳ 明朝"/>
                          <a:cs typeface="Times New Roman"/>
                        </a:rPr>
                        <a:t>3.4. Programas de asignaturas </a:t>
                      </a:r>
                      <a:endParaRPr lang="es-ES_tradnl" sz="1000" dirty="0">
                        <a:effectLst/>
                        <a:latin typeface="Cambria"/>
                        <a:ea typeface="ＭＳ 明朝"/>
                        <a:cs typeface="Times New Roman"/>
                      </a:endParaRPr>
                    </a:p>
                    <a:p>
                      <a:pPr>
                        <a:spcAft>
                          <a:spcPts val="0"/>
                        </a:spcAft>
                      </a:pPr>
                      <a:r>
                        <a:rPr lang="es-MX" sz="1000" dirty="0">
                          <a:effectLst/>
                          <a:latin typeface="Cambria"/>
                          <a:ea typeface="ＭＳ 明朝"/>
                          <a:cs typeface="Times New Roman"/>
                        </a:rPr>
                        <a:t>3.5. Contenidos</a:t>
                      </a:r>
                      <a:endParaRPr lang="es-ES_tradnl" sz="1000" dirty="0">
                        <a:effectLst/>
                        <a:latin typeface="Cambria"/>
                        <a:ea typeface="ＭＳ 明朝"/>
                        <a:cs typeface="Times New Roman"/>
                      </a:endParaRPr>
                    </a:p>
                    <a:p>
                      <a:pPr>
                        <a:spcAft>
                          <a:spcPts val="0"/>
                        </a:spcAft>
                      </a:pPr>
                      <a:r>
                        <a:rPr lang="es-MX" sz="1000" dirty="0">
                          <a:effectLst/>
                          <a:latin typeface="Cambria"/>
                          <a:ea typeface="ＭＳ 明朝"/>
                          <a:cs typeface="Times New Roman"/>
                        </a:rPr>
                        <a:t>3.6. Flexibilidad.</a:t>
                      </a:r>
                      <a:endParaRPr lang="es-ES_tradnl" sz="1000" dirty="0">
                        <a:effectLst/>
                        <a:latin typeface="Cambria"/>
                        <a:ea typeface="ＭＳ 明朝"/>
                        <a:cs typeface="Times New Roman"/>
                      </a:endParaRPr>
                    </a:p>
                    <a:p>
                      <a:pPr>
                        <a:spcAft>
                          <a:spcPts val="0"/>
                        </a:spcAft>
                      </a:pPr>
                      <a:r>
                        <a:rPr lang="es-MX" sz="1000" dirty="0">
                          <a:effectLst/>
                          <a:latin typeface="Cambria"/>
                          <a:ea typeface="ＭＳ 明朝"/>
                          <a:cs typeface="Times New Roman"/>
                        </a:rPr>
                        <a:t>3.7. Evaluación y Actualización.</a:t>
                      </a:r>
                      <a:endParaRPr lang="es-ES_tradnl" sz="1000" dirty="0">
                        <a:effectLst/>
                        <a:latin typeface="Cambria"/>
                        <a:ea typeface="ＭＳ 明朝"/>
                        <a:cs typeface="Times New Roman"/>
                      </a:endParaRPr>
                    </a:p>
                    <a:p>
                      <a:pPr>
                        <a:spcAft>
                          <a:spcPts val="0"/>
                        </a:spcAft>
                      </a:pPr>
                      <a:r>
                        <a:rPr lang="es-MX" sz="1000" dirty="0">
                          <a:effectLst/>
                          <a:latin typeface="Cambria"/>
                          <a:ea typeface="ＭＳ 明朝"/>
                          <a:cs typeface="Times New Roman"/>
                        </a:rPr>
                        <a:t>3.8. Difusión.</a:t>
                      </a:r>
                      <a:endParaRPr lang="es-ES_tradnl" sz="1000" dirty="0">
                        <a:effectLst/>
                        <a:latin typeface="Cambria"/>
                        <a:ea typeface="ＭＳ 明朝"/>
                        <a:cs typeface="Times New Roman"/>
                      </a:endParaRPr>
                    </a:p>
                    <a:p>
                      <a:pPr>
                        <a:spcAft>
                          <a:spcPts val="0"/>
                        </a:spcAft>
                      </a:pPr>
                      <a:r>
                        <a:rPr lang="es-MX" sz="1000" dirty="0">
                          <a:effectLst/>
                          <a:latin typeface="Cambria"/>
                          <a:ea typeface="ＭＳ 明朝"/>
                          <a:cs typeface="Times New Roman"/>
                        </a:rPr>
                        <a:t>3.9. Justificación de competencias</a:t>
                      </a:r>
                      <a:endParaRPr lang="es-ES_tradnl" sz="1000" dirty="0">
                        <a:effectLst/>
                        <a:latin typeface="Cambria"/>
                        <a:ea typeface="ＭＳ 明朝"/>
                        <a:cs typeface="Times New Roman"/>
                      </a:endParaRPr>
                    </a:p>
                  </a:txBody>
                  <a:tcPr marL="68580" marR="68580" marT="0" marB="0"/>
                </a:tc>
              </a:tr>
              <a:tr h="389982">
                <a:tc>
                  <a:txBody>
                    <a:bodyPr/>
                    <a:lstStyle/>
                    <a:p>
                      <a:pPr>
                        <a:spcAft>
                          <a:spcPts val="0"/>
                        </a:spcAft>
                      </a:pPr>
                      <a:r>
                        <a:rPr lang="es-ES" sz="2000" dirty="0">
                          <a:effectLst/>
                          <a:latin typeface="Cambria"/>
                          <a:ea typeface="ＭＳ 明朝"/>
                          <a:cs typeface="Times New Roman"/>
                        </a:rPr>
                        <a:t>4. Evaluación del Aprendizaje </a:t>
                      </a:r>
                      <a:endParaRPr lang="es-ES_tradnl" sz="2000" dirty="0">
                        <a:effectLst/>
                        <a:latin typeface="Cambria"/>
                        <a:ea typeface="ＭＳ 明朝"/>
                        <a:cs typeface="Times New Roman"/>
                      </a:endParaRPr>
                    </a:p>
                  </a:txBody>
                  <a:tcPr marL="68580" marR="68580" marT="0" marB="0"/>
                </a:tc>
                <a:tc>
                  <a:txBody>
                    <a:bodyPr/>
                    <a:lstStyle/>
                    <a:p>
                      <a:pPr>
                        <a:spcAft>
                          <a:spcPts val="0"/>
                        </a:spcAft>
                      </a:pPr>
                      <a:r>
                        <a:rPr lang="es-MX" sz="1000" dirty="0">
                          <a:effectLst/>
                          <a:latin typeface="Cambria"/>
                          <a:ea typeface="ＭＳ 明朝"/>
                          <a:cs typeface="Times New Roman"/>
                        </a:rPr>
                        <a:t>4.1. Metodología de Evaluación Continua.</a:t>
                      </a:r>
                      <a:endParaRPr lang="es-ES_tradnl" sz="1000" dirty="0">
                        <a:effectLst/>
                        <a:latin typeface="Cambria"/>
                        <a:ea typeface="ＭＳ 明朝"/>
                        <a:cs typeface="Times New Roman"/>
                      </a:endParaRPr>
                    </a:p>
                    <a:p>
                      <a:pPr>
                        <a:spcAft>
                          <a:spcPts val="0"/>
                        </a:spcAft>
                      </a:pPr>
                      <a:r>
                        <a:rPr lang="es-MX" sz="1000" dirty="0">
                          <a:effectLst/>
                          <a:latin typeface="Cambria"/>
                          <a:ea typeface="ＭＳ 明朝"/>
                          <a:cs typeface="Times New Roman"/>
                        </a:rPr>
                        <a:t>4.2. Estímulos al rendimiento académico.</a:t>
                      </a:r>
                      <a:endParaRPr lang="es-ES_tradnl" sz="1000" dirty="0">
                        <a:effectLst/>
                        <a:latin typeface="Cambria"/>
                        <a:ea typeface="ＭＳ 明朝"/>
                        <a:cs typeface="Times New Roman"/>
                      </a:endParaRPr>
                    </a:p>
                  </a:txBody>
                  <a:tcPr marL="68580" marR="68580" marT="0" marB="0"/>
                </a:tc>
              </a:tr>
              <a:tr h="897494">
                <a:tc>
                  <a:txBody>
                    <a:bodyPr/>
                    <a:lstStyle/>
                    <a:p>
                      <a:pPr>
                        <a:spcAft>
                          <a:spcPts val="0"/>
                        </a:spcAft>
                      </a:pPr>
                      <a:r>
                        <a:rPr lang="es-ES" sz="2000" dirty="0">
                          <a:effectLst/>
                          <a:latin typeface="Cambria"/>
                          <a:ea typeface="ＭＳ 明朝"/>
                          <a:cs typeface="Times New Roman"/>
                        </a:rPr>
                        <a:t>5. Formación Integral </a:t>
                      </a:r>
                      <a:endParaRPr lang="es-ES_tradnl" sz="2000" dirty="0">
                        <a:effectLst/>
                        <a:latin typeface="Cambria"/>
                        <a:ea typeface="ＭＳ 明朝"/>
                        <a:cs typeface="Times New Roman"/>
                      </a:endParaRPr>
                    </a:p>
                    <a:p>
                      <a:pPr>
                        <a:spcAft>
                          <a:spcPts val="0"/>
                        </a:spcAft>
                      </a:pPr>
                      <a:r>
                        <a:rPr lang="es-ES_tradnl" sz="1000" dirty="0">
                          <a:effectLst/>
                          <a:latin typeface="Cambria"/>
                          <a:ea typeface="ＭＳ 明朝"/>
                          <a:cs typeface="Times New Roman"/>
                        </a:rPr>
                        <a:t> </a:t>
                      </a:r>
                    </a:p>
                  </a:txBody>
                  <a:tcPr marL="68580" marR="68580" marT="0" marB="0"/>
                </a:tc>
                <a:tc>
                  <a:txBody>
                    <a:bodyPr/>
                    <a:lstStyle/>
                    <a:p>
                      <a:pPr>
                        <a:spcAft>
                          <a:spcPts val="0"/>
                        </a:spcAft>
                      </a:pPr>
                      <a:r>
                        <a:rPr lang="es-MX" sz="1000" dirty="0">
                          <a:effectLst/>
                          <a:latin typeface="Cambria"/>
                          <a:ea typeface="ＭＳ 明朝"/>
                          <a:cs typeface="Times New Roman"/>
                        </a:rPr>
                        <a:t>5.1. Desarrollo de emprendedores.</a:t>
                      </a:r>
                      <a:endParaRPr lang="es-ES_tradnl" sz="1000" dirty="0">
                        <a:effectLst/>
                        <a:latin typeface="Cambria"/>
                        <a:ea typeface="ＭＳ 明朝"/>
                        <a:cs typeface="Times New Roman"/>
                      </a:endParaRPr>
                    </a:p>
                    <a:p>
                      <a:pPr>
                        <a:spcAft>
                          <a:spcPts val="0"/>
                        </a:spcAft>
                      </a:pPr>
                      <a:r>
                        <a:rPr lang="es-MX" sz="1000" dirty="0">
                          <a:effectLst/>
                          <a:latin typeface="Cambria"/>
                          <a:ea typeface="ＭＳ 明朝"/>
                          <a:cs typeface="Times New Roman"/>
                        </a:rPr>
                        <a:t>5.2. Actividades culturales.</a:t>
                      </a:r>
                      <a:endParaRPr lang="es-ES_tradnl" sz="1000" dirty="0">
                        <a:effectLst/>
                        <a:latin typeface="Cambria"/>
                        <a:ea typeface="ＭＳ 明朝"/>
                        <a:cs typeface="Times New Roman"/>
                      </a:endParaRPr>
                    </a:p>
                    <a:p>
                      <a:pPr>
                        <a:spcAft>
                          <a:spcPts val="0"/>
                        </a:spcAft>
                      </a:pPr>
                      <a:r>
                        <a:rPr lang="es-MX" sz="1000" dirty="0">
                          <a:effectLst/>
                          <a:latin typeface="Cambria"/>
                          <a:ea typeface="ＭＳ 明朝"/>
                          <a:cs typeface="Times New Roman"/>
                        </a:rPr>
                        <a:t>5.3. Actividades físicas y deportivas.</a:t>
                      </a:r>
                      <a:endParaRPr lang="es-ES_tradnl" sz="1000" dirty="0">
                        <a:effectLst/>
                        <a:latin typeface="Cambria"/>
                        <a:ea typeface="ＭＳ 明朝"/>
                        <a:cs typeface="Times New Roman"/>
                      </a:endParaRPr>
                    </a:p>
                    <a:p>
                      <a:pPr>
                        <a:spcAft>
                          <a:spcPts val="0"/>
                        </a:spcAft>
                      </a:pPr>
                      <a:r>
                        <a:rPr lang="es-MX" sz="1000" dirty="0">
                          <a:effectLst/>
                          <a:latin typeface="Cambria"/>
                          <a:ea typeface="ＭＳ 明朝"/>
                          <a:cs typeface="Times New Roman"/>
                        </a:rPr>
                        <a:t>5.4. Orientación profesional.</a:t>
                      </a:r>
                      <a:endParaRPr lang="es-ES_tradnl" sz="1000" dirty="0">
                        <a:effectLst/>
                        <a:latin typeface="Cambria"/>
                        <a:ea typeface="ＭＳ 明朝"/>
                        <a:cs typeface="Times New Roman"/>
                      </a:endParaRPr>
                    </a:p>
                    <a:p>
                      <a:pPr>
                        <a:spcAft>
                          <a:spcPts val="0"/>
                        </a:spcAft>
                      </a:pPr>
                      <a:r>
                        <a:rPr lang="es-MX" sz="1000" dirty="0">
                          <a:effectLst/>
                          <a:latin typeface="Cambria"/>
                          <a:ea typeface="ＭＳ 明朝"/>
                          <a:cs typeface="Times New Roman"/>
                        </a:rPr>
                        <a:t>5.5. Orientación psicológica.</a:t>
                      </a:r>
                      <a:endParaRPr lang="es-ES_tradnl" sz="1000" dirty="0">
                        <a:effectLst/>
                        <a:latin typeface="Cambria"/>
                        <a:ea typeface="ＭＳ 明朝"/>
                        <a:cs typeface="Times New Roman"/>
                      </a:endParaRPr>
                    </a:p>
                    <a:p>
                      <a:pPr>
                        <a:spcAft>
                          <a:spcPts val="0"/>
                        </a:spcAft>
                      </a:pPr>
                      <a:r>
                        <a:rPr lang="es-MX" sz="1000" dirty="0">
                          <a:effectLst/>
                          <a:latin typeface="Cambria"/>
                          <a:ea typeface="ＭＳ 明朝"/>
                          <a:cs typeface="Times New Roman"/>
                        </a:rPr>
                        <a:t>5.6. Servicios médicos.</a:t>
                      </a:r>
                      <a:endParaRPr lang="es-ES_tradnl" sz="1000" dirty="0">
                        <a:effectLst/>
                        <a:latin typeface="Cambria"/>
                        <a:ea typeface="ＭＳ 明朝"/>
                        <a:cs typeface="Times New Roman"/>
                      </a:endParaRPr>
                    </a:p>
                    <a:p>
                      <a:pPr>
                        <a:spcAft>
                          <a:spcPts val="0"/>
                        </a:spcAft>
                      </a:pPr>
                      <a:r>
                        <a:rPr lang="es-MX" sz="1000" dirty="0">
                          <a:effectLst/>
                          <a:latin typeface="Cambria"/>
                          <a:ea typeface="ＭＳ 明朝"/>
                          <a:cs typeface="Times New Roman"/>
                        </a:rPr>
                        <a:t>5.7. Enlace escuela – familia.</a:t>
                      </a:r>
                      <a:endParaRPr lang="es-ES_tradnl" sz="1000" dirty="0">
                        <a:effectLst/>
                        <a:latin typeface="Cambria"/>
                        <a:ea typeface="ＭＳ 明朝"/>
                        <a:cs typeface="Times New Roman"/>
                      </a:endParaRPr>
                    </a:p>
                  </a:txBody>
                  <a:tcPr marL="68580" marR="68580" marT="0" marB="0"/>
                </a:tc>
              </a:tr>
            </a:tbl>
          </a:graphicData>
        </a:graphic>
      </p:graphicFrame>
      <p:pic>
        <p:nvPicPr>
          <p:cNvPr id="6" name="4 Imagen" descr="images (4).jpg"/>
          <p:cNvPicPr>
            <a:picLocks noChangeAspect="1"/>
          </p:cNvPicPr>
          <p:nvPr/>
        </p:nvPicPr>
        <p:blipFill>
          <a:blip r:embed="rId2" cstate="print"/>
          <a:stretch>
            <a:fillRect/>
          </a:stretch>
        </p:blipFill>
        <p:spPr>
          <a:xfrm>
            <a:off x="10159901" y="1950895"/>
            <a:ext cx="1759975" cy="1023659"/>
          </a:xfrm>
          <a:prstGeom prst="rect">
            <a:avLst/>
          </a:prstGeom>
        </p:spPr>
      </p:pic>
      <p:pic>
        <p:nvPicPr>
          <p:cNvPr id="7" name="4 Imagen" descr="plan_doc_inmuno.jpg"/>
          <p:cNvPicPr>
            <a:picLocks noChangeAspect="1"/>
          </p:cNvPicPr>
          <p:nvPr/>
        </p:nvPicPr>
        <p:blipFill>
          <a:blip r:embed="rId3" cstate="print"/>
          <a:stretch>
            <a:fillRect/>
          </a:stretch>
        </p:blipFill>
        <p:spPr>
          <a:xfrm>
            <a:off x="10280458" y="3097639"/>
            <a:ext cx="1585321" cy="1828681"/>
          </a:xfrm>
          <a:prstGeom prst="rect">
            <a:avLst/>
          </a:prstGeom>
        </p:spPr>
      </p:pic>
      <p:pic>
        <p:nvPicPr>
          <p:cNvPr id="8" name="7 Imagen" descr="descarga.png"/>
          <p:cNvPicPr>
            <a:picLocks noChangeAspect="1"/>
          </p:cNvPicPr>
          <p:nvPr/>
        </p:nvPicPr>
        <p:blipFill>
          <a:blip r:embed="rId4" cstate="print"/>
          <a:stretch>
            <a:fillRect/>
          </a:stretch>
        </p:blipFill>
        <p:spPr>
          <a:xfrm>
            <a:off x="10306692" y="5102761"/>
            <a:ext cx="1475834" cy="1755239"/>
          </a:xfrm>
          <a:prstGeom prst="rect">
            <a:avLst/>
          </a:prstGeom>
        </p:spPr>
      </p:pic>
      <p:pic>
        <p:nvPicPr>
          <p:cNvPr id="9" name="5 Imagen" descr="PERSONAL_ACADEMICO.JPG"/>
          <p:cNvPicPr>
            <a:picLocks noChangeAspect="1"/>
          </p:cNvPicPr>
          <p:nvPr/>
        </p:nvPicPr>
        <p:blipFill>
          <a:blip r:embed="rId5" cstate="print"/>
          <a:stretch>
            <a:fillRect/>
          </a:stretch>
        </p:blipFill>
        <p:spPr>
          <a:xfrm>
            <a:off x="10068010" y="539246"/>
            <a:ext cx="1879368" cy="1165469"/>
          </a:xfrm>
          <a:prstGeom prst="rect">
            <a:avLst/>
          </a:prstGeom>
        </p:spPr>
      </p:pic>
    </p:spTree>
    <p:extLst>
      <p:ext uri="{BB962C8B-B14F-4D97-AF65-F5344CB8AC3E}">
        <p14:creationId xmlns:p14="http://schemas.microsoft.com/office/powerpoint/2010/main" val="34416569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27382" y="1340770"/>
            <a:ext cx="8417743" cy="843960"/>
          </a:xfrm>
        </p:spPr>
        <p:txBody>
          <a:bodyPr>
            <a:normAutofit/>
          </a:bodyPr>
          <a:lstStyle/>
          <a:p>
            <a:pPr marL="0" indent="0" algn="just">
              <a:buNone/>
            </a:pPr>
            <a:endParaRPr lang="es-ES" sz="2400" dirty="0"/>
          </a:p>
          <a:p>
            <a:pPr marL="0" indent="0" algn="just">
              <a:buNone/>
            </a:pPr>
            <a:endParaRPr lang="es-ES" sz="2400" dirty="0" smtClean="0"/>
          </a:p>
          <a:p>
            <a:pPr marL="0" indent="0" algn="just">
              <a:buNone/>
            </a:pPr>
            <a:endParaRPr lang="es-ES" sz="2100" dirty="0"/>
          </a:p>
          <a:p>
            <a:pPr marL="0" indent="0" algn="just">
              <a:buNone/>
            </a:pPr>
            <a:endParaRPr lang="es-ES" sz="2400" dirty="0"/>
          </a:p>
          <a:p>
            <a:pPr algn="just"/>
            <a:endParaRPr lang="es-ES" dirty="0"/>
          </a:p>
        </p:txBody>
      </p:sp>
      <p:sp>
        <p:nvSpPr>
          <p:cNvPr id="5" name="4 Rectángulo"/>
          <p:cNvSpPr/>
          <p:nvPr/>
        </p:nvSpPr>
        <p:spPr>
          <a:xfrm>
            <a:off x="868769" y="133679"/>
            <a:ext cx="8443608" cy="769441"/>
          </a:xfrm>
          <a:prstGeom prst="rect">
            <a:avLst/>
          </a:prstGeom>
          <a:noFill/>
        </p:spPr>
        <p:txBody>
          <a:bodyPr wrap="square" lIns="91440" tIns="45720" rIns="91440" bIns="45720">
            <a:spAutoFit/>
          </a:bodyPr>
          <a:lstStyle/>
          <a:p>
            <a:pPr algn="ctr"/>
            <a:r>
              <a:rPr lang="es-MX"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Categorías y Criterios a </a:t>
            </a:r>
            <a:r>
              <a:rPr lang="es-MX"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a:t>
            </a:r>
            <a:r>
              <a:rPr lang="es-MX"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valuar</a:t>
            </a:r>
            <a:endParaRPr lang="es-MX"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2" name="Tabla 1"/>
          <p:cNvGraphicFramePr>
            <a:graphicFrameLocks noGrp="1"/>
          </p:cNvGraphicFramePr>
          <p:nvPr>
            <p:extLst>
              <p:ext uri="{D42A27DB-BD31-4B8C-83A1-F6EECF244321}">
                <p14:modId xmlns:p14="http://schemas.microsoft.com/office/powerpoint/2010/main" val="1191824490"/>
              </p:ext>
            </p:extLst>
          </p:nvPr>
        </p:nvGraphicFramePr>
        <p:xfrm>
          <a:off x="299084" y="1105553"/>
          <a:ext cx="9531070" cy="5752447"/>
        </p:xfrm>
        <a:graphic>
          <a:graphicData uri="http://schemas.openxmlformats.org/drawingml/2006/table">
            <a:tbl>
              <a:tblPr firstRow="1" bandRow="1">
                <a:tableStyleId>{5C22544A-7EE6-4342-B048-85BDC9FD1C3A}</a:tableStyleId>
              </a:tblPr>
              <a:tblGrid>
                <a:gridCol w="4765535"/>
                <a:gridCol w="4765535"/>
              </a:tblGrid>
              <a:tr h="267900">
                <a:tc>
                  <a:txBody>
                    <a:bodyPr/>
                    <a:lstStyle/>
                    <a:p>
                      <a:pPr>
                        <a:spcAft>
                          <a:spcPts val="0"/>
                        </a:spcAft>
                      </a:pPr>
                      <a:r>
                        <a:rPr lang="es-ES_tradnl" sz="1800" dirty="0">
                          <a:effectLst/>
                          <a:latin typeface="Cambria"/>
                          <a:ea typeface="ＭＳ 明朝"/>
                          <a:cs typeface="Times New Roman"/>
                        </a:rPr>
                        <a:t>CATEGORÍAS</a:t>
                      </a:r>
                    </a:p>
                  </a:txBody>
                  <a:tcPr marL="68580" marR="68580" marT="0" marB="0"/>
                </a:tc>
                <a:tc>
                  <a:txBody>
                    <a:bodyPr/>
                    <a:lstStyle/>
                    <a:p>
                      <a:pPr>
                        <a:spcAft>
                          <a:spcPts val="0"/>
                        </a:spcAft>
                      </a:pPr>
                      <a:r>
                        <a:rPr lang="es-ES_tradnl" sz="1800" dirty="0">
                          <a:effectLst/>
                          <a:latin typeface="Cambria"/>
                          <a:ea typeface="ＭＳ 明朝"/>
                          <a:cs typeface="Times New Roman"/>
                        </a:rPr>
                        <a:t>CRITERIOS</a:t>
                      </a:r>
                    </a:p>
                  </a:txBody>
                  <a:tcPr marL="68580" marR="68580" marT="0" marB="0"/>
                </a:tc>
              </a:tr>
              <a:tr h="1252130">
                <a:tc>
                  <a:txBody>
                    <a:bodyPr/>
                    <a:lstStyle/>
                    <a:p>
                      <a:pPr>
                        <a:spcAft>
                          <a:spcPts val="0"/>
                        </a:spcAft>
                      </a:pPr>
                      <a:r>
                        <a:rPr lang="es-ES" sz="2400" dirty="0">
                          <a:effectLst/>
                          <a:latin typeface="Cambria"/>
                          <a:ea typeface="ＭＳ 明朝"/>
                          <a:cs typeface="Times New Roman"/>
                        </a:rPr>
                        <a:t>6. Servicios de Apoyo para el Aprendizaje </a:t>
                      </a:r>
                      <a:endParaRPr lang="es-ES_tradnl" sz="2400" dirty="0">
                        <a:effectLst/>
                        <a:latin typeface="Cambria"/>
                        <a:ea typeface="ＭＳ 明朝"/>
                        <a:cs typeface="Times New Roman"/>
                      </a:endParaRPr>
                    </a:p>
                    <a:p>
                      <a:pPr>
                        <a:spcAft>
                          <a:spcPts val="0"/>
                        </a:spcAft>
                      </a:pPr>
                      <a:r>
                        <a:rPr lang="es-ES_tradnl" sz="2400" dirty="0">
                          <a:effectLst/>
                          <a:latin typeface="Cambria"/>
                          <a:ea typeface="ＭＳ 明朝"/>
                          <a:cs typeface="Times New Roman"/>
                        </a:rPr>
                        <a:t> </a:t>
                      </a:r>
                    </a:p>
                  </a:txBody>
                  <a:tcPr marL="68580" marR="68580" marT="0" marB="0"/>
                </a:tc>
                <a:tc>
                  <a:txBody>
                    <a:bodyPr/>
                    <a:lstStyle/>
                    <a:p>
                      <a:pPr>
                        <a:spcAft>
                          <a:spcPts val="0"/>
                        </a:spcAft>
                      </a:pPr>
                      <a:r>
                        <a:rPr lang="es-MX" sz="1200" dirty="0">
                          <a:effectLst/>
                          <a:latin typeface="Cambria"/>
                          <a:ea typeface="ＭＳ 明朝"/>
                          <a:cs typeface="Times New Roman"/>
                        </a:rPr>
                        <a:t>6.1. Tutorías.</a:t>
                      </a:r>
                      <a:endParaRPr lang="es-ES_tradnl" sz="1200" dirty="0">
                        <a:effectLst/>
                        <a:latin typeface="Cambria"/>
                        <a:ea typeface="ＭＳ 明朝"/>
                        <a:cs typeface="Times New Roman"/>
                      </a:endParaRPr>
                    </a:p>
                    <a:p>
                      <a:pPr>
                        <a:spcAft>
                          <a:spcPts val="0"/>
                        </a:spcAft>
                      </a:pPr>
                      <a:r>
                        <a:rPr lang="es-MX" sz="1200" dirty="0">
                          <a:effectLst/>
                          <a:latin typeface="Cambria"/>
                          <a:ea typeface="ＭＳ 明朝"/>
                          <a:cs typeface="Times New Roman"/>
                        </a:rPr>
                        <a:t>6.2 Asesorías académicas.</a:t>
                      </a:r>
                      <a:endParaRPr lang="es-ES_tradnl" sz="1200" dirty="0">
                        <a:effectLst/>
                        <a:latin typeface="Cambria"/>
                        <a:ea typeface="ＭＳ 明朝"/>
                        <a:cs typeface="Times New Roman"/>
                      </a:endParaRPr>
                    </a:p>
                    <a:p>
                      <a:pPr>
                        <a:spcAft>
                          <a:spcPts val="0"/>
                        </a:spcAft>
                      </a:pPr>
                      <a:r>
                        <a:rPr lang="es-MX" sz="1200" dirty="0">
                          <a:effectLst/>
                          <a:latin typeface="Cambria"/>
                          <a:ea typeface="ＭＳ 明朝"/>
                          <a:cs typeface="Times New Roman"/>
                        </a:rPr>
                        <a:t>6.3. Biblioteca-Acceso a la información.</a:t>
                      </a:r>
                      <a:endParaRPr lang="es-ES_tradnl" sz="1200" dirty="0">
                        <a:effectLst/>
                        <a:latin typeface="Cambria"/>
                        <a:ea typeface="ＭＳ 明朝"/>
                        <a:cs typeface="Times New Roman"/>
                      </a:endParaRPr>
                    </a:p>
                    <a:p>
                      <a:pPr>
                        <a:spcAft>
                          <a:spcPts val="0"/>
                        </a:spcAft>
                      </a:pPr>
                      <a:r>
                        <a:rPr lang="es-MX" sz="1200" dirty="0">
                          <a:effectLst/>
                          <a:latin typeface="Cambria"/>
                          <a:ea typeface="ＭＳ 明朝"/>
                          <a:cs typeface="Times New Roman"/>
                        </a:rPr>
                        <a:t>6.4 Plataforma tecnológica y de Aprendizaje. </a:t>
                      </a:r>
                      <a:endParaRPr lang="es-ES_tradnl" sz="1200" dirty="0">
                        <a:effectLst/>
                        <a:latin typeface="Cambria"/>
                        <a:ea typeface="ＭＳ 明朝"/>
                        <a:cs typeface="Times New Roman"/>
                      </a:endParaRPr>
                    </a:p>
                    <a:p>
                      <a:pPr>
                        <a:spcAft>
                          <a:spcPts val="0"/>
                        </a:spcAft>
                      </a:pPr>
                      <a:r>
                        <a:rPr lang="es-MX" sz="1200" dirty="0">
                          <a:effectLst/>
                          <a:latin typeface="Cambria"/>
                          <a:ea typeface="ＭＳ 明朝"/>
                          <a:cs typeface="Times New Roman"/>
                        </a:rPr>
                        <a:t>6.5 Material y Recursos de Aprendizaje utilizando tecnología educativa.</a:t>
                      </a:r>
                      <a:endParaRPr lang="es-ES_tradnl" sz="1200" dirty="0">
                        <a:effectLst/>
                        <a:latin typeface="Cambria"/>
                        <a:ea typeface="ＭＳ 明朝"/>
                        <a:cs typeface="Times New Roman"/>
                      </a:endParaRPr>
                    </a:p>
                    <a:p>
                      <a:pPr>
                        <a:spcAft>
                          <a:spcPts val="0"/>
                        </a:spcAft>
                      </a:pPr>
                      <a:r>
                        <a:rPr lang="es-MX" sz="1200" dirty="0">
                          <a:effectLst/>
                          <a:latin typeface="Cambria"/>
                          <a:ea typeface="ＭＳ 明朝"/>
                          <a:cs typeface="Times New Roman"/>
                        </a:rPr>
                        <a:t>6.6 Integración de los actores del </a:t>
                      </a:r>
                      <a:r>
                        <a:rPr lang="es-MX" sz="1200" dirty="0" smtClean="0">
                          <a:effectLst/>
                          <a:latin typeface="Cambria"/>
                          <a:ea typeface="ＭＳ 明朝"/>
                          <a:cs typeface="Times New Roman"/>
                        </a:rPr>
                        <a:t>aprendizaje</a:t>
                      </a:r>
                    </a:p>
                    <a:p>
                      <a:pPr>
                        <a:spcAft>
                          <a:spcPts val="0"/>
                        </a:spcAft>
                      </a:pPr>
                      <a:endParaRPr lang="es-ES_tradnl" sz="1200" dirty="0">
                        <a:effectLst/>
                        <a:latin typeface="Cambria"/>
                        <a:ea typeface="ＭＳ 明朝"/>
                        <a:cs typeface="Times New Roman"/>
                      </a:endParaRPr>
                    </a:p>
                  </a:txBody>
                  <a:tcPr marL="68580" marR="68580" marT="0" marB="0"/>
                </a:tc>
              </a:tr>
              <a:tr h="1250202">
                <a:tc>
                  <a:txBody>
                    <a:bodyPr/>
                    <a:lstStyle/>
                    <a:p>
                      <a:pPr>
                        <a:spcAft>
                          <a:spcPts val="0"/>
                        </a:spcAft>
                      </a:pPr>
                      <a:r>
                        <a:rPr lang="es-ES" sz="2400" dirty="0">
                          <a:effectLst/>
                          <a:latin typeface="Cambria"/>
                          <a:ea typeface="ＭＳ 明朝"/>
                          <a:cs typeface="Times New Roman"/>
                        </a:rPr>
                        <a:t>7. Vinculación – Extensión </a:t>
                      </a:r>
                      <a:endParaRPr lang="es-ES_tradnl" sz="2400" dirty="0">
                        <a:effectLst/>
                        <a:latin typeface="Cambria"/>
                        <a:ea typeface="ＭＳ 明朝"/>
                        <a:cs typeface="Times New Roman"/>
                      </a:endParaRPr>
                    </a:p>
                    <a:p>
                      <a:pPr>
                        <a:spcAft>
                          <a:spcPts val="0"/>
                        </a:spcAft>
                      </a:pPr>
                      <a:r>
                        <a:rPr lang="es-ES_tradnl" sz="2400" dirty="0">
                          <a:effectLst/>
                          <a:latin typeface="Cambria"/>
                          <a:ea typeface="ＭＳ 明朝"/>
                          <a:cs typeface="Times New Roman"/>
                        </a:rPr>
                        <a:t> </a:t>
                      </a:r>
                    </a:p>
                  </a:txBody>
                  <a:tcPr marL="68580" marR="68580" marT="0" marB="0"/>
                </a:tc>
                <a:tc>
                  <a:txBody>
                    <a:bodyPr/>
                    <a:lstStyle/>
                    <a:p>
                      <a:pPr>
                        <a:spcAft>
                          <a:spcPts val="0"/>
                        </a:spcAft>
                      </a:pPr>
                      <a:r>
                        <a:rPr lang="es-MX" sz="1200" dirty="0">
                          <a:effectLst/>
                          <a:latin typeface="Cambria"/>
                          <a:ea typeface="ＭＳ 明朝"/>
                          <a:cs typeface="Times New Roman"/>
                        </a:rPr>
                        <a:t>7.1. Vinculación con los sectores público, privado y social.</a:t>
                      </a:r>
                      <a:endParaRPr lang="es-ES_tradnl" sz="1200" dirty="0">
                        <a:effectLst/>
                        <a:latin typeface="Cambria"/>
                        <a:ea typeface="ＭＳ 明朝"/>
                        <a:cs typeface="Times New Roman"/>
                      </a:endParaRPr>
                    </a:p>
                    <a:p>
                      <a:pPr>
                        <a:spcAft>
                          <a:spcPts val="0"/>
                        </a:spcAft>
                      </a:pPr>
                      <a:r>
                        <a:rPr lang="es-MX" sz="1200" dirty="0">
                          <a:effectLst/>
                          <a:latin typeface="Cambria"/>
                          <a:ea typeface="ＭＳ 明朝"/>
                          <a:cs typeface="Times New Roman"/>
                        </a:rPr>
                        <a:t>7.2. Seguimiento de egresados.</a:t>
                      </a:r>
                      <a:endParaRPr lang="es-ES_tradnl" sz="1200" dirty="0">
                        <a:effectLst/>
                        <a:latin typeface="Cambria"/>
                        <a:ea typeface="ＭＳ 明朝"/>
                        <a:cs typeface="Times New Roman"/>
                      </a:endParaRPr>
                    </a:p>
                    <a:p>
                      <a:pPr>
                        <a:spcAft>
                          <a:spcPts val="0"/>
                        </a:spcAft>
                      </a:pPr>
                      <a:r>
                        <a:rPr lang="es-MX" sz="1200" dirty="0">
                          <a:effectLst/>
                          <a:latin typeface="Cambria"/>
                          <a:ea typeface="ＭＳ 明朝"/>
                          <a:cs typeface="Times New Roman"/>
                        </a:rPr>
                        <a:t>7.3. Intercambio académico.</a:t>
                      </a:r>
                      <a:endParaRPr lang="es-ES_tradnl" sz="1200" dirty="0">
                        <a:effectLst/>
                        <a:latin typeface="Cambria"/>
                        <a:ea typeface="ＭＳ 明朝"/>
                        <a:cs typeface="Times New Roman"/>
                      </a:endParaRPr>
                    </a:p>
                    <a:p>
                      <a:pPr>
                        <a:spcAft>
                          <a:spcPts val="0"/>
                        </a:spcAft>
                      </a:pPr>
                      <a:r>
                        <a:rPr lang="es-MX" sz="1200" dirty="0">
                          <a:effectLst/>
                          <a:latin typeface="Cambria"/>
                          <a:ea typeface="ＭＳ 明朝"/>
                          <a:cs typeface="Times New Roman"/>
                        </a:rPr>
                        <a:t>7.4. Servicio Social.</a:t>
                      </a:r>
                      <a:endParaRPr lang="es-ES_tradnl" sz="1200" dirty="0">
                        <a:effectLst/>
                        <a:latin typeface="Cambria"/>
                        <a:ea typeface="ＭＳ 明朝"/>
                        <a:cs typeface="Times New Roman"/>
                      </a:endParaRPr>
                    </a:p>
                    <a:p>
                      <a:pPr>
                        <a:spcAft>
                          <a:spcPts val="0"/>
                        </a:spcAft>
                      </a:pPr>
                      <a:r>
                        <a:rPr lang="es-MX" sz="1200" dirty="0">
                          <a:effectLst/>
                          <a:latin typeface="Cambria"/>
                          <a:ea typeface="ＭＳ 明朝"/>
                          <a:cs typeface="Times New Roman"/>
                        </a:rPr>
                        <a:t>7.5. Bolsa de trabajo.</a:t>
                      </a:r>
                      <a:endParaRPr lang="es-ES_tradnl" sz="1200" dirty="0">
                        <a:effectLst/>
                        <a:latin typeface="Cambria"/>
                        <a:ea typeface="ＭＳ 明朝"/>
                        <a:cs typeface="Times New Roman"/>
                      </a:endParaRPr>
                    </a:p>
                    <a:p>
                      <a:pPr>
                        <a:spcAft>
                          <a:spcPts val="0"/>
                        </a:spcAft>
                      </a:pPr>
                      <a:r>
                        <a:rPr lang="es-MX" sz="1200" dirty="0">
                          <a:effectLst/>
                          <a:latin typeface="Cambria"/>
                          <a:ea typeface="ＭＳ 明朝"/>
                          <a:cs typeface="Times New Roman"/>
                        </a:rPr>
                        <a:t>7.6. </a:t>
                      </a:r>
                      <a:r>
                        <a:rPr lang="es-MX" sz="1200" dirty="0" smtClean="0">
                          <a:effectLst/>
                          <a:latin typeface="Cambria"/>
                          <a:ea typeface="ＭＳ 明朝"/>
                          <a:cs typeface="Times New Roman"/>
                        </a:rPr>
                        <a:t>Extensión</a:t>
                      </a:r>
                    </a:p>
                    <a:p>
                      <a:pPr>
                        <a:spcAft>
                          <a:spcPts val="0"/>
                        </a:spcAft>
                      </a:pPr>
                      <a:endParaRPr lang="es-ES_tradnl" sz="1200" dirty="0">
                        <a:effectLst/>
                        <a:latin typeface="Cambria"/>
                        <a:ea typeface="ＭＳ 明朝"/>
                        <a:cs typeface="Times New Roman"/>
                      </a:endParaRPr>
                    </a:p>
                  </a:txBody>
                  <a:tcPr marL="68580" marR="68580" marT="0" marB="0"/>
                </a:tc>
              </a:tr>
              <a:tr h="1126916">
                <a:tc>
                  <a:txBody>
                    <a:bodyPr/>
                    <a:lstStyle/>
                    <a:p>
                      <a:pPr>
                        <a:spcAft>
                          <a:spcPts val="0"/>
                        </a:spcAft>
                      </a:pPr>
                      <a:r>
                        <a:rPr lang="es-ES" sz="2400" dirty="0">
                          <a:effectLst/>
                          <a:latin typeface="Cambria"/>
                          <a:ea typeface="ＭＳ 明朝"/>
                          <a:cs typeface="Times New Roman"/>
                        </a:rPr>
                        <a:t>8. Investigación </a:t>
                      </a:r>
                      <a:endParaRPr lang="es-ES_tradnl" sz="2400" dirty="0">
                        <a:effectLst/>
                        <a:latin typeface="Cambria"/>
                        <a:ea typeface="ＭＳ 明朝"/>
                        <a:cs typeface="Times New Roman"/>
                      </a:endParaRPr>
                    </a:p>
                    <a:p>
                      <a:pPr>
                        <a:spcAft>
                          <a:spcPts val="0"/>
                        </a:spcAft>
                      </a:pPr>
                      <a:endParaRPr lang="es-ES_tradnl" sz="2400" dirty="0">
                        <a:effectLst/>
                        <a:latin typeface="Cambria"/>
                        <a:ea typeface="ＭＳ 明朝"/>
                        <a:cs typeface="Times New Roman"/>
                      </a:endParaRPr>
                    </a:p>
                  </a:txBody>
                  <a:tcPr marL="68580" marR="68580" marT="0" marB="0"/>
                </a:tc>
                <a:tc>
                  <a:txBody>
                    <a:bodyPr/>
                    <a:lstStyle/>
                    <a:p>
                      <a:pPr>
                        <a:spcAft>
                          <a:spcPts val="0"/>
                        </a:spcAft>
                      </a:pPr>
                      <a:r>
                        <a:rPr lang="es-MX" sz="1200" dirty="0">
                          <a:effectLst/>
                          <a:latin typeface="Cambria"/>
                          <a:ea typeface="ＭＳ 明朝"/>
                          <a:cs typeface="Times New Roman"/>
                        </a:rPr>
                        <a:t>8.1. Líneas y proyectos de investigación.</a:t>
                      </a:r>
                      <a:endParaRPr lang="es-ES_tradnl" sz="1200" dirty="0">
                        <a:effectLst/>
                        <a:latin typeface="Cambria"/>
                        <a:ea typeface="ＭＳ 明朝"/>
                        <a:cs typeface="Times New Roman"/>
                      </a:endParaRPr>
                    </a:p>
                    <a:p>
                      <a:pPr>
                        <a:spcAft>
                          <a:spcPts val="0"/>
                        </a:spcAft>
                      </a:pPr>
                      <a:r>
                        <a:rPr lang="es-MX" sz="1200" dirty="0">
                          <a:effectLst/>
                          <a:latin typeface="Cambria"/>
                          <a:ea typeface="ＭＳ 明朝"/>
                          <a:cs typeface="Times New Roman"/>
                        </a:rPr>
                        <a:t>8.2 Recursos para la investigación</a:t>
                      </a:r>
                      <a:endParaRPr lang="es-ES_tradnl" sz="1200" dirty="0">
                        <a:effectLst/>
                        <a:latin typeface="Cambria"/>
                        <a:ea typeface="ＭＳ 明朝"/>
                        <a:cs typeface="Times New Roman"/>
                      </a:endParaRPr>
                    </a:p>
                    <a:p>
                      <a:pPr>
                        <a:spcAft>
                          <a:spcPts val="0"/>
                        </a:spcAft>
                      </a:pPr>
                      <a:r>
                        <a:rPr lang="es-MX" sz="1200" dirty="0">
                          <a:effectLst/>
                          <a:latin typeface="Cambria"/>
                          <a:ea typeface="ＭＳ 明朝"/>
                          <a:cs typeface="Times New Roman"/>
                        </a:rPr>
                        <a:t>8.3 Difusión de la Investigación</a:t>
                      </a:r>
                      <a:endParaRPr lang="es-ES_tradnl" sz="1200" dirty="0">
                        <a:effectLst/>
                        <a:latin typeface="Cambria"/>
                        <a:ea typeface="ＭＳ 明朝"/>
                        <a:cs typeface="Times New Roman"/>
                      </a:endParaRPr>
                    </a:p>
                    <a:p>
                      <a:pPr>
                        <a:spcAft>
                          <a:spcPts val="0"/>
                        </a:spcAft>
                      </a:pPr>
                      <a:r>
                        <a:rPr lang="es-MX" sz="1200" dirty="0">
                          <a:effectLst/>
                          <a:latin typeface="Cambria"/>
                          <a:ea typeface="ＭＳ 明朝"/>
                          <a:cs typeface="Times New Roman"/>
                        </a:rPr>
                        <a:t>8.4.Impacto de la Investigación</a:t>
                      </a:r>
                      <a:endParaRPr lang="es-ES_tradnl" sz="1200" dirty="0">
                        <a:effectLst/>
                        <a:latin typeface="Cambria"/>
                        <a:ea typeface="ＭＳ 明朝"/>
                        <a:cs typeface="Times New Roman"/>
                      </a:endParaRPr>
                    </a:p>
                  </a:txBody>
                  <a:tcPr marL="68580" marR="68580" marT="0" marB="0"/>
                </a:tc>
              </a:tr>
              <a:tr h="893001">
                <a:tc>
                  <a:txBody>
                    <a:bodyPr/>
                    <a:lstStyle/>
                    <a:p>
                      <a:pPr>
                        <a:spcAft>
                          <a:spcPts val="0"/>
                        </a:spcAft>
                      </a:pPr>
                      <a:r>
                        <a:rPr lang="es-ES" sz="2400" dirty="0">
                          <a:effectLst/>
                          <a:latin typeface="Cambria"/>
                          <a:ea typeface="ＭＳ 明朝"/>
                          <a:cs typeface="Times New Roman"/>
                        </a:rPr>
                        <a:t>9. Infraestructura y Equipamiento </a:t>
                      </a:r>
                      <a:endParaRPr lang="es-ES" sz="2400" dirty="0" smtClean="0">
                        <a:effectLst/>
                        <a:latin typeface="Cambria"/>
                        <a:ea typeface="ＭＳ 明朝"/>
                        <a:cs typeface="Times New Roman"/>
                      </a:endParaRPr>
                    </a:p>
                  </a:txBody>
                  <a:tcPr marL="68580" marR="68580" marT="0" marB="0"/>
                </a:tc>
                <a:tc>
                  <a:txBody>
                    <a:bodyPr/>
                    <a:lstStyle/>
                    <a:p>
                      <a:pPr>
                        <a:spcAft>
                          <a:spcPts val="0"/>
                        </a:spcAft>
                      </a:pPr>
                      <a:r>
                        <a:rPr lang="es-MX" sz="1200" dirty="0">
                          <a:effectLst/>
                          <a:latin typeface="Cambria"/>
                          <a:ea typeface="ＭＳ 明朝"/>
                          <a:cs typeface="Times New Roman"/>
                        </a:rPr>
                        <a:t>9.1. Infraestructura</a:t>
                      </a:r>
                      <a:endParaRPr lang="es-ES_tradnl" sz="1200" dirty="0">
                        <a:effectLst/>
                        <a:latin typeface="Cambria"/>
                        <a:ea typeface="ＭＳ 明朝"/>
                        <a:cs typeface="Times New Roman"/>
                      </a:endParaRPr>
                    </a:p>
                    <a:p>
                      <a:pPr>
                        <a:spcAft>
                          <a:spcPts val="0"/>
                        </a:spcAft>
                      </a:pPr>
                      <a:r>
                        <a:rPr lang="es-MX" sz="1200" dirty="0">
                          <a:effectLst/>
                          <a:latin typeface="Cambria"/>
                          <a:ea typeface="ＭＳ 明朝"/>
                          <a:cs typeface="Times New Roman"/>
                        </a:rPr>
                        <a:t>9.2  </a:t>
                      </a:r>
                      <a:r>
                        <a:rPr lang="es-MX" sz="1200" dirty="0" smtClean="0">
                          <a:effectLst/>
                          <a:latin typeface="Cambria"/>
                          <a:ea typeface="ＭＳ 明朝"/>
                          <a:cs typeface="Times New Roman"/>
                        </a:rPr>
                        <a:t>Equipamiento</a:t>
                      </a:r>
                    </a:p>
                    <a:p>
                      <a:pPr>
                        <a:spcAft>
                          <a:spcPts val="0"/>
                        </a:spcAft>
                      </a:pPr>
                      <a:endParaRPr lang="es-MX" sz="1200" dirty="0" smtClean="0">
                        <a:effectLst/>
                        <a:latin typeface="Cambria"/>
                        <a:ea typeface="ＭＳ 明朝"/>
                        <a:cs typeface="Times New Roman"/>
                      </a:endParaRPr>
                    </a:p>
                    <a:p>
                      <a:pPr>
                        <a:spcAft>
                          <a:spcPts val="0"/>
                        </a:spcAft>
                      </a:pPr>
                      <a:endParaRPr lang="es-MX" sz="1200" dirty="0" smtClean="0">
                        <a:effectLst/>
                        <a:latin typeface="Cambria"/>
                        <a:ea typeface="ＭＳ 明朝"/>
                        <a:cs typeface="Times New Roman"/>
                      </a:endParaRPr>
                    </a:p>
                    <a:p>
                      <a:pPr>
                        <a:spcAft>
                          <a:spcPts val="0"/>
                        </a:spcAft>
                      </a:pPr>
                      <a:endParaRPr lang="es-ES_tradnl" sz="1200" dirty="0">
                        <a:effectLst/>
                        <a:latin typeface="Cambria"/>
                        <a:ea typeface="ＭＳ 明朝"/>
                        <a:cs typeface="Times New Roman"/>
                      </a:endParaRPr>
                    </a:p>
                  </a:txBody>
                  <a:tcPr marL="68580" marR="68580" marT="0" marB="0"/>
                </a:tc>
              </a:tr>
              <a:tr h="876491">
                <a:tc>
                  <a:txBody>
                    <a:bodyPr/>
                    <a:lstStyle/>
                    <a:p>
                      <a:pPr>
                        <a:spcAft>
                          <a:spcPts val="0"/>
                        </a:spcAft>
                      </a:pPr>
                      <a:r>
                        <a:rPr lang="es-ES" sz="2400" dirty="0">
                          <a:effectLst/>
                          <a:latin typeface="Cambria"/>
                          <a:ea typeface="ＭＳ 明朝"/>
                          <a:cs typeface="Times New Roman"/>
                        </a:rPr>
                        <a:t>10. Gestión Administrativa y Financiamiento</a:t>
                      </a:r>
                      <a:endParaRPr lang="es-ES_tradnl" sz="2400" dirty="0">
                        <a:effectLst/>
                        <a:latin typeface="Cambria"/>
                        <a:ea typeface="ＭＳ 明朝"/>
                        <a:cs typeface="Times New Roman"/>
                      </a:endParaRPr>
                    </a:p>
                  </a:txBody>
                  <a:tcPr marL="68580" marR="68580" marT="0" marB="0"/>
                </a:tc>
                <a:tc>
                  <a:txBody>
                    <a:bodyPr/>
                    <a:lstStyle/>
                    <a:p>
                      <a:pPr>
                        <a:spcAft>
                          <a:spcPts val="0"/>
                        </a:spcAft>
                      </a:pPr>
                      <a:r>
                        <a:rPr lang="es-MX" sz="1200" dirty="0">
                          <a:effectLst/>
                          <a:latin typeface="Cambria"/>
                          <a:ea typeface="ＭＳ 明朝"/>
                          <a:cs typeface="Times New Roman"/>
                        </a:rPr>
                        <a:t>10.1 Planeación, evaluación y organización.</a:t>
                      </a:r>
                      <a:endParaRPr lang="es-ES_tradnl" sz="1200" dirty="0">
                        <a:effectLst/>
                        <a:latin typeface="Cambria"/>
                        <a:ea typeface="ＭＳ 明朝"/>
                        <a:cs typeface="Times New Roman"/>
                      </a:endParaRPr>
                    </a:p>
                    <a:p>
                      <a:pPr>
                        <a:spcAft>
                          <a:spcPts val="0"/>
                        </a:spcAft>
                      </a:pPr>
                      <a:r>
                        <a:rPr lang="es-MX" sz="1200" dirty="0">
                          <a:effectLst/>
                          <a:latin typeface="Cambria"/>
                          <a:ea typeface="ＭＳ 明朝"/>
                          <a:cs typeface="Times New Roman"/>
                        </a:rPr>
                        <a:t>10.2 Recursos humanos administrativos, de apoyo y de 	servicios.</a:t>
                      </a:r>
                      <a:endParaRPr lang="es-ES_tradnl" sz="1200" dirty="0">
                        <a:effectLst/>
                        <a:latin typeface="Cambria"/>
                        <a:ea typeface="ＭＳ 明朝"/>
                        <a:cs typeface="Times New Roman"/>
                      </a:endParaRPr>
                    </a:p>
                    <a:p>
                      <a:pPr>
                        <a:spcAft>
                          <a:spcPts val="0"/>
                        </a:spcAft>
                      </a:pPr>
                      <a:r>
                        <a:rPr lang="es-MX" sz="1200" dirty="0">
                          <a:effectLst/>
                          <a:latin typeface="Cambria"/>
                          <a:ea typeface="ＭＳ 明朝"/>
                          <a:cs typeface="Times New Roman"/>
                        </a:rPr>
                        <a:t>10.3 Recursos financieros</a:t>
                      </a:r>
                      <a:endParaRPr lang="es-ES_tradnl" sz="1200" dirty="0">
                        <a:effectLst/>
                        <a:latin typeface="Cambria"/>
                        <a:ea typeface="ＭＳ 明朝"/>
                        <a:cs typeface="Times New Roman"/>
                      </a:endParaRPr>
                    </a:p>
                  </a:txBody>
                  <a:tcPr marL="68580" marR="68580" marT="0" marB="0"/>
                </a:tc>
              </a:tr>
            </a:tbl>
          </a:graphicData>
        </a:graphic>
      </p:graphicFrame>
      <p:pic>
        <p:nvPicPr>
          <p:cNvPr id="6" name="4 Imagen" descr="uvm_licenciatura_ingenieria_sistemas_computacionales_aprenderas_630x630.jpg"/>
          <p:cNvPicPr>
            <a:picLocks noChangeAspect="1"/>
          </p:cNvPicPr>
          <p:nvPr/>
        </p:nvPicPr>
        <p:blipFill>
          <a:blip r:embed="rId2" cstate="print"/>
          <a:stretch>
            <a:fillRect/>
          </a:stretch>
        </p:blipFill>
        <p:spPr>
          <a:xfrm>
            <a:off x="10212919" y="3731608"/>
            <a:ext cx="1561515" cy="1561515"/>
          </a:xfrm>
          <a:prstGeom prst="rect">
            <a:avLst/>
          </a:prstGeom>
        </p:spPr>
      </p:pic>
      <p:pic>
        <p:nvPicPr>
          <p:cNvPr id="8" name="5 Imagen" descr="descarga (4).jpg"/>
          <p:cNvPicPr>
            <a:picLocks noChangeAspect="1"/>
          </p:cNvPicPr>
          <p:nvPr/>
        </p:nvPicPr>
        <p:blipFill>
          <a:blip r:embed="rId3" cstate="print"/>
          <a:stretch>
            <a:fillRect/>
          </a:stretch>
        </p:blipFill>
        <p:spPr>
          <a:xfrm>
            <a:off x="9801461" y="2052615"/>
            <a:ext cx="2390539" cy="1590795"/>
          </a:xfrm>
          <a:prstGeom prst="rect">
            <a:avLst/>
          </a:prstGeom>
        </p:spPr>
      </p:pic>
      <p:pic>
        <p:nvPicPr>
          <p:cNvPr id="9" name="7 Imagen" descr="images (14).jpg"/>
          <p:cNvPicPr>
            <a:picLocks noChangeAspect="1"/>
          </p:cNvPicPr>
          <p:nvPr/>
        </p:nvPicPr>
        <p:blipFill>
          <a:blip r:embed="rId4" cstate="print"/>
          <a:stretch>
            <a:fillRect/>
          </a:stretch>
        </p:blipFill>
        <p:spPr>
          <a:xfrm>
            <a:off x="9936962" y="591433"/>
            <a:ext cx="2086964" cy="1225112"/>
          </a:xfrm>
          <a:prstGeom prst="rect">
            <a:avLst/>
          </a:prstGeom>
        </p:spPr>
      </p:pic>
      <p:pic>
        <p:nvPicPr>
          <p:cNvPr id="10" name="4 Imagen" descr="descarga (9).jpg"/>
          <p:cNvPicPr>
            <a:picLocks noChangeAspect="1"/>
          </p:cNvPicPr>
          <p:nvPr/>
        </p:nvPicPr>
        <p:blipFill>
          <a:blip r:embed="rId5" cstate="print"/>
          <a:stretch>
            <a:fillRect/>
          </a:stretch>
        </p:blipFill>
        <p:spPr>
          <a:xfrm>
            <a:off x="10107598" y="5583812"/>
            <a:ext cx="1945213" cy="1013262"/>
          </a:xfrm>
          <a:prstGeom prst="rect">
            <a:avLst/>
          </a:prstGeom>
        </p:spPr>
      </p:pic>
    </p:spTree>
    <p:extLst>
      <p:ext uri="{BB962C8B-B14F-4D97-AF65-F5344CB8AC3E}">
        <p14:creationId xmlns:p14="http://schemas.microsoft.com/office/powerpoint/2010/main" val="22962196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27382" y="1124745"/>
            <a:ext cx="11055019" cy="5001419"/>
          </a:xfrm>
        </p:spPr>
        <p:txBody>
          <a:bodyPr>
            <a:normAutofit fontScale="92500" lnSpcReduction="20000"/>
          </a:bodyPr>
          <a:lstStyle/>
          <a:p>
            <a:pPr marL="0" indent="0" algn="just">
              <a:buNone/>
            </a:pPr>
            <a:r>
              <a:rPr lang="es-MX" sz="2400" dirty="0"/>
              <a:t> </a:t>
            </a:r>
            <a:endParaRPr lang="es-ES" sz="2400" dirty="0"/>
          </a:p>
          <a:p>
            <a:pPr marL="0" indent="0" algn="just">
              <a:buNone/>
            </a:pPr>
            <a:r>
              <a:rPr lang="es-MX" sz="2400" dirty="0"/>
              <a:t>Los perfiles considerados en este documento,  corresponden a cuatro dominios de desarrollo en informática y computación, identificados de la siguiente manera:</a:t>
            </a:r>
            <a:endParaRPr lang="es-ES" sz="2400" dirty="0"/>
          </a:p>
          <a:p>
            <a:pPr marL="0" indent="0" algn="just">
              <a:buNone/>
            </a:pPr>
            <a:r>
              <a:rPr lang="es-MX" sz="2400" dirty="0"/>
              <a:t> </a:t>
            </a:r>
            <a:endParaRPr lang="es-ES" sz="2400" dirty="0"/>
          </a:p>
          <a:p>
            <a:pPr marL="952439" lvl="2" indent="0" algn="just">
              <a:buNone/>
            </a:pPr>
            <a:r>
              <a:rPr lang="es-MX" sz="2100" dirty="0"/>
              <a:t>1.</a:t>
            </a:r>
            <a:r>
              <a:rPr lang="es-MX" sz="1400" dirty="0"/>
              <a:t>	</a:t>
            </a:r>
            <a:r>
              <a:rPr lang="es-MX" sz="2100" dirty="0"/>
              <a:t>Licenciatura en Informática</a:t>
            </a:r>
            <a:endParaRPr lang="es-ES" sz="2100" dirty="0"/>
          </a:p>
          <a:p>
            <a:pPr marL="952439" lvl="2" indent="0" algn="just">
              <a:buNone/>
            </a:pPr>
            <a:r>
              <a:rPr lang="es-MX" sz="2100" dirty="0"/>
              <a:t>2.	Ingeniería de Software.</a:t>
            </a:r>
            <a:endParaRPr lang="es-ES" sz="2100" dirty="0"/>
          </a:p>
          <a:p>
            <a:pPr marL="952439" lvl="2" indent="0" algn="just">
              <a:buNone/>
            </a:pPr>
            <a:r>
              <a:rPr lang="es-MX" sz="2100" dirty="0"/>
              <a:t>3.	Licenciatura en Ciencias de la Computación</a:t>
            </a:r>
            <a:endParaRPr lang="es-ES" sz="2100" dirty="0"/>
          </a:p>
          <a:p>
            <a:pPr marL="952439" lvl="2" indent="0" algn="just">
              <a:buNone/>
            </a:pPr>
            <a:r>
              <a:rPr lang="es-MX" sz="2100" dirty="0"/>
              <a:t>4.	Ingeniería en Computación</a:t>
            </a:r>
            <a:endParaRPr lang="es-ES" sz="2100" dirty="0"/>
          </a:p>
          <a:p>
            <a:pPr marL="0" indent="0" algn="just">
              <a:buNone/>
            </a:pPr>
            <a:endParaRPr lang="es-ES" sz="2400" dirty="0"/>
          </a:p>
          <a:p>
            <a:pPr marL="0" indent="0" algn="just">
              <a:buNone/>
            </a:pPr>
            <a:r>
              <a:rPr lang="es-MX" sz="2400" dirty="0" smtClean="0"/>
              <a:t>Son solo referentes, por lo que las </a:t>
            </a:r>
            <a:r>
              <a:rPr lang="es-MX" sz="2400" dirty="0"/>
              <a:t>instituciones que quieran acreditar un programa en informática y computación cuyo </a:t>
            </a:r>
            <a:r>
              <a:rPr lang="es-MX" sz="2400" dirty="0" smtClean="0"/>
              <a:t>nombre y contenidos </a:t>
            </a:r>
            <a:r>
              <a:rPr lang="es-MX" sz="2400" dirty="0"/>
              <a:t>sea distinto al de estos perfiles,  deberán indicar  el perfil con el cual deseen </a:t>
            </a:r>
            <a:r>
              <a:rPr lang="es-MX" sz="2400" dirty="0" smtClean="0"/>
              <a:t>acreditarlo con base en el modelo estandarizado  de perfiles basados en competencia para carreras del área, que diseñaron las instituciones de educación superior en computación de ANIEI y CONAIC. </a:t>
            </a:r>
            <a:endParaRPr lang="es-ES" sz="2400" dirty="0"/>
          </a:p>
          <a:p>
            <a:pPr marL="0" indent="0" algn="just">
              <a:buNone/>
            </a:pPr>
            <a:endParaRPr lang="es-MX" sz="2400" b="1" dirty="0"/>
          </a:p>
          <a:p>
            <a:pPr marL="0" indent="0" algn="just">
              <a:buNone/>
            </a:pPr>
            <a:r>
              <a:rPr lang="es-MX" sz="2400" b="1" dirty="0"/>
              <a:t>Aprobadas por la </a:t>
            </a:r>
            <a:r>
              <a:rPr lang="es-MX" sz="2400" b="1" dirty="0" smtClean="0"/>
              <a:t>XV </a:t>
            </a:r>
            <a:r>
              <a:rPr lang="es-MX" sz="2400" b="1" dirty="0"/>
              <a:t>asamblea general de la ANIEI</a:t>
            </a:r>
            <a:endParaRPr lang="es-ES" sz="2400" b="1" dirty="0"/>
          </a:p>
          <a:p>
            <a:pPr marL="952439" lvl="1" indent="-408188" algn="just">
              <a:buFont typeface="+mj-lt"/>
              <a:buAutoNum type="alphaLcParenR"/>
            </a:pPr>
            <a:endParaRPr lang="es-ES" sz="2100" dirty="0"/>
          </a:p>
        </p:txBody>
      </p:sp>
      <p:sp>
        <p:nvSpPr>
          <p:cNvPr id="4" name="3 Rectángulo"/>
          <p:cNvSpPr/>
          <p:nvPr/>
        </p:nvSpPr>
        <p:spPr>
          <a:xfrm>
            <a:off x="398948" y="399233"/>
            <a:ext cx="10148970" cy="923330"/>
          </a:xfrm>
          <a:prstGeom prst="rect">
            <a:avLst/>
          </a:prstGeom>
          <a:noFill/>
        </p:spPr>
        <p:txBody>
          <a:bodyPr wrap="none" lIns="91440" tIns="45720" rIns="91440" bIns="45720">
            <a:spAutoFit/>
          </a:bodyPr>
          <a:lstStyle/>
          <a:p>
            <a:pPr algn="ctr"/>
            <a:r>
              <a:rPr lang="es-MX" sz="5400" b="1" i="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Perfiles </a:t>
            </a:r>
            <a:r>
              <a:rPr lang="es-MX" sz="5400" b="1" i="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Curriculares ANIEI-CONAIC</a:t>
            </a:r>
            <a:endParaRPr lang="es-MX"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2867353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0936" y="1113284"/>
            <a:ext cx="10672864" cy="5063680"/>
          </a:xfrm>
        </p:spPr>
        <p:txBody>
          <a:bodyPr>
            <a:normAutofit/>
          </a:bodyPr>
          <a:lstStyle/>
          <a:p>
            <a:pPr marL="0" indent="0" algn="just">
              <a:buNone/>
            </a:pPr>
            <a:r>
              <a:rPr lang="es-ES_tradnl" sz="2400" dirty="0" smtClean="0"/>
              <a:t>El </a:t>
            </a:r>
            <a:r>
              <a:rPr lang="es-ES_tradnl" sz="2400" dirty="0"/>
              <a:t>Comité de Evaluación Externa debe visitar a la IES a fin de recabar información complementaria si fuera </a:t>
            </a:r>
            <a:r>
              <a:rPr lang="es-ES_tradnl" sz="2400" dirty="0" smtClean="0"/>
              <a:t>necesario para </a:t>
            </a:r>
            <a:r>
              <a:rPr lang="es-ES_tradnl" sz="2400" dirty="0"/>
              <a:t>corroborar lo asentado en el instrumento de autoevaluación</a:t>
            </a:r>
            <a:r>
              <a:rPr lang="es-ES_tradnl" sz="2400" dirty="0" smtClean="0"/>
              <a:t>.</a:t>
            </a:r>
          </a:p>
          <a:p>
            <a:pPr marL="0" indent="0" algn="just">
              <a:buNone/>
            </a:pPr>
            <a:r>
              <a:rPr lang="es-ES_tradnl" sz="2400" dirty="0" smtClean="0"/>
              <a:t>Para </a:t>
            </a:r>
            <a:r>
              <a:rPr lang="es-ES_tradnl" sz="2400" dirty="0"/>
              <a:t>la </a:t>
            </a:r>
            <a:r>
              <a:rPr lang="es-ES_tradnl" sz="2400" dirty="0" smtClean="0"/>
              <a:t>realización </a:t>
            </a:r>
            <a:r>
              <a:rPr lang="es-ES_tradnl" sz="2400" dirty="0"/>
              <a:t>de la visita </a:t>
            </a:r>
            <a:r>
              <a:rPr lang="es-ES_tradnl" sz="2400" i="1" dirty="0"/>
              <a:t>in situ</a:t>
            </a:r>
            <a:r>
              <a:rPr lang="es-ES_tradnl" sz="2400" dirty="0"/>
              <a:t>, el CONAIC y la institución de educación superior definen las fechas y la logística (itinerarios, traslado, hospedaje y alimentación de los pares evaluadores).</a:t>
            </a:r>
            <a:r>
              <a:rPr lang="es-ES_tradnl" sz="2400" strike="sngStrike" dirty="0"/>
              <a:t> </a:t>
            </a:r>
            <a:endParaRPr lang="es-ES" sz="2400" dirty="0"/>
          </a:p>
          <a:p>
            <a:pPr marL="0" indent="0" algn="just">
              <a:buNone/>
            </a:pPr>
            <a:r>
              <a:rPr lang="es-ES_tradnl" sz="2400" dirty="0"/>
              <a:t> </a:t>
            </a:r>
            <a:endParaRPr lang="es-ES" sz="2400" dirty="0"/>
          </a:p>
        </p:txBody>
      </p:sp>
      <p:sp>
        <p:nvSpPr>
          <p:cNvPr id="5" name="4 Rectángulo"/>
          <p:cNvSpPr/>
          <p:nvPr/>
        </p:nvSpPr>
        <p:spPr>
          <a:xfrm>
            <a:off x="1388778" y="230551"/>
            <a:ext cx="5640111" cy="923330"/>
          </a:xfrm>
          <a:prstGeom prst="rect">
            <a:avLst/>
          </a:prstGeom>
          <a:noFill/>
        </p:spPr>
        <p:txBody>
          <a:bodyPr wrap="none" lIns="91440" tIns="45720" rIns="91440" bIns="45720">
            <a:spAutoFit/>
          </a:bodyPr>
          <a:lstStyle/>
          <a:p>
            <a:pPr algn="ct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Evaluación Externa</a:t>
            </a:r>
            <a:endParaRPr lang="es-MX"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6" name="5 Imagen" descr="descarga (20).jpg"/>
          <p:cNvPicPr>
            <a:picLocks noChangeAspect="1"/>
          </p:cNvPicPr>
          <p:nvPr/>
        </p:nvPicPr>
        <p:blipFill>
          <a:blip r:embed="rId2" cstate="print"/>
          <a:stretch>
            <a:fillRect/>
          </a:stretch>
        </p:blipFill>
        <p:spPr>
          <a:xfrm>
            <a:off x="1554707" y="3362721"/>
            <a:ext cx="6867728" cy="1533525"/>
          </a:xfrm>
          <a:prstGeom prst="rect">
            <a:avLst/>
          </a:prstGeom>
        </p:spPr>
      </p:pic>
      <p:sp>
        <p:nvSpPr>
          <p:cNvPr id="2" name="Rectángulo 1"/>
          <p:cNvSpPr/>
          <p:nvPr/>
        </p:nvSpPr>
        <p:spPr>
          <a:xfrm>
            <a:off x="591549" y="4619865"/>
            <a:ext cx="10752274" cy="830997"/>
          </a:xfrm>
          <a:prstGeom prst="rect">
            <a:avLst/>
          </a:prstGeom>
        </p:spPr>
        <p:txBody>
          <a:bodyPr wrap="square">
            <a:spAutoFit/>
          </a:bodyPr>
          <a:lstStyle/>
          <a:p>
            <a:pPr algn="just"/>
            <a:r>
              <a:rPr lang="es-ES_tradnl" sz="2400" dirty="0"/>
              <a:t>Una vez finalizada la visita in situ, los pares evaluadores elaboran el Reporte de Evaluación Externa y se lo hacen llegar al CONAIC</a:t>
            </a:r>
            <a:endParaRPr lang="es-ES" sz="2400" dirty="0"/>
          </a:p>
        </p:txBody>
      </p:sp>
      <p:pic>
        <p:nvPicPr>
          <p:cNvPr id="7" name="6 Imagen" descr="864_como-preparar-una-entrevista-de-trabajo_128.jpg"/>
          <p:cNvPicPr>
            <a:picLocks noChangeAspect="1"/>
          </p:cNvPicPr>
          <p:nvPr/>
        </p:nvPicPr>
        <p:blipFill>
          <a:blip r:embed="rId3" cstate="print"/>
          <a:stretch>
            <a:fillRect/>
          </a:stretch>
        </p:blipFill>
        <p:spPr>
          <a:xfrm>
            <a:off x="6176468" y="5446605"/>
            <a:ext cx="3301640" cy="1272233"/>
          </a:xfrm>
          <a:prstGeom prst="rect">
            <a:avLst/>
          </a:prstGeom>
        </p:spPr>
      </p:pic>
    </p:spTree>
    <p:extLst>
      <p:ext uri="{BB962C8B-B14F-4D97-AF65-F5344CB8AC3E}">
        <p14:creationId xmlns:p14="http://schemas.microsoft.com/office/powerpoint/2010/main" val="13506738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27382" y="1412777"/>
            <a:ext cx="11055019" cy="4713387"/>
          </a:xfrm>
        </p:spPr>
        <p:txBody>
          <a:bodyPr>
            <a:normAutofit fontScale="92500" lnSpcReduction="20000"/>
          </a:bodyPr>
          <a:lstStyle/>
          <a:p>
            <a:pPr marL="0" indent="0" algn="just">
              <a:buNone/>
            </a:pPr>
            <a:r>
              <a:rPr lang="es-ES_tradnl" sz="2400" dirty="0"/>
              <a:t>Cuando el CONAIC recibe el Reporte de Evaluación Externa de la visita, el Comité de Acreditación lo analiza a detalle y finalizado el proceso emite su decisión. El resultado del dictamen puede ser de “programa acreditado” o “programa no acreditado”, mismo que es notificado a la IES.</a:t>
            </a:r>
            <a:endParaRPr lang="es-ES" sz="2400" dirty="0"/>
          </a:p>
          <a:p>
            <a:pPr marL="0" indent="0" algn="just">
              <a:buNone/>
            </a:pPr>
            <a:r>
              <a:rPr lang="es-ES_tradnl" sz="2400" dirty="0"/>
              <a:t> </a:t>
            </a:r>
            <a:endParaRPr lang="es-ES_tradnl" sz="2400" dirty="0" smtClean="0"/>
          </a:p>
          <a:p>
            <a:pPr marL="0" indent="0" algn="just">
              <a:buNone/>
            </a:pPr>
            <a:endParaRPr lang="es-ES_tradnl" sz="2400" dirty="0" smtClean="0"/>
          </a:p>
          <a:p>
            <a:pPr marL="0" indent="0" algn="just">
              <a:buNone/>
            </a:pPr>
            <a:endParaRPr lang="es-ES" sz="2400" dirty="0"/>
          </a:p>
          <a:p>
            <a:pPr marL="0" indent="0" algn="just">
              <a:buNone/>
            </a:pPr>
            <a:r>
              <a:rPr lang="es-ES_tradnl" sz="2400" dirty="0"/>
              <a:t>En el caso de que el programa haya sido acreditado, señala las recomendaciones y el plazo en el que la IES debe solventarlas (de 1 a 5 años). En forma posterior, la IES recibe la constancia de acreditación –con una vigencia de cinco años-.</a:t>
            </a:r>
            <a:endParaRPr lang="es-ES" sz="2400" dirty="0"/>
          </a:p>
          <a:p>
            <a:pPr marL="0" indent="0" algn="just">
              <a:buNone/>
            </a:pPr>
            <a:r>
              <a:rPr lang="es-ES_tradnl" sz="2400" dirty="0"/>
              <a:t> </a:t>
            </a:r>
            <a:endParaRPr lang="es-ES" sz="2400" dirty="0"/>
          </a:p>
          <a:p>
            <a:pPr marL="0" indent="0" algn="just">
              <a:buNone/>
            </a:pPr>
            <a:r>
              <a:rPr lang="es-ES_tradnl" sz="2400" dirty="0"/>
              <a:t>Cabe mencionar que no es válido otorgar acreditaciones condicionadas o por un plazo menor a cinco años.  </a:t>
            </a:r>
            <a:endParaRPr lang="es-ES" sz="2400" dirty="0"/>
          </a:p>
          <a:p>
            <a:pPr marL="0" indent="0" algn="just">
              <a:buNone/>
            </a:pPr>
            <a:r>
              <a:rPr lang="es-ES_tradnl" sz="2400" dirty="0"/>
              <a:t> </a:t>
            </a:r>
            <a:endParaRPr lang="es-ES" sz="2400" dirty="0"/>
          </a:p>
        </p:txBody>
      </p:sp>
      <p:sp>
        <p:nvSpPr>
          <p:cNvPr id="4" name="3 Rectángulo"/>
          <p:cNvSpPr/>
          <p:nvPr/>
        </p:nvSpPr>
        <p:spPr>
          <a:xfrm>
            <a:off x="1025050" y="360323"/>
            <a:ext cx="2982344" cy="923330"/>
          </a:xfrm>
          <a:prstGeom prst="rect">
            <a:avLst/>
          </a:prstGeom>
          <a:noFill/>
        </p:spPr>
        <p:txBody>
          <a:bodyPr wrap="none" lIns="91440" tIns="45720" rIns="91440" bIns="45720">
            <a:spAutoFit/>
          </a:bodyPr>
          <a:lstStyle/>
          <a:p>
            <a:pPr algn="ctr"/>
            <a:r>
              <a:rPr lang="es-ES" sz="5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Dictamen</a:t>
            </a:r>
            <a:endParaRPr lang="es-MX"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6" name="5 Imagen" descr="descarga (3).jpg"/>
          <p:cNvPicPr>
            <a:picLocks noChangeAspect="1"/>
          </p:cNvPicPr>
          <p:nvPr/>
        </p:nvPicPr>
        <p:blipFill>
          <a:blip r:embed="rId2" cstate="print"/>
          <a:stretch>
            <a:fillRect/>
          </a:stretch>
        </p:blipFill>
        <p:spPr>
          <a:xfrm>
            <a:off x="2801566" y="2393004"/>
            <a:ext cx="4805464" cy="992222"/>
          </a:xfrm>
          <a:prstGeom prst="rect">
            <a:avLst/>
          </a:prstGeom>
        </p:spPr>
      </p:pic>
      <p:pic>
        <p:nvPicPr>
          <p:cNvPr id="7" name="6 Imagen" descr="descarga (24).jpg"/>
          <p:cNvPicPr>
            <a:picLocks noChangeAspect="1"/>
          </p:cNvPicPr>
          <p:nvPr/>
        </p:nvPicPr>
        <p:blipFill>
          <a:blip r:embed="rId3" cstate="print"/>
          <a:stretch>
            <a:fillRect/>
          </a:stretch>
        </p:blipFill>
        <p:spPr>
          <a:xfrm>
            <a:off x="3927340" y="5200904"/>
            <a:ext cx="1286686" cy="1277717"/>
          </a:xfrm>
          <a:prstGeom prst="rect">
            <a:avLst/>
          </a:prstGeom>
        </p:spPr>
      </p:pic>
    </p:spTree>
    <p:extLst>
      <p:ext uri="{BB962C8B-B14F-4D97-AF65-F5344CB8AC3E}">
        <p14:creationId xmlns:p14="http://schemas.microsoft.com/office/powerpoint/2010/main" val="21542208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27382" y="1412777"/>
            <a:ext cx="11055019" cy="4713387"/>
          </a:xfrm>
        </p:spPr>
        <p:txBody>
          <a:bodyPr>
            <a:normAutofit fontScale="92500" lnSpcReduction="10000"/>
          </a:bodyPr>
          <a:lstStyle/>
          <a:p>
            <a:pPr marL="0" indent="0" algn="just">
              <a:buNone/>
            </a:pPr>
            <a:r>
              <a:rPr lang="es-ES_tradnl" sz="2400" dirty="0" smtClean="0"/>
              <a:t>La IES </a:t>
            </a:r>
            <a:r>
              <a:rPr lang="es-ES_tradnl" sz="2400" dirty="0"/>
              <a:t>tiene derecho a inconformarse con el resultado del </a:t>
            </a:r>
            <a:r>
              <a:rPr lang="es-ES_tradnl" sz="2400" dirty="0" smtClean="0"/>
              <a:t>dictamen:</a:t>
            </a:r>
          </a:p>
          <a:p>
            <a:pPr marL="0" indent="0" algn="just">
              <a:buNone/>
            </a:pPr>
            <a:r>
              <a:rPr lang="es-ES_tradnl" sz="2400" dirty="0" smtClean="0"/>
              <a:t> </a:t>
            </a:r>
          </a:p>
          <a:p>
            <a:pPr marL="457200" indent="-457200" algn="just">
              <a:buAutoNum type="arabicPeriod"/>
            </a:pPr>
            <a:r>
              <a:rPr lang="es-ES_tradnl" sz="2400" dirty="0" smtClean="0"/>
              <a:t>Notificar a CONAIC para el desahogo de la inconformidad</a:t>
            </a:r>
          </a:p>
          <a:p>
            <a:pPr marL="457200" indent="-457200" algn="just">
              <a:buAutoNum type="arabicPeriod"/>
            </a:pPr>
            <a:r>
              <a:rPr lang="es-ES_tradnl" sz="2400" dirty="0" smtClean="0"/>
              <a:t>CONAIC analiza nuevamente la información</a:t>
            </a:r>
          </a:p>
          <a:p>
            <a:pPr marL="457200" indent="-457200" algn="just">
              <a:buAutoNum type="arabicPeriod"/>
            </a:pPr>
            <a:r>
              <a:rPr lang="es-ES_tradnl" sz="2400" dirty="0" smtClean="0"/>
              <a:t>CONAIC Dictamina</a:t>
            </a:r>
          </a:p>
          <a:p>
            <a:pPr marL="457200" indent="-457200" algn="just">
              <a:buAutoNum type="arabicPeriod"/>
            </a:pPr>
            <a:r>
              <a:rPr lang="es-ES_tradnl" sz="2400" dirty="0" smtClean="0"/>
              <a:t>CONAIC notifica resultado a la IES</a:t>
            </a:r>
          </a:p>
          <a:p>
            <a:pPr marL="457200" indent="-457200" algn="just">
              <a:buAutoNum type="arabicPeriod" startAt="5"/>
            </a:pPr>
            <a:r>
              <a:rPr lang="es-ES_tradnl" sz="2400" dirty="0" smtClean="0"/>
              <a:t>SI IES sigue inconforme solicita la </a:t>
            </a:r>
            <a:r>
              <a:rPr lang="es-ES_tradnl" sz="2400" dirty="0"/>
              <a:t>intervención del </a:t>
            </a:r>
            <a:r>
              <a:rPr lang="es-ES_tradnl" sz="2400" dirty="0" smtClean="0"/>
              <a:t>COPAES</a:t>
            </a:r>
          </a:p>
          <a:p>
            <a:pPr marL="457200" indent="-457200" algn="just">
              <a:buAutoNum type="arabicPeriod" startAt="5"/>
            </a:pPr>
            <a:r>
              <a:rPr lang="es-ES_tradnl" sz="2400" dirty="0" smtClean="0"/>
              <a:t>COPAES</a:t>
            </a:r>
            <a:r>
              <a:rPr lang="es-ES_tradnl" sz="2400" dirty="0"/>
              <a:t>, </a:t>
            </a:r>
            <a:r>
              <a:rPr lang="es-ES_tradnl" sz="2400" dirty="0" smtClean="0"/>
              <a:t>solicitará </a:t>
            </a:r>
            <a:r>
              <a:rPr lang="es-ES_tradnl" sz="2400" dirty="0"/>
              <a:t>al OA que se realice un nuevo proceso de evaluación con fines de acreditación, pudiendo el COPAES designar a uno o varios observadores para las distintas etapas del proceso. </a:t>
            </a:r>
            <a:endParaRPr lang="es-ES_tradnl" sz="2400" dirty="0" smtClean="0"/>
          </a:p>
          <a:p>
            <a:pPr marL="457200" indent="-457200" algn="just">
              <a:buAutoNum type="arabicPeriod" startAt="5"/>
            </a:pPr>
            <a:r>
              <a:rPr lang="es-ES_tradnl" sz="2400" dirty="0" smtClean="0"/>
              <a:t>Una </a:t>
            </a:r>
            <a:r>
              <a:rPr lang="es-ES_tradnl" sz="2400" dirty="0"/>
              <a:t>vez emitido el dictamen final su resultado será inapelable. En este supuesto cabe señalar que el COPAES podrá emitir recomendaciones tanto al OA como a la IES.</a:t>
            </a:r>
            <a:endParaRPr lang="es-ES" sz="2400" dirty="0"/>
          </a:p>
          <a:p>
            <a:pPr algn="just"/>
            <a:endParaRPr lang="es-ES" sz="2400" dirty="0"/>
          </a:p>
        </p:txBody>
      </p:sp>
      <p:sp>
        <p:nvSpPr>
          <p:cNvPr id="5" name="4 Rectángulo"/>
          <p:cNvSpPr/>
          <p:nvPr/>
        </p:nvSpPr>
        <p:spPr>
          <a:xfrm>
            <a:off x="615256" y="387632"/>
            <a:ext cx="11149244" cy="923330"/>
          </a:xfrm>
          <a:prstGeom prst="rect">
            <a:avLst/>
          </a:prstGeom>
          <a:noFill/>
        </p:spPr>
        <p:txBody>
          <a:bodyPr wrap="none" lIns="91440" tIns="45720" rIns="91440" bIns="45720">
            <a:spAutoFit/>
          </a:bodyPr>
          <a:lstStyle/>
          <a:p>
            <a:pPr algn="ctr"/>
            <a:r>
              <a:rPr lang="es-ES" sz="5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Dictamen – Recurso de inconformidad</a:t>
            </a:r>
            <a:endParaRPr lang="es-MX"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1248049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9 Rectángulo"/>
          <p:cNvSpPr>
            <a:spLocks noChangeArrowheads="1"/>
          </p:cNvSpPr>
          <p:nvPr/>
        </p:nvSpPr>
        <p:spPr bwMode="auto">
          <a:xfrm>
            <a:off x="285752" y="142876"/>
            <a:ext cx="10668000" cy="77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p>
            <a:r>
              <a:rPr lang="es-MX" sz="4300" dirty="0">
                <a:solidFill>
                  <a:schemeClr val="bg1"/>
                </a:solidFill>
                <a:latin typeface="Calibri" pitchFamily="34" charset="0"/>
              </a:rPr>
              <a:t>					</a:t>
            </a:r>
            <a:endParaRPr lang="es-MX" sz="4300" dirty="0">
              <a:latin typeface="Calibri" pitchFamily="34" charset="0"/>
            </a:endParaRPr>
          </a:p>
        </p:txBody>
      </p:sp>
      <p:sp>
        <p:nvSpPr>
          <p:cNvPr id="2053" name="14 Marcador de contenido"/>
          <p:cNvSpPr>
            <a:spLocks noGrp="1"/>
          </p:cNvSpPr>
          <p:nvPr>
            <p:ph type="subTitle" idx="1"/>
          </p:nvPr>
        </p:nvSpPr>
        <p:spPr/>
        <p:txBody>
          <a:bodyPr/>
          <a:lstStyle/>
          <a:p>
            <a:pPr eaLnBrk="1" hangingPunct="1">
              <a:buFont typeface="Arial" charset="0"/>
              <a:buNone/>
            </a:pPr>
            <a:endParaRPr lang="es-MX" i="1" dirty="0">
              <a:solidFill>
                <a:srgbClr val="000066"/>
              </a:solidFill>
              <a:latin typeface="Arial Narrow" pitchFamily="34" charset="0"/>
              <a:cs typeface="Times New Roman" pitchFamily="18" charset="0"/>
            </a:endParaRPr>
          </a:p>
          <a:p>
            <a:pPr eaLnBrk="1" hangingPunct="1">
              <a:buFont typeface="Arial" charset="0"/>
              <a:buNone/>
            </a:pPr>
            <a:endParaRPr lang="es-MX" i="1" dirty="0">
              <a:solidFill>
                <a:srgbClr val="000066"/>
              </a:solidFill>
              <a:latin typeface="Arial Narrow" pitchFamily="34" charset="0"/>
              <a:cs typeface="Times New Roman" pitchFamily="18" charset="0"/>
            </a:endParaRPr>
          </a:p>
          <a:p>
            <a:pPr eaLnBrk="1" hangingPunct="1">
              <a:buFont typeface="Arial" charset="0"/>
              <a:buNone/>
            </a:pPr>
            <a:endParaRPr lang="es-ES" dirty="0">
              <a:solidFill>
                <a:srgbClr val="000066"/>
              </a:solidFill>
              <a:latin typeface="Arial Narrow" pitchFamily="34" charset="0"/>
              <a:cs typeface="Times New Roman" pitchFamily="18" charset="0"/>
            </a:endParaRPr>
          </a:p>
          <a:p>
            <a:pPr eaLnBrk="1" hangingPunct="1">
              <a:buFont typeface="Arial" charset="0"/>
              <a:buNone/>
            </a:pPr>
            <a:endParaRPr lang="es-MX" dirty="0"/>
          </a:p>
        </p:txBody>
      </p:sp>
      <p:sp>
        <p:nvSpPr>
          <p:cNvPr id="6" name="5 Rectángulo"/>
          <p:cNvSpPr/>
          <p:nvPr/>
        </p:nvSpPr>
        <p:spPr>
          <a:xfrm>
            <a:off x="452362" y="2512927"/>
            <a:ext cx="8873236" cy="1754327"/>
          </a:xfrm>
          <a:prstGeom prst="rect">
            <a:avLst/>
          </a:prstGeom>
          <a:noFill/>
        </p:spPr>
        <p:txBody>
          <a:bodyPr wrap="square" lIns="91440" tIns="45720" rIns="91440" bIns="45720">
            <a:spAutoFit/>
          </a:bodyPr>
          <a:lstStyle/>
          <a:p>
            <a:pPr algn="ctr"/>
            <a:r>
              <a:rPr lang="es-E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4</a:t>
            </a: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Seguimiento para la Mejora Continua</a:t>
            </a:r>
            <a:endParaRPr lang="es-E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7" name="6 Imagen" descr="descarga (19).jpg"/>
          <p:cNvPicPr>
            <a:picLocks noChangeAspect="1"/>
          </p:cNvPicPr>
          <p:nvPr/>
        </p:nvPicPr>
        <p:blipFill>
          <a:blip r:embed="rId3" cstate="print"/>
          <a:stretch>
            <a:fillRect/>
          </a:stretch>
        </p:blipFill>
        <p:spPr>
          <a:xfrm>
            <a:off x="4285135" y="4264058"/>
            <a:ext cx="2143125" cy="2143125"/>
          </a:xfrm>
          <a:prstGeom prst="rect">
            <a:avLst/>
          </a:prstGeom>
        </p:spPr>
      </p:pic>
    </p:spTree>
    <p:extLst>
      <p:ext uri="{BB962C8B-B14F-4D97-AF65-F5344CB8AC3E}">
        <p14:creationId xmlns:p14="http://schemas.microsoft.com/office/powerpoint/2010/main" val="17902540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27382" y="1412777"/>
            <a:ext cx="11055019" cy="4713387"/>
          </a:xfrm>
        </p:spPr>
        <p:txBody>
          <a:bodyPr>
            <a:normAutofit lnSpcReduction="10000"/>
          </a:bodyPr>
          <a:lstStyle/>
          <a:p>
            <a:pPr marL="0" indent="0" algn="just">
              <a:buNone/>
            </a:pPr>
            <a:endParaRPr lang="es-ES_tradnl" sz="2400" dirty="0"/>
          </a:p>
          <a:p>
            <a:pPr algn="just"/>
            <a:r>
              <a:rPr lang="es-ES_tradnl" sz="2400" dirty="0" smtClean="0"/>
              <a:t>Plan de mejora elaborado por parte de la IES, estableciéndose etapas para el cumplimiento de las mismas.  </a:t>
            </a:r>
            <a:endParaRPr lang="es-ES" sz="2400" dirty="0" smtClean="0"/>
          </a:p>
          <a:p>
            <a:pPr marL="0" indent="0" algn="just">
              <a:buNone/>
            </a:pPr>
            <a:endParaRPr lang="es-ES" sz="2400" dirty="0" smtClean="0"/>
          </a:p>
          <a:p>
            <a:pPr algn="just"/>
            <a:r>
              <a:rPr lang="es-ES_tradnl" sz="2400" dirty="0" smtClean="0"/>
              <a:t>La IES ejecuta el plan de mejora y notifica al OA los avances en la atención a las recomendaciones.</a:t>
            </a:r>
          </a:p>
          <a:p>
            <a:pPr algn="just"/>
            <a:endParaRPr lang="es-ES_tradnl" sz="2400" dirty="0" smtClean="0"/>
          </a:p>
          <a:p>
            <a:pPr algn="just"/>
            <a:r>
              <a:rPr lang="es-ES_tradnl" sz="2400" dirty="0" smtClean="0"/>
              <a:t>CONAIC deberá verificar el cumplimiento de las recomendaciones recabando evidencias y elaborando informes periódicos.  </a:t>
            </a:r>
          </a:p>
          <a:p>
            <a:pPr algn="just"/>
            <a:endParaRPr lang="es-ES_tradnl" sz="2400" dirty="0" smtClean="0"/>
          </a:p>
          <a:p>
            <a:pPr algn="just"/>
            <a:r>
              <a:rPr lang="es-ES_tradnl" sz="2400" dirty="0" smtClean="0"/>
              <a:t>Se pueden programar visitas a las IES o efectuar la verificación a través de medios electrónicos; ello, previo al proceso de evaluación con fines de </a:t>
            </a:r>
            <a:r>
              <a:rPr lang="es-ES_tradnl" sz="2400" dirty="0" err="1" smtClean="0"/>
              <a:t>reacreditación</a:t>
            </a:r>
            <a:r>
              <a:rPr lang="es-ES_tradnl" sz="2400" dirty="0" smtClean="0"/>
              <a:t>.</a:t>
            </a:r>
            <a:endParaRPr lang="es-ES" sz="2400" dirty="0" smtClean="0"/>
          </a:p>
          <a:p>
            <a:endParaRPr lang="es-ES" sz="2400" dirty="0"/>
          </a:p>
        </p:txBody>
      </p:sp>
      <p:sp>
        <p:nvSpPr>
          <p:cNvPr id="4" name="3 Rectángulo"/>
          <p:cNvSpPr/>
          <p:nvPr/>
        </p:nvSpPr>
        <p:spPr>
          <a:xfrm>
            <a:off x="613005" y="714638"/>
            <a:ext cx="11090283" cy="707886"/>
          </a:xfrm>
          <a:prstGeom prst="rect">
            <a:avLst/>
          </a:prstGeom>
          <a:noFill/>
        </p:spPr>
        <p:txBody>
          <a:bodyPr wrap="none" lIns="91440" tIns="45720" rIns="91440" bIns="45720">
            <a:spAutoFit/>
          </a:bodyPr>
          <a:lstStyle/>
          <a:p>
            <a:pPr algn="ctr"/>
            <a:r>
              <a:rPr lang="es-ES" sz="4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Proceso para Seguimiento </a:t>
            </a:r>
            <a:r>
              <a:rPr lang="es-ES" sz="4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para la Mejora Continua</a:t>
            </a:r>
            <a:endParaRPr lang="es-MX"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5611622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3113237"/>
            <a:ext cx="10515600" cy="3063725"/>
          </a:xfrm>
        </p:spPr>
        <p:txBody>
          <a:bodyPr>
            <a:normAutofit fontScale="92500" lnSpcReduction="10000"/>
          </a:bodyPr>
          <a:lstStyle/>
          <a:p>
            <a:pPr marL="0" indent="0" algn="ctr">
              <a:buNone/>
            </a:pP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PANEL:” Experiencias en la Evaluación y Acreditación en la Educación Superior”</a:t>
            </a:r>
          </a:p>
          <a:p>
            <a:pPr algn="ctr"/>
            <a:endParaRPr lang="es-ES" b="1" dirty="0" smtClean="0"/>
          </a:p>
          <a:p>
            <a:pPr algn="ctr"/>
            <a:endParaRPr lang="es-ES" b="1" dirty="0"/>
          </a:p>
          <a:p>
            <a:pPr algn="ctr"/>
            <a:r>
              <a:rPr lang="es-E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Dra. Alma Rosa García Gaona</a:t>
            </a:r>
          </a:p>
          <a:p>
            <a:pPr algn="ctr"/>
            <a:endPar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s-ES" sz="2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conaic.dir.gral@gmail.com</a:t>
            </a:r>
            <a:endPar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es-ES" dirty="0"/>
          </a:p>
        </p:txBody>
      </p:sp>
      <p:pic>
        <p:nvPicPr>
          <p:cNvPr id="4" name="Picture 2"/>
          <p:cNvPicPr>
            <a:picLocks noChangeAspect="1" noChangeArrowheads="1"/>
          </p:cNvPicPr>
          <p:nvPr/>
        </p:nvPicPr>
        <p:blipFill>
          <a:blip r:embed="rId2" cstate="print"/>
          <a:srcRect/>
          <a:stretch>
            <a:fillRect/>
          </a:stretch>
        </p:blipFill>
        <p:spPr bwMode="auto">
          <a:xfrm>
            <a:off x="286791" y="281368"/>
            <a:ext cx="3684102" cy="1766816"/>
          </a:xfrm>
          <a:prstGeom prst="rect">
            <a:avLst/>
          </a:prstGeom>
          <a:noFill/>
          <a:ln w="9525">
            <a:noFill/>
            <a:miter lim="800000"/>
            <a:headEnd/>
            <a:tailEnd/>
          </a:ln>
        </p:spPr>
      </p:pic>
    </p:spTree>
    <p:extLst>
      <p:ext uri="{BB962C8B-B14F-4D97-AF65-F5344CB8AC3E}">
        <p14:creationId xmlns:p14="http://schemas.microsoft.com/office/powerpoint/2010/main" val="46990361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9 Rectángulo"/>
          <p:cNvSpPr>
            <a:spLocks noChangeArrowheads="1"/>
          </p:cNvSpPr>
          <p:nvPr/>
        </p:nvSpPr>
        <p:spPr bwMode="auto">
          <a:xfrm>
            <a:off x="285752" y="142876"/>
            <a:ext cx="10668000" cy="77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p>
            <a:r>
              <a:rPr lang="es-MX" sz="4300" dirty="0">
                <a:solidFill>
                  <a:schemeClr val="bg1"/>
                </a:solidFill>
                <a:latin typeface="Calibri" pitchFamily="34" charset="0"/>
              </a:rPr>
              <a:t>					</a:t>
            </a:r>
            <a:endParaRPr lang="es-MX" sz="4300" dirty="0">
              <a:latin typeface="Calibri" pitchFamily="34" charset="0"/>
            </a:endParaRPr>
          </a:p>
        </p:txBody>
      </p:sp>
      <p:sp>
        <p:nvSpPr>
          <p:cNvPr id="2053" name="14 Marcador de contenido"/>
          <p:cNvSpPr>
            <a:spLocks noGrp="1"/>
          </p:cNvSpPr>
          <p:nvPr>
            <p:ph type="subTitle" idx="1"/>
          </p:nvPr>
        </p:nvSpPr>
        <p:spPr/>
        <p:txBody>
          <a:bodyPr/>
          <a:lstStyle/>
          <a:p>
            <a:pPr eaLnBrk="1" hangingPunct="1">
              <a:buFont typeface="Arial" charset="0"/>
              <a:buNone/>
            </a:pPr>
            <a:endParaRPr lang="es-MX" i="1" dirty="0">
              <a:solidFill>
                <a:srgbClr val="000066"/>
              </a:solidFill>
              <a:latin typeface="Arial Narrow" pitchFamily="34" charset="0"/>
              <a:cs typeface="Times New Roman" pitchFamily="18" charset="0"/>
            </a:endParaRPr>
          </a:p>
          <a:p>
            <a:pPr eaLnBrk="1" hangingPunct="1">
              <a:buFont typeface="Arial" charset="0"/>
              <a:buNone/>
            </a:pPr>
            <a:endParaRPr lang="es-MX" i="1" dirty="0">
              <a:solidFill>
                <a:srgbClr val="000066"/>
              </a:solidFill>
              <a:latin typeface="Arial Narrow" pitchFamily="34" charset="0"/>
              <a:cs typeface="Times New Roman" pitchFamily="18" charset="0"/>
            </a:endParaRPr>
          </a:p>
          <a:p>
            <a:pPr eaLnBrk="1" hangingPunct="1">
              <a:buFont typeface="Arial" charset="0"/>
              <a:buNone/>
            </a:pPr>
            <a:endParaRPr lang="es-ES" dirty="0">
              <a:solidFill>
                <a:srgbClr val="000066"/>
              </a:solidFill>
              <a:latin typeface="Arial Narrow" pitchFamily="34" charset="0"/>
              <a:cs typeface="Times New Roman" pitchFamily="18" charset="0"/>
            </a:endParaRPr>
          </a:p>
          <a:p>
            <a:pPr eaLnBrk="1" hangingPunct="1">
              <a:buFont typeface="Arial" charset="0"/>
              <a:buNone/>
            </a:pPr>
            <a:endParaRPr lang="es-MX" dirty="0"/>
          </a:p>
        </p:txBody>
      </p:sp>
      <p:sp>
        <p:nvSpPr>
          <p:cNvPr id="6" name="5 Rectángulo"/>
          <p:cNvSpPr/>
          <p:nvPr/>
        </p:nvSpPr>
        <p:spPr>
          <a:xfrm>
            <a:off x="452362" y="2512927"/>
            <a:ext cx="8873236" cy="1754327"/>
          </a:xfrm>
          <a:prstGeom prst="rect">
            <a:avLst/>
          </a:prstGeom>
          <a:noFill/>
        </p:spPr>
        <p:txBody>
          <a:bodyPr wrap="square" lIns="91440" tIns="45720" rIns="91440" bIns="45720">
            <a:spAutoFit/>
          </a:bodyPr>
          <a:lstStyle/>
          <a:p>
            <a:pPr algn="ct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5. Evaluación integral por CONAIC</a:t>
            </a:r>
            <a:endParaRPr lang="es-E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8" name="6 Imagen" descr="descarga (17).jpg"/>
          <p:cNvPicPr>
            <a:picLocks noChangeAspect="1"/>
          </p:cNvPicPr>
          <p:nvPr/>
        </p:nvPicPr>
        <p:blipFill>
          <a:blip r:embed="rId3" cstate="print"/>
          <a:stretch>
            <a:fillRect/>
          </a:stretch>
        </p:blipFill>
        <p:spPr>
          <a:xfrm>
            <a:off x="3782469" y="4460069"/>
            <a:ext cx="2447925" cy="1866900"/>
          </a:xfrm>
          <a:prstGeom prst="rect">
            <a:avLst/>
          </a:prstGeom>
        </p:spPr>
      </p:pic>
    </p:spTree>
    <p:extLst>
      <p:ext uri="{BB962C8B-B14F-4D97-AF65-F5344CB8AC3E}">
        <p14:creationId xmlns:p14="http://schemas.microsoft.com/office/powerpoint/2010/main" val="24622697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3623106687"/>
              </p:ext>
            </p:extLst>
          </p:nvPr>
        </p:nvGraphicFramePr>
        <p:xfrm>
          <a:off x="974266" y="1145674"/>
          <a:ext cx="10515600" cy="5562600"/>
        </p:xfrm>
        <a:graphic>
          <a:graphicData uri="http://schemas.openxmlformats.org/drawingml/2006/table">
            <a:tbl>
              <a:tblPr firstRow="1" bandRow="1">
                <a:tableStyleId>{5C22544A-7EE6-4342-B048-85BDC9FD1C3A}</a:tableStyleId>
              </a:tblPr>
              <a:tblGrid>
                <a:gridCol w="2628900"/>
                <a:gridCol w="2628900"/>
                <a:gridCol w="2628900"/>
                <a:gridCol w="2628900"/>
              </a:tblGrid>
              <a:tr h="370840">
                <a:tc>
                  <a:txBody>
                    <a:bodyPr/>
                    <a:lstStyle/>
                    <a:p>
                      <a:pPr algn="r" fontAlgn="ctr"/>
                      <a:r>
                        <a:rPr lang="es-ES" sz="2400" b="1" i="0" u="none" strike="noStrike" dirty="0">
                          <a:solidFill>
                            <a:srgbClr val="000000"/>
                          </a:solidFill>
                          <a:effectLst/>
                          <a:latin typeface="Arial"/>
                        </a:rPr>
                        <a:t>AÑO</a:t>
                      </a:r>
                    </a:p>
                  </a:txBody>
                  <a:tcPr marL="0" marR="0" marT="0" marB="0" anchor="ctr"/>
                </a:tc>
                <a:tc>
                  <a:txBody>
                    <a:bodyPr/>
                    <a:lstStyle/>
                    <a:p>
                      <a:pPr algn="ctr" fontAlgn="ctr"/>
                      <a:r>
                        <a:rPr lang="es-ES" sz="2400" b="1" i="0" u="none" strike="noStrike" dirty="0">
                          <a:solidFill>
                            <a:srgbClr val="000000"/>
                          </a:solidFill>
                          <a:effectLst/>
                          <a:latin typeface="Arial"/>
                        </a:rPr>
                        <a:t>LIC</a:t>
                      </a:r>
                    </a:p>
                  </a:txBody>
                  <a:tcPr marL="0" marR="0" marT="0" marB="0" anchor="ctr"/>
                </a:tc>
                <a:tc>
                  <a:txBody>
                    <a:bodyPr/>
                    <a:lstStyle/>
                    <a:p>
                      <a:pPr algn="ctr" fontAlgn="ctr"/>
                      <a:r>
                        <a:rPr lang="es-ES" sz="2400" b="1" i="0" u="none" strike="noStrike" dirty="0">
                          <a:solidFill>
                            <a:srgbClr val="000000"/>
                          </a:solidFill>
                          <a:effectLst/>
                          <a:latin typeface="Arial"/>
                        </a:rPr>
                        <a:t>ING</a:t>
                      </a:r>
                    </a:p>
                  </a:txBody>
                  <a:tcPr marL="0" marR="0" marT="0" marB="0" anchor="ctr"/>
                </a:tc>
                <a:tc>
                  <a:txBody>
                    <a:bodyPr/>
                    <a:lstStyle/>
                    <a:p>
                      <a:pPr algn="ctr" fontAlgn="ctr"/>
                      <a:r>
                        <a:rPr lang="es-ES" sz="2400" b="1" i="0" u="none" strike="noStrike" dirty="0">
                          <a:solidFill>
                            <a:srgbClr val="000000"/>
                          </a:solidFill>
                          <a:effectLst/>
                          <a:latin typeface="Arial"/>
                        </a:rPr>
                        <a:t>TSU</a:t>
                      </a:r>
                    </a:p>
                  </a:txBody>
                  <a:tcPr marL="0" marR="0" marT="0" marB="0" anchor="ctr"/>
                </a:tc>
              </a:tr>
              <a:tr h="370840">
                <a:tc>
                  <a:txBody>
                    <a:bodyPr/>
                    <a:lstStyle/>
                    <a:p>
                      <a:pPr algn="r" fontAlgn="b"/>
                      <a:r>
                        <a:rPr lang="es-ES" sz="2400" b="1" i="0" u="none" strike="noStrike">
                          <a:solidFill>
                            <a:srgbClr val="000000"/>
                          </a:solidFill>
                          <a:effectLst/>
                          <a:latin typeface="Calibri"/>
                        </a:rPr>
                        <a:t>2007</a:t>
                      </a:r>
                    </a:p>
                  </a:txBody>
                  <a:tcPr marL="0" marR="0" marT="0" marB="0" anchor="b"/>
                </a:tc>
                <a:tc>
                  <a:txBody>
                    <a:bodyPr/>
                    <a:lstStyle/>
                    <a:p>
                      <a:pPr algn="ctr" fontAlgn="b"/>
                      <a:r>
                        <a:rPr lang="es-ES" sz="2400" b="0" i="0" u="none" strike="noStrike">
                          <a:solidFill>
                            <a:srgbClr val="000000"/>
                          </a:solidFill>
                          <a:effectLst/>
                          <a:latin typeface="Calibri"/>
                        </a:rPr>
                        <a:t>5</a:t>
                      </a:r>
                    </a:p>
                  </a:txBody>
                  <a:tcPr marL="0" marR="0" marT="0" marB="0" anchor="b"/>
                </a:tc>
                <a:tc>
                  <a:txBody>
                    <a:bodyPr/>
                    <a:lstStyle/>
                    <a:p>
                      <a:pPr algn="ctr" fontAlgn="b"/>
                      <a:r>
                        <a:rPr lang="es-ES" sz="2400" b="0" i="0" u="none" strike="noStrike">
                          <a:solidFill>
                            <a:srgbClr val="000000"/>
                          </a:solidFill>
                          <a:effectLst/>
                          <a:latin typeface="Calibri"/>
                        </a:rPr>
                        <a:t>3</a:t>
                      </a:r>
                    </a:p>
                  </a:txBody>
                  <a:tcPr marL="0" marR="0" marT="0" marB="0" anchor="b"/>
                </a:tc>
                <a:tc>
                  <a:txBody>
                    <a:bodyPr/>
                    <a:lstStyle/>
                    <a:p>
                      <a:pPr algn="ctr" fontAlgn="b"/>
                      <a:r>
                        <a:rPr lang="es-ES" sz="2400" b="0" i="0" u="none" strike="noStrike">
                          <a:solidFill>
                            <a:srgbClr val="000000"/>
                          </a:solidFill>
                          <a:effectLst/>
                          <a:latin typeface="Calibri"/>
                        </a:rPr>
                        <a:t>1</a:t>
                      </a:r>
                    </a:p>
                  </a:txBody>
                  <a:tcPr marL="0" marR="0" marT="0" marB="0" anchor="b"/>
                </a:tc>
              </a:tr>
              <a:tr h="370840">
                <a:tc>
                  <a:txBody>
                    <a:bodyPr/>
                    <a:lstStyle/>
                    <a:p>
                      <a:pPr algn="r" fontAlgn="b"/>
                      <a:r>
                        <a:rPr lang="es-ES" sz="2400" b="1" i="0" u="none" strike="noStrike">
                          <a:solidFill>
                            <a:srgbClr val="000000"/>
                          </a:solidFill>
                          <a:effectLst/>
                          <a:latin typeface="Calibri"/>
                        </a:rPr>
                        <a:t>2008</a:t>
                      </a:r>
                    </a:p>
                  </a:txBody>
                  <a:tcPr marL="0" marR="0" marT="0" marB="0" anchor="b"/>
                </a:tc>
                <a:tc>
                  <a:txBody>
                    <a:bodyPr/>
                    <a:lstStyle/>
                    <a:p>
                      <a:pPr algn="ctr" fontAlgn="b"/>
                      <a:r>
                        <a:rPr lang="es-ES" sz="2400" b="0" i="0" u="none" strike="noStrike">
                          <a:solidFill>
                            <a:srgbClr val="000000"/>
                          </a:solidFill>
                          <a:effectLst/>
                          <a:latin typeface="Calibri"/>
                        </a:rPr>
                        <a:t>10</a:t>
                      </a:r>
                    </a:p>
                  </a:txBody>
                  <a:tcPr marL="0" marR="0" marT="0" marB="0" anchor="b"/>
                </a:tc>
                <a:tc>
                  <a:txBody>
                    <a:bodyPr/>
                    <a:lstStyle/>
                    <a:p>
                      <a:pPr algn="ctr" fontAlgn="b"/>
                      <a:r>
                        <a:rPr lang="es-ES" sz="2400" b="0" i="0" u="none" strike="noStrike" dirty="0">
                          <a:solidFill>
                            <a:srgbClr val="000000"/>
                          </a:solidFill>
                          <a:effectLst/>
                          <a:latin typeface="Calibri"/>
                        </a:rPr>
                        <a:t>4</a:t>
                      </a:r>
                    </a:p>
                  </a:txBody>
                  <a:tcPr marL="0" marR="0" marT="0" marB="0" anchor="b"/>
                </a:tc>
                <a:tc>
                  <a:txBody>
                    <a:bodyPr/>
                    <a:lstStyle/>
                    <a:p>
                      <a:pPr algn="ctr" fontAlgn="b"/>
                      <a:r>
                        <a:rPr lang="es-ES" sz="2400" b="0" i="0" u="none" strike="noStrike">
                          <a:solidFill>
                            <a:srgbClr val="000000"/>
                          </a:solidFill>
                          <a:effectLst/>
                          <a:latin typeface="Calibri"/>
                        </a:rPr>
                        <a:t>9</a:t>
                      </a:r>
                    </a:p>
                  </a:txBody>
                  <a:tcPr marL="0" marR="0" marT="0" marB="0" anchor="b"/>
                </a:tc>
              </a:tr>
              <a:tr h="370840">
                <a:tc>
                  <a:txBody>
                    <a:bodyPr/>
                    <a:lstStyle/>
                    <a:p>
                      <a:pPr algn="r" fontAlgn="b"/>
                      <a:r>
                        <a:rPr lang="es-ES" sz="2400" b="1" i="0" u="none" strike="noStrike">
                          <a:solidFill>
                            <a:srgbClr val="000000"/>
                          </a:solidFill>
                          <a:effectLst/>
                          <a:latin typeface="Calibri"/>
                        </a:rPr>
                        <a:t>2009</a:t>
                      </a:r>
                    </a:p>
                  </a:txBody>
                  <a:tcPr marL="0" marR="0" marT="0" marB="0" anchor="b"/>
                </a:tc>
                <a:tc>
                  <a:txBody>
                    <a:bodyPr/>
                    <a:lstStyle/>
                    <a:p>
                      <a:pPr algn="ctr" fontAlgn="b"/>
                      <a:r>
                        <a:rPr lang="es-ES" sz="2400" b="0" i="0" u="none" strike="noStrike">
                          <a:solidFill>
                            <a:srgbClr val="000000"/>
                          </a:solidFill>
                          <a:effectLst/>
                          <a:latin typeface="Calibri"/>
                        </a:rPr>
                        <a:t>13</a:t>
                      </a:r>
                    </a:p>
                  </a:txBody>
                  <a:tcPr marL="0" marR="0" marT="0" marB="0" anchor="b"/>
                </a:tc>
                <a:tc>
                  <a:txBody>
                    <a:bodyPr/>
                    <a:lstStyle/>
                    <a:p>
                      <a:pPr algn="ctr" fontAlgn="b"/>
                      <a:r>
                        <a:rPr lang="es-ES" sz="2400" b="0" i="0" u="none" strike="noStrike">
                          <a:solidFill>
                            <a:srgbClr val="000000"/>
                          </a:solidFill>
                          <a:effectLst/>
                          <a:latin typeface="Calibri"/>
                        </a:rPr>
                        <a:t>6</a:t>
                      </a:r>
                    </a:p>
                  </a:txBody>
                  <a:tcPr marL="0" marR="0" marT="0" marB="0" anchor="b"/>
                </a:tc>
                <a:tc>
                  <a:txBody>
                    <a:bodyPr/>
                    <a:lstStyle/>
                    <a:p>
                      <a:pPr algn="ctr" fontAlgn="b"/>
                      <a:r>
                        <a:rPr lang="es-ES" sz="2400" b="0" i="0" u="none" strike="noStrike">
                          <a:solidFill>
                            <a:srgbClr val="000000"/>
                          </a:solidFill>
                          <a:effectLst/>
                          <a:latin typeface="Calibri"/>
                        </a:rPr>
                        <a:t>7</a:t>
                      </a:r>
                    </a:p>
                  </a:txBody>
                  <a:tcPr marL="0" marR="0" marT="0" marB="0" anchor="b"/>
                </a:tc>
              </a:tr>
              <a:tr h="370840">
                <a:tc>
                  <a:txBody>
                    <a:bodyPr/>
                    <a:lstStyle/>
                    <a:p>
                      <a:pPr algn="r" fontAlgn="b"/>
                      <a:r>
                        <a:rPr lang="es-ES" sz="2400" b="1" i="0" u="none" strike="noStrike">
                          <a:solidFill>
                            <a:srgbClr val="000000"/>
                          </a:solidFill>
                          <a:effectLst/>
                          <a:latin typeface="Calibri"/>
                        </a:rPr>
                        <a:t>2010</a:t>
                      </a:r>
                    </a:p>
                  </a:txBody>
                  <a:tcPr marL="0" marR="0" marT="0" marB="0" anchor="b"/>
                </a:tc>
                <a:tc>
                  <a:txBody>
                    <a:bodyPr/>
                    <a:lstStyle/>
                    <a:p>
                      <a:pPr algn="ctr" fontAlgn="b"/>
                      <a:r>
                        <a:rPr lang="es-ES" sz="2400" b="0" i="0" u="none" strike="noStrike">
                          <a:solidFill>
                            <a:srgbClr val="000000"/>
                          </a:solidFill>
                          <a:effectLst/>
                          <a:latin typeface="Calibri"/>
                        </a:rPr>
                        <a:t>12</a:t>
                      </a:r>
                    </a:p>
                  </a:txBody>
                  <a:tcPr marL="0" marR="0" marT="0" marB="0" anchor="b"/>
                </a:tc>
                <a:tc>
                  <a:txBody>
                    <a:bodyPr/>
                    <a:lstStyle/>
                    <a:p>
                      <a:pPr algn="ctr" fontAlgn="b"/>
                      <a:r>
                        <a:rPr lang="es-ES" sz="2400" b="0" i="0" u="none" strike="noStrike" dirty="0">
                          <a:solidFill>
                            <a:srgbClr val="000000"/>
                          </a:solidFill>
                          <a:effectLst/>
                          <a:latin typeface="Calibri"/>
                        </a:rPr>
                        <a:t>4</a:t>
                      </a:r>
                    </a:p>
                  </a:txBody>
                  <a:tcPr marL="0" marR="0" marT="0" marB="0" anchor="b"/>
                </a:tc>
                <a:tc>
                  <a:txBody>
                    <a:bodyPr/>
                    <a:lstStyle/>
                    <a:p>
                      <a:pPr algn="ctr" fontAlgn="b"/>
                      <a:r>
                        <a:rPr lang="es-ES" sz="2400" b="0" i="0" u="none" strike="noStrike">
                          <a:solidFill>
                            <a:srgbClr val="000000"/>
                          </a:solidFill>
                          <a:effectLst/>
                          <a:latin typeface="Calibri"/>
                        </a:rPr>
                        <a:t>3</a:t>
                      </a:r>
                    </a:p>
                  </a:txBody>
                  <a:tcPr marL="0" marR="0" marT="0" marB="0" anchor="b"/>
                </a:tc>
              </a:tr>
              <a:tr h="370840">
                <a:tc>
                  <a:txBody>
                    <a:bodyPr/>
                    <a:lstStyle/>
                    <a:p>
                      <a:pPr algn="r" fontAlgn="b"/>
                      <a:r>
                        <a:rPr lang="es-ES" sz="2400" b="1" i="0" u="none" strike="noStrike">
                          <a:solidFill>
                            <a:srgbClr val="000000"/>
                          </a:solidFill>
                          <a:effectLst/>
                          <a:latin typeface="Calibri"/>
                        </a:rPr>
                        <a:t>2011</a:t>
                      </a:r>
                    </a:p>
                  </a:txBody>
                  <a:tcPr marL="0" marR="0" marT="0" marB="0" anchor="b"/>
                </a:tc>
                <a:tc>
                  <a:txBody>
                    <a:bodyPr/>
                    <a:lstStyle/>
                    <a:p>
                      <a:pPr algn="ctr" fontAlgn="b"/>
                      <a:r>
                        <a:rPr lang="es-ES" sz="2400" b="0" i="0" u="none" strike="noStrike">
                          <a:solidFill>
                            <a:srgbClr val="000000"/>
                          </a:solidFill>
                          <a:effectLst/>
                          <a:latin typeface="Calibri"/>
                        </a:rPr>
                        <a:t>13</a:t>
                      </a:r>
                    </a:p>
                  </a:txBody>
                  <a:tcPr marL="0" marR="0" marT="0" marB="0" anchor="b"/>
                </a:tc>
                <a:tc>
                  <a:txBody>
                    <a:bodyPr/>
                    <a:lstStyle/>
                    <a:p>
                      <a:pPr algn="ctr" fontAlgn="b"/>
                      <a:r>
                        <a:rPr lang="es-ES" sz="2400" b="0" i="0" u="none" strike="noStrike">
                          <a:solidFill>
                            <a:srgbClr val="000000"/>
                          </a:solidFill>
                          <a:effectLst/>
                          <a:latin typeface="Calibri"/>
                        </a:rPr>
                        <a:t>7</a:t>
                      </a:r>
                    </a:p>
                  </a:txBody>
                  <a:tcPr marL="0" marR="0" marT="0" marB="0" anchor="b"/>
                </a:tc>
                <a:tc>
                  <a:txBody>
                    <a:bodyPr/>
                    <a:lstStyle/>
                    <a:p>
                      <a:pPr algn="ctr" fontAlgn="b"/>
                      <a:r>
                        <a:rPr lang="es-ES" sz="2400" b="0" i="0" u="none" strike="noStrike">
                          <a:solidFill>
                            <a:srgbClr val="000000"/>
                          </a:solidFill>
                          <a:effectLst/>
                          <a:latin typeface="Calibri"/>
                        </a:rPr>
                        <a:t>2</a:t>
                      </a:r>
                    </a:p>
                  </a:txBody>
                  <a:tcPr marL="0" marR="0" marT="0" marB="0" anchor="b"/>
                </a:tc>
              </a:tr>
              <a:tr h="370840">
                <a:tc>
                  <a:txBody>
                    <a:bodyPr/>
                    <a:lstStyle/>
                    <a:p>
                      <a:pPr algn="r" fontAlgn="b"/>
                      <a:r>
                        <a:rPr lang="es-ES" sz="2400" b="1" i="0" u="none" strike="noStrike">
                          <a:solidFill>
                            <a:srgbClr val="000000"/>
                          </a:solidFill>
                          <a:effectLst/>
                          <a:latin typeface="Calibri"/>
                        </a:rPr>
                        <a:t>2012</a:t>
                      </a:r>
                    </a:p>
                  </a:txBody>
                  <a:tcPr marL="0" marR="0" marT="0" marB="0" anchor="b"/>
                </a:tc>
                <a:tc>
                  <a:txBody>
                    <a:bodyPr/>
                    <a:lstStyle/>
                    <a:p>
                      <a:pPr algn="ctr" fontAlgn="b"/>
                      <a:r>
                        <a:rPr lang="es-ES" sz="2400" b="0" i="0" u="none" strike="noStrike">
                          <a:solidFill>
                            <a:srgbClr val="000000"/>
                          </a:solidFill>
                          <a:effectLst/>
                          <a:latin typeface="Calibri"/>
                        </a:rPr>
                        <a:t>23</a:t>
                      </a:r>
                    </a:p>
                  </a:txBody>
                  <a:tcPr marL="0" marR="0" marT="0" marB="0" anchor="b"/>
                </a:tc>
                <a:tc>
                  <a:txBody>
                    <a:bodyPr/>
                    <a:lstStyle/>
                    <a:p>
                      <a:pPr algn="ctr" fontAlgn="b"/>
                      <a:r>
                        <a:rPr lang="es-ES" sz="2400" b="0" i="0" u="none" strike="noStrike">
                          <a:solidFill>
                            <a:srgbClr val="000000"/>
                          </a:solidFill>
                          <a:effectLst/>
                          <a:latin typeface="Calibri"/>
                        </a:rPr>
                        <a:t>16</a:t>
                      </a:r>
                    </a:p>
                  </a:txBody>
                  <a:tcPr marL="0" marR="0" marT="0" marB="0" anchor="b"/>
                </a:tc>
                <a:tc>
                  <a:txBody>
                    <a:bodyPr/>
                    <a:lstStyle/>
                    <a:p>
                      <a:pPr algn="ctr" fontAlgn="b"/>
                      <a:r>
                        <a:rPr lang="es-ES" sz="2400" b="0" i="0" u="none" strike="noStrike" dirty="0">
                          <a:solidFill>
                            <a:srgbClr val="000000"/>
                          </a:solidFill>
                          <a:effectLst/>
                          <a:latin typeface="Calibri"/>
                        </a:rPr>
                        <a:t>8</a:t>
                      </a:r>
                    </a:p>
                  </a:txBody>
                  <a:tcPr marL="0" marR="0" marT="0" marB="0" anchor="b"/>
                </a:tc>
              </a:tr>
              <a:tr h="370840">
                <a:tc>
                  <a:txBody>
                    <a:bodyPr/>
                    <a:lstStyle/>
                    <a:p>
                      <a:pPr algn="r" fontAlgn="b"/>
                      <a:r>
                        <a:rPr lang="es-ES" sz="2400" b="1" i="0" u="none" strike="noStrike">
                          <a:solidFill>
                            <a:srgbClr val="000000"/>
                          </a:solidFill>
                          <a:effectLst/>
                          <a:latin typeface="Calibri"/>
                        </a:rPr>
                        <a:t>2013</a:t>
                      </a:r>
                    </a:p>
                  </a:txBody>
                  <a:tcPr marL="0" marR="0" marT="0" marB="0" anchor="b"/>
                </a:tc>
                <a:tc>
                  <a:txBody>
                    <a:bodyPr/>
                    <a:lstStyle/>
                    <a:p>
                      <a:pPr algn="ctr" fontAlgn="b"/>
                      <a:r>
                        <a:rPr lang="es-ES" sz="2400" b="0" i="0" u="none" strike="noStrike">
                          <a:solidFill>
                            <a:srgbClr val="000000"/>
                          </a:solidFill>
                          <a:effectLst/>
                          <a:latin typeface="Calibri"/>
                        </a:rPr>
                        <a:t>14</a:t>
                      </a:r>
                    </a:p>
                  </a:txBody>
                  <a:tcPr marL="0" marR="0" marT="0" marB="0" anchor="b"/>
                </a:tc>
                <a:tc>
                  <a:txBody>
                    <a:bodyPr/>
                    <a:lstStyle/>
                    <a:p>
                      <a:pPr algn="ctr" fontAlgn="b"/>
                      <a:r>
                        <a:rPr lang="es-ES" sz="2400" b="0" i="0" u="none" strike="noStrike">
                          <a:solidFill>
                            <a:srgbClr val="000000"/>
                          </a:solidFill>
                          <a:effectLst/>
                          <a:latin typeface="Calibri"/>
                        </a:rPr>
                        <a:t>5</a:t>
                      </a:r>
                    </a:p>
                  </a:txBody>
                  <a:tcPr marL="0" marR="0" marT="0" marB="0" anchor="b"/>
                </a:tc>
                <a:tc>
                  <a:txBody>
                    <a:bodyPr/>
                    <a:lstStyle/>
                    <a:p>
                      <a:pPr algn="ctr" fontAlgn="b"/>
                      <a:r>
                        <a:rPr lang="es-ES" sz="2400" b="0" i="0" u="none" strike="noStrike">
                          <a:solidFill>
                            <a:srgbClr val="000000"/>
                          </a:solidFill>
                          <a:effectLst/>
                          <a:latin typeface="Calibri"/>
                        </a:rPr>
                        <a:t>8</a:t>
                      </a:r>
                    </a:p>
                  </a:txBody>
                  <a:tcPr marL="0" marR="0" marT="0" marB="0" anchor="b"/>
                </a:tc>
              </a:tr>
              <a:tr h="370840">
                <a:tc>
                  <a:txBody>
                    <a:bodyPr/>
                    <a:lstStyle/>
                    <a:p>
                      <a:pPr algn="r" fontAlgn="b"/>
                      <a:r>
                        <a:rPr lang="es-ES" sz="2400" b="1" i="0" u="none" strike="noStrike">
                          <a:solidFill>
                            <a:srgbClr val="000000"/>
                          </a:solidFill>
                          <a:effectLst/>
                          <a:latin typeface="Calibri"/>
                        </a:rPr>
                        <a:t>2014</a:t>
                      </a:r>
                    </a:p>
                  </a:txBody>
                  <a:tcPr marL="0" marR="0" marT="0" marB="0" anchor="b"/>
                </a:tc>
                <a:tc>
                  <a:txBody>
                    <a:bodyPr/>
                    <a:lstStyle/>
                    <a:p>
                      <a:pPr algn="ctr" fontAlgn="b"/>
                      <a:r>
                        <a:rPr lang="es-ES" sz="2400" b="0" i="0" u="none" strike="noStrike">
                          <a:solidFill>
                            <a:srgbClr val="000000"/>
                          </a:solidFill>
                          <a:effectLst/>
                          <a:latin typeface="Calibri"/>
                        </a:rPr>
                        <a:t>19</a:t>
                      </a:r>
                    </a:p>
                  </a:txBody>
                  <a:tcPr marL="0" marR="0" marT="0" marB="0" anchor="b"/>
                </a:tc>
                <a:tc>
                  <a:txBody>
                    <a:bodyPr/>
                    <a:lstStyle/>
                    <a:p>
                      <a:pPr algn="ctr" fontAlgn="b"/>
                      <a:r>
                        <a:rPr lang="es-ES" sz="2400" b="0" i="0" u="none" strike="noStrike">
                          <a:solidFill>
                            <a:srgbClr val="000000"/>
                          </a:solidFill>
                          <a:effectLst/>
                          <a:latin typeface="Calibri"/>
                        </a:rPr>
                        <a:t>18</a:t>
                      </a:r>
                    </a:p>
                  </a:txBody>
                  <a:tcPr marL="0" marR="0" marT="0" marB="0" anchor="b"/>
                </a:tc>
                <a:tc>
                  <a:txBody>
                    <a:bodyPr/>
                    <a:lstStyle/>
                    <a:p>
                      <a:pPr algn="ctr" fontAlgn="b"/>
                      <a:r>
                        <a:rPr lang="es-ES" sz="2400" b="0" i="0" u="none" strike="noStrike" dirty="0">
                          <a:solidFill>
                            <a:srgbClr val="000000"/>
                          </a:solidFill>
                          <a:effectLst/>
                          <a:latin typeface="Calibri"/>
                        </a:rPr>
                        <a:t>4</a:t>
                      </a:r>
                    </a:p>
                  </a:txBody>
                  <a:tcPr marL="0" marR="0" marT="0" marB="0" anchor="b"/>
                </a:tc>
              </a:tr>
              <a:tr h="370840">
                <a:tc>
                  <a:txBody>
                    <a:bodyPr/>
                    <a:lstStyle/>
                    <a:p>
                      <a:pPr algn="r" fontAlgn="b"/>
                      <a:r>
                        <a:rPr lang="es-ES" sz="2400" b="1" i="0" u="none" strike="noStrike">
                          <a:solidFill>
                            <a:srgbClr val="000000"/>
                          </a:solidFill>
                          <a:effectLst/>
                          <a:latin typeface="Calibri"/>
                        </a:rPr>
                        <a:t>2015</a:t>
                      </a:r>
                    </a:p>
                  </a:txBody>
                  <a:tcPr marL="0" marR="0" marT="0" marB="0" anchor="b"/>
                </a:tc>
                <a:tc>
                  <a:txBody>
                    <a:bodyPr/>
                    <a:lstStyle/>
                    <a:p>
                      <a:pPr algn="ctr" fontAlgn="b"/>
                      <a:r>
                        <a:rPr lang="es-ES" sz="2400" b="0" i="0" u="none" strike="noStrike">
                          <a:solidFill>
                            <a:srgbClr val="000000"/>
                          </a:solidFill>
                          <a:effectLst/>
                          <a:latin typeface="Calibri"/>
                        </a:rPr>
                        <a:t>7</a:t>
                      </a:r>
                    </a:p>
                  </a:txBody>
                  <a:tcPr marL="0" marR="0" marT="0" marB="0" anchor="b"/>
                </a:tc>
                <a:tc>
                  <a:txBody>
                    <a:bodyPr/>
                    <a:lstStyle/>
                    <a:p>
                      <a:pPr algn="ctr" fontAlgn="b"/>
                      <a:r>
                        <a:rPr lang="es-ES" sz="2400" b="0" i="0" u="none" strike="noStrike">
                          <a:solidFill>
                            <a:srgbClr val="000000"/>
                          </a:solidFill>
                          <a:effectLst/>
                          <a:latin typeface="Calibri"/>
                        </a:rPr>
                        <a:t>5</a:t>
                      </a:r>
                    </a:p>
                  </a:txBody>
                  <a:tcPr marL="0" marR="0" marT="0" marB="0" anchor="b"/>
                </a:tc>
                <a:tc>
                  <a:txBody>
                    <a:bodyPr/>
                    <a:lstStyle/>
                    <a:p>
                      <a:pPr algn="ctr" fontAlgn="b"/>
                      <a:r>
                        <a:rPr lang="es-ES" sz="2400" b="0" i="0" u="none" strike="noStrike">
                          <a:solidFill>
                            <a:srgbClr val="000000"/>
                          </a:solidFill>
                          <a:effectLst/>
                          <a:latin typeface="Calibri"/>
                        </a:rPr>
                        <a:t>11</a:t>
                      </a:r>
                    </a:p>
                  </a:txBody>
                  <a:tcPr marL="0" marR="0" marT="0" marB="0" anchor="b"/>
                </a:tc>
              </a:tr>
              <a:tr h="370840">
                <a:tc>
                  <a:txBody>
                    <a:bodyPr/>
                    <a:lstStyle/>
                    <a:p>
                      <a:pPr algn="r" fontAlgn="b"/>
                      <a:r>
                        <a:rPr lang="es-ES" sz="2400" b="1" i="0" u="none" strike="noStrike">
                          <a:solidFill>
                            <a:srgbClr val="000000"/>
                          </a:solidFill>
                          <a:effectLst/>
                          <a:latin typeface="Calibri"/>
                        </a:rPr>
                        <a:t>2016</a:t>
                      </a:r>
                    </a:p>
                  </a:txBody>
                  <a:tcPr marL="0" marR="0" marT="0" marB="0" anchor="b"/>
                </a:tc>
                <a:tc>
                  <a:txBody>
                    <a:bodyPr/>
                    <a:lstStyle/>
                    <a:p>
                      <a:pPr algn="ctr" fontAlgn="b"/>
                      <a:r>
                        <a:rPr lang="es-ES" sz="2400" b="0" i="0" u="none" strike="noStrike">
                          <a:solidFill>
                            <a:srgbClr val="000000"/>
                          </a:solidFill>
                          <a:effectLst/>
                          <a:latin typeface="Calibri"/>
                        </a:rPr>
                        <a:t>11</a:t>
                      </a:r>
                    </a:p>
                  </a:txBody>
                  <a:tcPr marL="0" marR="0" marT="0" marB="0" anchor="b"/>
                </a:tc>
                <a:tc>
                  <a:txBody>
                    <a:bodyPr/>
                    <a:lstStyle/>
                    <a:p>
                      <a:pPr algn="ctr" fontAlgn="b"/>
                      <a:r>
                        <a:rPr lang="es-ES" sz="2400" b="0" i="0" u="none" strike="noStrike">
                          <a:solidFill>
                            <a:srgbClr val="000000"/>
                          </a:solidFill>
                          <a:effectLst/>
                          <a:latin typeface="Calibri"/>
                        </a:rPr>
                        <a:t>16</a:t>
                      </a:r>
                    </a:p>
                  </a:txBody>
                  <a:tcPr marL="0" marR="0" marT="0" marB="0" anchor="b"/>
                </a:tc>
                <a:tc>
                  <a:txBody>
                    <a:bodyPr/>
                    <a:lstStyle/>
                    <a:p>
                      <a:pPr algn="ctr" fontAlgn="b"/>
                      <a:r>
                        <a:rPr lang="es-ES" sz="2400" b="0" i="0" u="none" strike="noStrike" dirty="0">
                          <a:solidFill>
                            <a:srgbClr val="000000"/>
                          </a:solidFill>
                          <a:effectLst/>
                          <a:latin typeface="Calibri"/>
                        </a:rPr>
                        <a:t>3</a:t>
                      </a:r>
                    </a:p>
                  </a:txBody>
                  <a:tcPr marL="0" marR="0" marT="0" marB="0" anchor="b"/>
                </a:tc>
              </a:tr>
              <a:tr h="370840">
                <a:tc>
                  <a:txBody>
                    <a:bodyPr/>
                    <a:lstStyle/>
                    <a:p>
                      <a:pPr algn="r" fontAlgn="b"/>
                      <a:r>
                        <a:rPr lang="es-ES" sz="2400" b="1" i="0" u="none" strike="noStrike">
                          <a:solidFill>
                            <a:srgbClr val="000000"/>
                          </a:solidFill>
                          <a:effectLst/>
                          <a:latin typeface="Calibri"/>
                        </a:rPr>
                        <a:t>2017</a:t>
                      </a:r>
                    </a:p>
                  </a:txBody>
                  <a:tcPr marL="0" marR="0" marT="0" marB="0" anchor="b"/>
                </a:tc>
                <a:tc>
                  <a:txBody>
                    <a:bodyPr/>
                    <a:lstStyle/>
                    <a:p>
                      <a:pPr algn="ctr" fontAlgn="b"/>
                      <a:r>
                        <a:rPr lang="es-ES" sz="2400" b="0" i="0" u="none" strike="noStrike">
                          <a:solidFill>
                            <a:srgbClr val="000000"/>
                          </a:solidFill>
                          <a:effectLst/>
                          <a:latin typeface="Calibri"/>
                        </a:rPr>
                        <a:t>8</a:t>
                      </a:r>
                    </a:p>
                  </a:txBody>
                  <a:tcPr marL="0" marR="0" marT="0" marB="0" anchor="b"/>
                </a:tc>
                <a:tc>
                  <a:txBody>
                    <a:bodyPr/>
                    <a:lstStyle/>
                    <a:p>
                      <a:pPr algn="ctr" fontAlgn="b"/>
                      <a:r>
                        <a:rPr lang="es-ES" sz="2400" b="0" i="0" u="none" strike="noStrike">
                          <a:solidFill>
                            <a:srgbClr val="000000"/>
                          </a:solidFill>
                          <a:effectLst/>
                          <a:latin typeface="Calibri"/>
                        </a:rPr>
                        <a:t>20</a:t>
                      </a:r>
                    </a:p>
                  </a:txBody>
                  <a:tcPr marL="0" marR="0" marT="0" marB="0" anchor="b"/>
                </a:tc>
                <a:tc>
                  <a:txBody>
                    <a:bodyPr/>
                    <a:lstStyle/>
                    <a:p>
                      <a:pPr algn="ctr" fontAlgn="b"/>
                      <a:r>
                        <a:rPr lang="es-ES" sz="2400" b="0" i="0" u="none" strike="noStrike" dirty="0">
                          <a:solidFill>
                            <a:srgbClr val="000000"/>
                          </a:solidFill>
                          <a:effectLst/>
                          <a:latin typeface="Calibri"/>
                        </a:rPr>
                        <a:t>10</a:t>
                      </a:r>
                    </a:p>
                  </a:txBody>
                  <a:tcPr marL="0" marR="0" marT="0" marB="0" anchor="b"/>
                </a:tc>
              </a:tr>
              <a:tr h="370840">
                <a:tc>
                  <a:txBody>
                    <a:bodyPr/>
                    <a:lstStyle/>
                    <a:p>
                      <a:pPr algn="r" fontAlgn="b"/>
                      <a:r>
                        <a:rPr lang="es-ES" sz="2400" b="1" i="0" u="none" strike="noStrike">
                          <a:solidFill>
                            <a:srgbClr val="000000"/>
                          </a:solidFill>
                          <a:effectLst/>
                          <a:latin typeface="Calibri"/>
                        </a:rPr>
                        <a:t>2018</a:t>
                      </a:r>
                    </a:p>
                  </a:txBody>
                  <a:tcPr marL="0" marR="0" marT="0" marB="0" anchor="b"/>
                </a:tc>
                <a:tc>
                  <a:txBody>
                    <a:bodyPr/>
                    <a:lstStyle/>
                    <a:p>
                      <a:pPr algn="ctr" fontAlgn="b"/>
                      <a:r>
                        <a:rPr lang="es-ES" sz="2400" b="0" i="0" u="none" strike="noStrike">
                          <a:solidFill>
                            <a:srgbClr val="000000"/>
                          </a:solidFill>
                          <a:effectLst/>
                          <a:latin typeface="Calibri"/>
                        </a:rPr>
                        <a:t>4</a:t>
                      </a:r>
                    </a:p>
                  </a:txBody>
                  <a:tcPr marL="0" marR="0" marT="0" marB="0" anchor="b"/>
                </a:tc>
                <a:tc>
                  <a:txBody>
                    <a:bodyPr/>
                    <a:lstStyle/>
                    <a:p>
                      <a:pPr algn="ctr" fontAlgn="b"/>
                      <a:r>
                        <a:rPr lang="es-ES" sz="2400" b="0" i="0" u="none" strike="noStrike">
                          <a:solidFill>
                            <a:srgbClr val="000000"/>
                          </a:solidFill>
                          <a:effectLst/>
                          <a:latin typeface="Calibri"/>
                        </a:rPr>
                        <a:t>5</a:t>
                      </a:r>
                    </a:p>
                  </a:txBody>
                  <a:tcPr marL="0" marR="0" marT="0" marB="0" anchor="b"/>
                </a:tc>
                <a:tc>
                  <a:txBody>
                    <a:bodyPr/>
                    <a:lstStyle/>
                    <a:p>
                      <a:pPr algn="ctr" fontAlgn="b"/>
                      <a:r>
                        <a:rPr lang="es-ES" sz="2400" b="0" i="0" u="none" strike="noStrike" dirty="0">
                          <a:solidFill>
                            <a:srgbClr val="000000"/>
                          </a:solidFill>
                          <a:effectLst/>
                          <a:latin typeface="Calibri"/>
                        </a:rPr>
                        <a:t>5</a:t>
                      </a:r>
                    </a:p>
                  </a:txBody>
                  <a:tcPr marL="0" marR="0" marT="0" marB="0" anchor="b"/>
                </a:tc>
              </a:tr>
              <a:tr h="370840">
                <a:tc>
                  <a:txBody>
                    <a:bodyPr/>
                    <a:lstStyle/>
                    <a:p>
                      <a:pPr algn="l" fontAlgn="b"/>
                      <a:endParaRPr lang="es-ES" sz="2400" b="0" i="0" u="none" strike="noStrike">
                        <a:solidFill>
                          <a:srgbClr val="000000"/>
                        </a:solidFill>
                        <a:effectLst/>
                        <a:latin typeface="Calibri"/>
                      </a:endParaRPr>
                    </a:p>
                  </a:txBody>
                  <a:tcPr marL="0" marR="0" marT="0" marB="0" anchor="b"/>
                </a:tc>
                <a:tc>
                  <a:txBody>
                    <a:bodyPr/>
                    <a:lstStyle/>
                    <a:p>
                      <a:pPr algn="ctr" fontAlgn="b"/>
                      <a:r>
                        <a:rPr lang="es-ES" sz="2400" b="1" i="0" u="none" strike="noStrike" dirty="0">
                          <a:solidFill>
                            <a:srgbClr val="3366FF"/>
                          </a:solidFill>
                          <a:effectLst/>
                          <a:latin typeface="Calibri"/>
                        </a:rPr>
                        <a:t>139</a:t>
                      </a:r>
                    </a:p>
                  </a:txBody>
                  <a:tcPr marL="0" marR="0" marT="0" marB="0" anchor="b"/>
                </a:tc>
                <a:tc>
                  <a:txBody>
                    <a:bodyPr/>
                    <a:lstStyle/>
                    <a:p>
                      <a:pPr algn="ctr" fontAlgn="b"/>
                      <a:r>
                        <a:rPr lang="es-ES" sz="2400" b="1" i="0" u="none" strike="noStrike" dirty="0">
                          <a:solidFill>
                            <a:srgbClr val="3366FF"/>
                          </a:solidFill>
                          <a:effectLst/>
                          <a:latin typeface="Calibri"/>
                        </a:rPr>
                        <a:t>109</a:t>
                      </a:r>
                    </a:p>
                  </a:txBody>
                  <a:tcPr marL="0" marR="0" marT="0" marB="0" anchor="b"/>
                </a:tc>
                <a:tc>
                  <a:txBody>
                    <a:bodyPr/>
                    <a:lstStyle/>
                    <a:p>
                      <a:pPr algn="ctr" fontAlgn="b"/>
                      <a:r>
                        <a:rPr lang="es-ES" sz="2400" b="1" i="0" u="none" strike="noStrike" dirty="0">
                          <a:solidFill>
                            <a:srgbClr val="3366FF"/>
                          </a:solidFill>
                          <a:effectLst/>
                          <a:latin typeface="Calibri"/>
                        </a:rPr>
                        <a:t>71</a:t>
                      </a:r>
                    </a:p>
                  </a:txBody>
                  <a:tcPr marL="0" marR="0" marT="0" marB="0" anchor="b"/>
                </a:tc>
              </a:tr>
              <a:tr h="370840">
                <a:tc>
                  <a:txBody>
                    <a:bodyPr/>
                    <a:lstStyle/>
                    <a:p>
                      <a:pPr algn="l" fontAlgn="b"/>
                      <a:endParaRPr lang="es-ES" sz="2400" b="0" i="0" u="none" strike="noStrike">
                        <a:solidFill>
                          <a:srgbClr val="000000"/>
                        </a:solidFill>
                        <a:effectLst/>
                        <a:latin typeface="Calibri"/>
                      </a:endParaRPr>
                    </a:p>
                  </a:txBody>
                  <a:tcPr marL="0" marR="0" marT="0" marB="0" anchor="b"/>
                </a:tc>
                <a:tc>
                  <a:txBody>
                    <a:bodyPr/>
                    <a:lstStyle/>
                    <a:p>
                      <a:pPr algn="ctr" fontAlgn="ctr"/>
                      <a:r>
                        <a:rPr lang="es-ES" sz="2400" b="1" i="0" u="none" strike="noStrike">
                          <a:solidFill>
                            <a:srgbClr val="000000"/>
                          </a:solidFill>
                          <a:effectLst/>
                          <a:latin typeface="Arial"/>
                        </a:rPr>
                        <a:t>LIC</a:t>
                      </a:r>
                    </a:p>
                  </a:txBody>
                  <a:tcPr marL="0" marR="0" marT="0" marB="0" anchor="ctr"/>
                </a:tc>
                <a:tc>
                  <a:txBody>
                    <a:bodyPr/>
                    <a:lstStyle/>
                    <a:p>
                      <a:pPr algn="ctr" fontAlgn="ctr"/>
                      <a:r>
                        <a:rPr lang="es-ES" sz="2400" b="1" i="0" u="none" strike="noStrike">
                          <a:solidFill>
                            <a:srgbClr val="000000"/>
                          </a:solidFill>
                          <a:effectLst/>
                          <a:latin typeface="Arial"/>
                        </a:rPr>
                        <a:t>ING</a:t>
                      </a:r>
                    </a:p>
                  </a:txBody>
                  <a:tcPr marL="0" marR="0" marT="0" marB="0" anchor="ctr"/>
                </a:tc>
                <a:tc>
                  <a:txBody>
                    <a:bodyPr/>
                    <a:lstStyle/>
                    <a:p>
                      <a:pPr algn="ctr" fontAlgn="ctr"/>
                      <a:r>
                        <a:rPr lang="es-ES" sz="2400" b="1" i="0" u="none" strike="noStrike" dirty="0">
                          <a:solidFill>
                            <a:srgbClr val="000000"/>
                          </a:solidFill>
                          <a:effectLst/>
                          <a:latin typeface="Arial"/>
                        </a:rPr>
                        <a:t>TSU</a:t>
                      </a:r>
                    </a:p>
                  </a:txBody>
                  <a:tcPr marL="0" marR="0" marT="0" marB="0" anchor="ctr"/>
                </a:tc>
              </a:tr>
            </a:tbl>
          </a:graphicData>
        </a:graphic>
      </p:graphicFrame>
      <p:sp>
        <p:nvSpPr>
          <p:cNvPr id="5" name="4 Rectángulo"/>
          <p:cNvSpPr/>
          <p:nvPr/>
        </p:nvSpPr>
        <p:spPr>
          <a:xfrm>
            <a:off x="929322" y="382375"/>
            <a:ext cx="10475006" cy="707886"/>
          </a:xfrm>
          <a:prstGeom prst="rect">
            <a:avLst/>
          </a:prstGeom>
          <a:noFill/>
        </p:spPr>
        <p:txBody>
          <a:bodyPr wrap="none" lIns="91440" tIns="45720" rIns="91440" bIns="45720">
            <a:spAutoFit/>
          </a:bodyPr>
          <a:lstStyle/>
          <a:p>
            <a:pPr algn="ctr"/>
            <a:r>
              <a:rPr lang="es-ES" sz="4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Programas acreditados por CONAIC,  2007-2018 </a:t>
            </a:r>
            <a:endParaRPr lang="es-MX"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5577160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6336" y="1866588"/>
            <a:ext cx="10515600" cy="4351338"/>
          </a:xfrm>
        </p:spPr>
        <p:txBody>
          <a:bodyPr>
            <a:normAutofit/>
          </a:bodyPr>
          <a:lstStyle/>
          <a:p>
            <a:pPr marL="0" indent="0" algn="just">
              <a:buNone/>
            </a:pPr>
            <a:r>
              <a:rPr lang="es-ES_tradnl" sz="2400" b="1" dirty="0" smtClean="0"/>
              <a:t>Elementos básicos</a:t>
            </a:r>
            <a:r>
              <a:rPr lang="es-ES_tradnl" sz="2400" dirty="0" smtClean="0"/>
              <a:t>:</a:t>
            </a:r>
          </a:p>
          <a:p>
            <a:pPr lvl="1" algn="just"/>
            <a:r>
              <a:rPr lang="es-ES_tradnl" sz="2000" dirty="0" smtClean="0"/>
              <a:t>Las categorías </a:t>
            </a:r>
          </a:p>
          <a:p>
            <a:pPr lvl="1" algn="just"/>
            <a:r>
              <a:rPr lang="es-ES_tradnl" sz="2000" dirty="0"/>
              <a:t>C</a:t>
            </a:r>
            <a:r>
              <a:rPr lang="es-ES_tradnl" sz="2000" dirty="0" smtClean="0"/>
              <a:t>riterios  </a:t>
            </a:r>
          </a:p>
          <a:p>
            <a:pPr lvl="1" algn="just"/>
            <a:r>
              <a:rPr lang="es-ES_tradnl" sz="2000" dirty="0"/>
              <a:t>I</a:t>
            </a:r>
            <a:r>
              <a:rPr lang="es-ES_tradnl" sz="2000" dirty="0" smtClean="0"/>
              <a:t>ndicadores propios de nuestra disciplina, </a:t>
            </a:r>
          </a:p>
          <a:p>
            <a:pPr marL="0" indent="0" algn="just">
              <a:buNone/>
            </a:pPr>
            <a:r>
              <a:rPr lang="es-ES" sz="2400" b="1" i="1" u="sng" dirty="0">
                <a:solidFill>
                  <a:srgbClr val="0000FF"/>
                </a:solidFill>
              </a:rPr>
              <a:t>I</a:t>
            </a:r>
            <a:r>
              <a:rPr lang="es-ES" sz="2400" b="1" i="1" u="sng" dirty="0" smtClean="0">
                <a:solidFill>
                  <a:srgbClr val="0000FF"/>
                </a:solidFill>
              </a:rPr>
              <a:t>ntegra</a:t>
            </a:r>
            <a:r>
              <a:rPr lang="es-ES" sz="2400" i="1" dirty="0" smtClean="0">
                <a:solidFill>
                  <a:srgbClr val="0000FF"/>
                </a:solidFill>
              </a:rPr>
              <a:t> </a:t>
            </a:r>
            <a:r>
              <a:rPr lang="es-ES" sz="2400" i="1" dirty="0">
                <a:solidFill>
                  <a:srgbClr val="0000FF"/>
                </a:solidFill>
              </a:rPr>
              <a:t>varios </a:t>
            </a:r>
            <a:r>
              <a:rPr lang="es-ES" sz="2400" i="1" dirty="0" smtClean="0">
                <a:solidFill>
                  <a:srgbClr val="0000FF"/>
                </a:solidFill>
              </a:rPr>
              <a:t>elementos </a:t>
            </a:r>
            <a:r>
              <a:rPr lang="es-ES" sz="2400" i="1" dirty="0">
                <a:solidFill>
                  <a:srgbClr val="0000FF"/>
                </a:solidFill>
              </a:rPr>
              <a:t>que lo hacen un documento </a:t>
            </a:r>
            <a:r>
              <a:rPr lang="es-ES" sz="2400" i="1" dirty="0" smtClean="0">
                <a:solidFill>
                  <a:srgbClr val="0000FF"/>
                </a:solidFill>
              </a:rPr>
              <a:t>completo con sus </a:t>
            </a:r>
            <a:r>
              <a:rPr lang="es-ES" sz="2400" b="1" i="1" u="sng" dirty="0" smtClean="0">
                <a:solidFill>
                  <a:srgbClr val="0000FF"/>
                </a:solidFill>
              </a:rPr>
              <a:t>matices</a:t>
            </a:r>
            <a:r>
              <a:rPr lang="es-ES" sz="2400" i="1" dirty="0" smtClean="0">
                <a:solidFill>
                  <a:srgbClr val="0000FF"/>
                </a:solidFill>
              </a:rPr>
              <a:t> respectivos:</a:t>
            </a:r>
          </a:p>
          <a:p>
            <a:pPr marL="0" indent="0" algn="just">
              <a:buNone/>
            </a:pPr>
            <a:r>
              <a:rPr lang="es-ES" sz="2400" b="1" dirty="0" smtClean="0"/>
              <a:t>Modalidad Educativa</a:t>
            </a:r>
            <a:r>
              <a:rPr lang="es-ES_tradnl" sz="2400" dirty="0" smtClean="0"/>
              <a:t>:</a:t>
            </a:r>
          </a:p>
          <a:p>
            <a:pPr lvl="1" algn="just"/>
            <a:r>
              <a:rPr lang="es-ES_tradnl" sz="2000" dirty="0" smtClean="0"/>
              <a:t>Presencial</a:t>
            </a:r>
          </a:p>
          <a:p>
            <a:pPr lvl="1" algn="just"/>
            <a:r>
              <a:rPr lang="es-ES_tradnl" sz="2000" dirty="0" err="1" smtClean="0"/>
              <a:t>Semipresencial</a:t>
            </a:r>
            <a:r>
              <a:rPr lang="es-ES_tradnl" sz="2000" dirty="0" smtClean="0"/>
              <a:t> o mixta</a:t>
            </a:r>
            <a:endParaRPr lang="es-ES_tradnl" sz="2000" dirty="0" smtClean="0"/>
          </a:p>
          <a:p>
            <a:pPr lvl="1" algn="just"/>
            <a:r>
              <a:rPr lang="es-ES_tradnl" sz="2000" dirty="0" smtClean="0"/>
              <a:t>A distancia / Virtual</a:t>
            </a:r>
          </a:p>
          <a:p>
            <a:pPr marL="0" indent="0" algn="just">
              <a:buNone/>
            </a:pPr>
            <a:r>
              <a:rPr lang="es-ES_tradnl" sz="2400" b="1" dirty="0" smtClean="0"/>
              <a:t>Internacionalización de la Acreditación de PA </a:t>
            </a:r>
            <a:endParaRPr lang="es-ES_tradnl" sz="2400" b="1" dirty="0"/>
          </a:p>
          <a:p>
            <a:pPr marL="0" indent="0" algn="just">
              <a:buNone/>
            </a:pPr>
            <a:endParaRPr lang="es-ES" sz="2400" dirty="0" smtClean="0"/>
          </a:p>
        </p:txBody>
      </p:sp>
      <p:sp>
        <p:nvSpPr>
          <p:cNvPr id="5" name="4 Rectángulo"/>
          <p:cNvSpPr/>
          <p:nvPr/>
        </p:nvSpPr>
        <p:spPr>
          <a:xfrm>
            <a:off x="2123166" y="749428"/>
            <a:ext cx="6817278" cy="70788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000" b="1" i="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s-ES" sz="4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Evaluación Integral por Conaic</a:t>
            </a:r>
            <a:endParaRPr lang="es-MX"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287572300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84200" y="1825624"/>
            <a:ext cx="11379200" cy="4702175"/>
          </a:xfrm>
        </p:spPr>
        <p:txBody>
          <a:bodyPr>
            <a:normAutofit/>
          </a:bodyPr>
          <a:lstStyle/>
          <a:p>
            <a:pPr marL="0" indent="0">
              <a:buNone/>
            </a:pPr>
            <a:r>
              <a:rPr lang="es-ES" sz="2400" b="1" dirty="0" smtClean="0"/>
              <a:t>6.4 </a:t>
            </a:r>
            <a:r>
              <a:rPr lang="es-ES" sz="2400" b="1" dirty="0"/>
              <a:t>PLATAFORMA TECNOLÓGICA Y DE APRENDIZAJE</a:t>
            </a:r>
            <a:endParaRPr lang="es-ES_tradnl" sz="2400" dirty="0"/>
          </a:p>
          <a:p>
            <a:pPr lvl="1" algn="just"/>
            <a:r>
              <a:rPr lang="es-ES" b="1" i="1" dirty="0"/>
              <a:t>Software, entorno o ambiente de aprendizaje </a:t>
            </a:r>
            <a:r>
              <a:rPr lang="es-ES" dirty="0"/>
              <a:t>que la institución emplea como mecanismo para crear, aprobar, administrar, almacenar, distribuir y gestionar los contenidos y actividades de </a:t>
            </a:r>
            <a:r>
              <a:rPr lang="es-ES" dirty="0" smtClean="0"/>
              <a:t>enseñanza- </a:t>
            </a:r>
            <a:r>
              <a:rPr lang="es-ES" dirty="0"/>
              <a:t>aprendizaje a distancia, virtual o en línea, e incluso como complemento del aprendizaje escolarizado o </a:t>
            </a:r>
            <a:r>
              <a:rPr lang="es-ES" dirty="0" smtClean="0"/>
              <a:t>presencial y </a:t>
            </a:r>
            <a:r>
              <a:rPr lang="es-ES" dirty="0" err="1" smtClean="0"/>
              <a:t>semipresencial</a:t>
            </a:r>
            <a:r>
              <a:rPr lang="es-ES" dirty="0" smtClean="0"/>
              <a:t> o mixto. </a:t>
            </a:r>
            <a:r>
              <a:rPr lang="es-ES" dirty="0"/>
              <a:t>Se centra en gestionar contenidos creados por una gran variedad de fuentes diversas, sirviendo de soporte a los actores de esta </a:t>
            </a:r>
            <a:r>
              <a:rPr lang="es-ES" dirty="0" smtClean="0"/>
              <a:t>modalidad.</a:t>
            </a:r>
          </a:p>
          <a:p>
            <a:pPr lvl="1" algn="just"/>
            <a:endParaRPr lang="es-ES" dirty="0" smtClean="0"/>
          </a:p>
          <a:p>
            <a:pPr lvl="1" algn="just"/>
            <a:r>
              <a:rPr lang="es-ES" b="1" dirty="0" smtClean="0"/>
              <a:t>3 indicadores</a:t>
            </a:r>
            <a:endParaRPr lang="es-ES_tradnl" b="1" dirty="0"/>
          </a:p>
        </p:txBody>
      </p:sp>
      <p:sp>
        <p:nvSpPr>
          <p:cNvPr id="5" name="4 Rectángulo"/>
          <p:cNvSpPr/>
          <p:nvPr/>
        </p:nvSpPr>
        <p:spPr>
          <a:xfrm>
            <a:off x="1010594" y="749428"/>
            <a:ext cx="10256166" cy="707886"/>
          </a:xfrm>
          <a:prstGeom prst="rect">
            <a:avLst/>
          </a:prstGeom>
          <a:noFill/>
        </p:spPr>
        <p:txBody>
          <a:bodyPr wrap="square" lIns="91440" tIns="45720" rIns="91440" bIns="45720">
            <a:spAutoFit/>
          </a:bodyPr>
          <a:lstStyle/>
          <a:p>
            <a:pPr algn="ctr"/>
            <a:r>
              <a:rPr lang="es-ES" sz="4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Criterios específicos</a:t>
            </a:r>
            <a:r>
              <a:rPr lang="es-MX"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s-ES" sz="4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 educación a distancia</a:t>
            </a:r>
            <a:endParaRPr lang="es-MX"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6716131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30571" y="1825625"/>
            <a:ext cx="11483011" cy="4351338"/>
          </a:xfrm>
        </p:spPr>
        <p:txBody>
          <a:bodyPr>
            <a:normAutofit/>
          </a:bodyPr>
          <a:lstStyle/>
          <a:p>
            <a:pPr marL="0" indent="0">
              <a:buNone/>
            </a:pPr>
            <a:r>
              <a:rPr lang="es-ES" sz="2400" b="1" dirty="0" smtClean="0"/>
              <a:t>6.5 </a:t>
            </a:r>
            <a:r>
              <a:rPr lang="es-ES" sz="2400" b="1" dirty="0"/>
              <a:t>MATERIAL Y RECURSOS DIDÁCTICOS O DE </a:t>
            </a:r>
            <a:r>
              <a:rPr lang="es-ES" sz="2400" b="1" dirty="0" smtClean="0"/>
              <a:t>APRENDIZAJE UTILIZANDO TECNOLOGÍA EDUCATIVA</a:t>
            </a:r>
            <a:endParaRPr lang="es-ES_tradnl" sz="2400" dirty="0"/>
          </a:p>
          <a:p>
            <a:pPr marL="228600" lvl="1" algn="just">
              <a:spcBef>
                <a:spcPts val="1000"/>
              </a:spcBef>
            </a:pPr>
            <a:r>
              <a:rPr lang="es-ES" b="1" i="1" dirty="0"/>
              <a:t>El material y recursos didácticos o de aprendizaje</a:t>
            </a:r>
            <a:r>
              <a:rPr lang="es-ES" dirty="0"/>
              <a:t>, juegan un papel muy importante en el proceso enseñanza-aprendizaje tanto presencial como virtual, a distancia o en línea, pero para esta última modalidad educativa no presencial, se vuelven indispensables. Por ello se requiere revisar que el material cuente con una estructura didáctica funcional, que apoye al aprendizaje autónomo del estudiante y que permita la interactividad entre los actores del aprendizaje</a:t>
            </a:r>
            <a:r>
              <a:rPr lang="es-ES" dirty="0" smtClean="0"/>
              <a:t>.</a:t>
            </a:r>
          </a:p>
          <a:p>
            <a:pPr marL="228600" lvl="1" algn="just">
              <a:spcBef>
                <a:spcPts val="1000"/>
              </a:spcBef>
            </a:pPr>
            <a:endParaRPr lang="es-ES" dirty="0"/>
          </a:p>
          <a:p>
            <a:pPr marL="228600" lvl="1" algn="just">
              <a:spcBef>
                <a:spcPts val="1000"/>
              </a:spcBef>
            </a:pPr>
            <a:r>
              <a:rPr lang="es-ES" b="1" dirty="0" smtClean="0"/>
              <a:t>5 indicadores</a:t>
            </a:r>
            <a:endParaRPr lang="es-ES" b="1" dirty="0"/>
          </a:p>
          <a:p>
            <a:pPr algn="just"/>
            <a:endParaRPr lang="es-ES_tradnl" sz="2400" dirty="0"/>
          </a:p>
        </p:txBody>
      </p:sp>
      <p:sp>
        <p:nvSpPr>
          <p:cNvPr id="5" name="4 Rectángulo"/>
          <p:cNvSpPr/>
          <p:nvPr/>
        </p:nvSpPr>
        <p:spPr>
          <a:xfrm>
            <a:off x="1488578" y="749428"/>
            <a:ext cx="10256166" cy="707886"/>
          </a:xfrm>
          <a:prstGeom prst="rect">
            <a:avLst/>
          </a:prstGeom>
          <a:noFill/>
        </p:spPr>
        <p:txBody>
          <a:bodyPr wrap="square" lIns="91440" tIns="45720" rIns="91440" bIns="45720">
            <a:spAutoFit/>
          </a:bodyPr>
          <a:lstStyle/>
          <a:p>
            <a:pPr algn="ctr"/>
            <a:r>
              <a:rPr lang="es-ES" sz="4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Criterios específicos</a:t>
            </a:r>
            <a:r>
              <a:rPr lang="es-MX"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s-ES" sz="4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 educación a distancia</a:t>
            </a:r>
            <a:endParaRPr lang="es-MX"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75849606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r>
              <a:rPr lang="es-ES" sz="2400" b="1" dirty="0" smtClean="0"/>
              <a:t>6.3</a:t>
            </a:r>
            <a:r>
              <a:rPr lang="es-ES" sz="2400" b="1" dirty="0"/>
              <a:t> </a:t>
            </a:r>
            <a:r>
              <a:rPr lang="es-ES" sz="2400" b="1" dirty="0" smtClean="0"/>
              <a:t>INTEGRACIÓN DE LOS </a:t>
            </a:r>
            <a:r>
              <a:rPr lang="es-ES" sz="2400" b="1" dirty="0"/>
              <a:t>ACTORES DEL APRENDIZAJE</a:t>
            </a:r>
            <a:endParaRPr lang="es-ES_tradnl" sz="2400" dirty="0"/>
          </a:p>
          <a:p>
            <a:pPr algn="just"/>
            <a:r>
              <a:rPr lang="es-ES" sz="2400" dirty="0"/>
              <a:t>Estos </a:t>
            </a:r>
            <a:r>
              <a:rPr lang="es-ES" sz="2400" b="1" dirty="0"/>
              <a:t>representan a todos los involucrados en el proceso de enseñanza aprendizaje </a:t>
            </a:r>
            <a:r>
              <a:rPr lang="es-ES" sz="2400" dirty="0"/>
              <a:t>y a aquellos que son de apoyo para la administración de la plataforma tecnológica y de aprendizaje, así, se han considerado a profesores o facilitadores del aprendizaje, tutores o asesores, estudiantes y administradores de la plataforma de aprendizaje, de soporte técnico y desarrollo.</a:t>
            </a:r>
            <a:endParaRPr lang="es-ES_tradnl" sz="2400" dirty="0"/>
          </a:p>
          <a:p>
            <a:endParaRPr lang="es-ES_tradnl" sz="2400" dirty="0"/>
          </a:p>
          <a:p>
            <a:pPr algn="just"/>
            <a:r>
              <a:rPr lang="es-ES_tradnl" sz="2400" b="1" dirty="0" smtClean="0"/>
              <a:t>5 indicadores</a:t>
            </a:r>
            <a:endParaRPr lang="es-ES_tradnl" sz="2400" b="1" dirty="0"/>
          </a:p>
        </p:txBody>
      </p:sp>
      <p:sp>
        <p:nvSpPr>
          <p:cNvPr id="5" name="4 Rectángulo"/>
          <p:cNvSpPr/>
          <p:nvPr/>
        </p:nvSpPr>
        <p:spPr>
          <a:xfrm>
            <a:off x="1302322" y="749428"/>
            <a:ext cx="9728983" cy="707886"/>
          </a:xfrm>
          <a:prstGeom prst="rect">
            <a:avLst/>
          </a:prstGeom>
          <a:noFill/>
        </p:spPr>
        <p:txBody>
          <a:bodyPr wrap="none" lIns="91440" tIns="45720" rIns="91440" bIns="45720">
            <a:spAutoFit/>
          </a:bodyPr>
          <a:lstStyle/>
          <a:p>
            <a:pPr algn="ctr"/>
            <a:r>
              <a:rPr lang="es-ES" sz="4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Criterios específicos</a:t>
            </a:r>
            <a:r>
              <a:rPr lang="es-MX"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s-ES" sz="4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 educación a distancia</a:t>
            </a:r>
            <a:endParaRPr lang="es-MX"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407714665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a:bodyPr>
          <a:lstStyle/>
          <a:p>
            <a:pPr algn="just"/>
            <a:r>
              <a:rPr lang="es-ES_tradnl" sz="2400" dirty="0" smtClean="0"/>
              <a:t>CONAIC agrega a </a:t>
            </a:r>
            <a:r>
              <a:rPr lang="es-ES_tradnl" sz="2400" dirty="0"/>
              <a:t>su universo de trabajo </a:t>
            </a:r>
            <a:r>
              <a:rPr lang="es-ES_tradnl" sz="2400" dirty="0" smtClean="0"/>
              <a:t>los </a:t>
            </a:r>
            <a:r>
              <a:rPr lang="es-ES_tradnl" sz="2400" dirty="0"/>
              <a:t>programas educativos que se </a:t>
            </a:r>
            <a:r>
              <a:rPr lang="es-ES_tradnl" sz="2400" dirty="0" smtClean="0"/>
              <a:t>imparten </a:t>
            </a:r>
            <a:r>
              <a:rPr lang="es-ES_tradnl" sz="2400" dirty="0"/>
              <a:t>en la modalidad a Distancia, Virtual o </a:t>
            </a:r>
            <a:r>
              <a:rPr lang="es-ES_tradnl" sz="2400" dirty="0" err="1"/>
              <a:t>S</a:t>
            </a:r>
            <a:r>
              <a:rPr lang="es-ES_tradnl" sz="2400" dirty="0" err="1" smtClean="0"/>
              <a:t>emipresencial</a:t>
            </a:r>
            <a:r>
              <a:rPr lang="es-ES_tradnl" sz="2400" dirty="0"/>
              <a:t>. </a:t>
            </a:r>
            <a:endParaRPr lang="es-ES_tradnl" sz="2400" dirty="0" smtClean="0"/>
          </a:p>
          <a:p>
            <a:pPr algn="just"/>
            <a:r>
              <a:rPr lang="es-ES_tradnl" sz="2400" dirty="0"/>
              <a:t>CONAIC, </a:t>
            </a:r>
            <a:r>
              <a:rPr lang="es-ES_tradnl" sz="2400" dirty="0" smtClean="0"/>
              <a:t>tiene como premisa </a:t>
            </a:r>
            <a:r>
              <a:rPr lang="es-ES_tradnl" sz="2400" dirty="0"/>
              <a:t>que la calidad de un programa que se imparte a distancia o </a:t>
            </a:r>
            <a:r>
              <a:rPr lang="es-ES_tradnl" sz="2400" dirty="0" err="1"/>
              <a:t>semipresencial</a:t>
            </a:r>
            <a:r>
              <a:rPr lang="es-ES_tradnl" sz="2400" dirty="0"/>
              <a:t> debe ser la misma con respecto a un programa que se imparte en la modalidad presencial, </a:t>
            </a:r>
            <a:r>
              <a:rPr lang="es-ES_tradnl" sz="2400" dirty="0" smtClean="0"/>
              <a:t>es por ello que CONAIC ha incluido los criterios e indicadores a distancia en sus instrumentos de evaluación, para no </a:t>
            </a:r>
            <a:r>
              <a:rPr lang="es-ES_tradnl" sz="2400" dirty="0"/>
              <a:t>diferenciar las modalidades, sino </a:t>
            </a:r>
            <a:r>
              <a:rPr lang="es-ES_tradnl" sz="2400" b="1" dirty="0"/>
              <a:t>matizarlas</a:t>
            </a:r>
            <a:r>
              <a:rPr lang="es-ES_tradnl" sz="2400" dirty="0"/>
              <a:t> al momento de la evaluación siendo el mismo </a:t>
            </a:r>
            <a:r>
              <a:rPr lang="es-ES_tradnl" sz="2400" dirty="0" smtClean="0"/>
              <a:t>instrumento.</a:t>
            </a:r>
          </a:p>
          <a:p>
            <a:pPr algn="just"/>
            <a:r>
              <a:rPr lang="es-ES_tradnl" sz="2400" dirty="0"/>
              <a:t>La evaluación a los programas a Distancia o </a:t>
            </a:r>
            <a:r>
              <a:rPr lang="es-ES_tradnl" sz="2400" dirty="0" err="1"/>
              <a:t>semipresenciales</a:t>
            </a:r>
            <a:r>
              <a:rPr lang="es-ES_tradnl" sz="2400" dirty="0"/>
              <a:t>, debe ser </a:t>
            </a:r>
            <a:r>
              <a:rPr lang="es-ES_tradnl" sz="2400" dirty="0" err="1"/>
              <a:t>multisede</a:t>
            </a:r>
            <a:r>
              <a:rPr lang="es-ES_tradnl" sz="2400" dirty="0"/>
              <a:t>, ya que por naturaleza, todas las sedes con las que cuente la institución y sus recursos son utilizadas para sustentar al programa que se imparte en dicha modalidad, considerándose por ello, el mismo programa; las observaciones se orientarían a todas las sedes, resaltando las que requieran mayor atención.</a:t>
            </a:r>
          </a:p>
          <a:p>
            <a:pPr algn="just"/>
            <a:endParaRPr lang="es-ES_tradnl" sz="2400" dirty="0" smtClean="0"/>
          </a:p>
          <a:p>
            <a:pPr algn="just"/>
            <a:endParaRPr lang="es-ES_tradnl" sz="2400" dirty="0" smtClean="0"/>
          </a:p>
          <a:p>
            <a:pPr marL="457200" lvl="0" indent="-457200" algn="just">
              <a:buFont typeface="+mj-lt"/>
              <a:buAutoNum type="arabicPeriod"/>
            </a:pPr>
            <a:endParaRPr lang="es-MX" sz="2400" dirty="0"/>
          </a:p>
          <a:p>
            <a:endParaRPr lang="es-ES" sz="2400" dirty="0"/>
          </a:p>
        </p:txBody>
      </p:sp>
      <p:sp>
        <p:nvSpPr>
          <p:cNvPr id="5" name="4 Rectángulo"/>
          <p:cNvSpPr/>
          <p:nvPr/>
        </p:nvSpPr>
        <p:spPr>
          <a:xfrm>
            <a:off x="578851" y="418922"/>
            <a:ext cx="11175944" cy="1323439"/>
          </a:xfrm>
          <a:prstGeom prst="rect">
            <a:avLst/>
          </a:prstGeom>
          <a:noFill/>
        </p:spPr>
        <p:txBody>
          <a:bodyPr wrap="none" lIns="91440" tIns="45720" rIns="91440" bIns="45720">
            <a:spAutoFit/>
          </a:bodyPr>
          <a:lstStyle/>
          <a:p>
            <a:pPr algn="ctr"/>
            <a:r>
              <a:rPr lang="es-ES" sz="4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a:t>
            </a:r>
            <a:r>
              <a:rPr lang="es-ES" sz="4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lementos de Instrumentación </a:t>
            </a:r>
            <a:r>
              <a:rPr lang="es-ES" sz="4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 evaluación </a:t>
            </a:r>
            <a:r>
              <a:rPr lang="es-ES" sz="4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para</a:t>
            </a:r>
          </a:p>
          <a:p>
            <a:pPr algn="ctr"/>
            <a:r>
              <a:rPr lang="es-ES" sz="4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programas </a:t>
            </a:r>
            <a:r>
              <a:rPr lang="es-ES" sz="4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 distancia, virtuales o </a:t>
            </a:r>
            <a:r>
              <a:rPr lang="es-ES" sz="40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semipresenciales</a:t>
            </a:r>
            <a:endParaRPr lang="es-MX"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95334357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1478580"/>
            <a:ext cx="10515600" cy="5098749"/>
          </a:xfrm>
        </p:spPr>
        <p:txBody>
          <a:bodyPr>
            <a:normAutofit/>
          </a:bodyPr>
          <a:lstStyle/>
          <a:p>
            <a:pPr marL="0" lvl="0" indent="0" algn="just">
              <a:buNone/>
            </a:pPr>
            <a:r>
              <a:rPr lang="es-ES_tradnl" dirty="0"/>
              <a:t>La Agenda contempla varias actividades que por lo general son similares a todos los OA, pero </a:t>
            </a:r>
            <a:r>
              <a:rPr lang="es-ES_tradnl" dirty="0" smtClean="0"/>
              <a:t>incluyen algunas </a:t>
            </a:r>
            <a:r>
              <a:rPr lang="es-ES_tradnl" dirty="0"/>
              <a:t>que tienen que ver con los criterios </a:t>
            </a:r>
            <a:r>
              <a:rPr lang="es-ES_tradnl" dirty="0" smtClean="0"/>
              <a:t>para </a:t>
            </a:r>
            <a:r>
              <a:rPr lang="es-ES_tradnl" dirty="0"/>
              <a:t>evaluar la modalidad</a:t>
            </a:r>
            <a:r>
              <a:rPr lang="es-ES_tradnl" dirty="0" smtClean="0"/>
              <a:t>:</a:t>
            </a:r>
          </a:p>
          <a:p>
            <a:pPr marL="0" lvl="0" indent="0" algn="just">
              <a:buNone/>
            </a:pPr>
            <a:endParaRPr lang="es-MX" dirty="0"/>
          </a:p>
          <a:p>
            <a:pPr lvl="1" algn="just"/>
            <a:r>
              <a:rPr lang="es-ES_tradnl" dirty="0"/>
              <a:t>La visita a otras sedes o centros de apoyo para estudiantes de esta modalidad, principalmente en lo relativo a las </a:t>
            </a:r>
            <a:r>
              <a:rPr lang="es-ES_tradnl" dirty="0" smtClean="0"/>
              <a:t>tecnologías.</a:t>
            </a:r>
          </a:p>
          <a:p>
            <a:pPr lvl="1" algn="just"/>
            <a:endParaRPr lang="es-MX" dirty="0"/>
          </a:p>
          <a:p>
            <a:pPr lvl="1" algn="just"/>
            <a:r>
              <a:rPr lang="es-ES_tradnl" dirty="0"/>
              <a:t>Las entrevistas serán presenciales y virtuales, siempre con la garantía de parte de las IES, de que no se encuentren presentes ninguna autoridad o persona ajena a la entrevista y que se garantice que no serán grabadas, para asegurar la libertad de expresión de los entrevistados (profesores, estudiantes, responsables de áreas, coordinadores de centros).</a:t>
            </a:r>
          </a:p>
          <a:p>
            <a:pPr marL="0" indent="0" algn="just">
              <a:buNone/>
            </a:pPr>
            <a:endParaRPr lang="es-MX" sz="2400" dirty="0"/>
          </a:p>
          <a:p>
            <a:pPr marL="0" lvl="0" indent="0" algn="just">
              <a:buNone/>
            </a:pPr>
            <a:endParaRPr lang="es-ES" sz="2400" dirty="0"/>
          </a:p>
        </p:txBody>
      </p:sp>
      <p:sp>
        <p:nvSpPr>
          <p:cNvPr id="5" name="4 Rectángulo"/>
          <p:cNvSpPr/>
          <p:nvPr/>
        </p:nvSpPr>
        <p:spPr>
          <a:xfrm>
            <a:off x="596260" y="123206"/>
            <a:ext cx="11175944" cy="1323439"/>
          </a:xfrm>
          <a:prstGeom prst="rect">
            <a:avLst/>
          </a:prstGeom>
          <a:noFill/>
        </p:spPr>
        <p:txBody>
          <a:bodyPr wrap="none" lIns="91440" tIns="45720" rIns="91440" bIns="45720">
            <a:spAutoFit/>
          </a:bodyPr>
          <a:lstStyle/>
          <a:p>
            <a:pPr algn="ctr"/>
            <a:r>
              <a:rPr lang="es-ES" sz="4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Elementos de Instrumentación </a:t>
            </a:r>
            <a:r>
              <a:rPr lang="es-ES" sz="4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 </a:t>
            </a:r>
            <a:r>
              <a:rPr lang="es-ES" sz="4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evaluación para </a:t>
            </a:r>
          </a:p>
          <a:p>
            <a:pPr algn="ctr"/>
            <a:r>
              <a:rPr lang="es-ES" sz="4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programas a distancia, virtuales o </a:t>
            </a:r>
            <a:r>
              <a:rPr lang="es-ES" sz="40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semipresenciales</a:t>
            </a:r>
            <a:endParaRPr lang="es-MX"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47828765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20967" y="1773440"/>
            <a:ext cx="10515600" cy="4351338"/>
          </a:xfrm>
        </p:spPr>
        <p:txBody>
          <a:bodyPr>
            <a:normAutofit/>
          </a:bodyPr>
          <a:lstStyle/>
          <a:p>
            <a:pPr marL="0" indent="0" algn="just">
              <a:buNone/>
            </a:pPr>
            <a:r>
              <a:rPr lang="es-MX" sz="2400" b="1" dirty="0"/>
              <a:t>6</a:t>
            </a:r>
            <a:r>
              <a:rPr lang="es-MX" sz="2400" b="1" dirty="0" smtClean="0"/>
              <a:t>.1.2</a:t>
            </a:r>
            <a:r>
              <a:rPr lang="es-MX" sz="2400" b="1" dirty="0"/>
              <a:t>.</a:t>
            </a:r>
            <a:r>
              <a:rPr lang="es-MX" sz="2400" dirty="0"/>
              <a:t> Se recomienda establecer las estrategias necesarias que permitan que el entorno de aprendizaje cuente con las características relativas a la usabilidad, flexibilidad e interactividad, sin descuidar aquellas con las que ya </a:t>
            </a:r>
            <a:r>
              <a:rPr lang="es-MX" sz="2400" dirty="0" smtClean="0"/>
              <a:t>cuenta</a:t>
            </a:r>
            <a:r>
              <a:rPr lang="es-ES_tradnl" sz="2400" dirty="0"/>
              <a:t>.</a:t>
            </a:r>
            <a:endParaRPr lang="es-ES_tradnl" sz="2400" dirty="0" smtClean="0"/>
          </a:p>
          <a:p>
            <a:pPr marL="0" indent="0" algn="just">
              <a:buNone/>
            </a:pPr>
            <a:endParaRPr lang="es-ES_tradnl" sz="2400" dirty="0" smtClean="0"/>
          </a:p>
          <a:p>
            <a:pPr marL="0" indent="0" algn="just">
              <a:buNone/>
            </a:pPr>
            <a:r>
              <a:rPr lang="es-MX" sz="2400" b="1" dirty="0"/>
              <a:t>6</a:t>
            </a:r>
            <a:r>
              <a:rPr lang="es-MX" sz="2400" b="1" dirty="0" smtClean="0"/>
              <a:t>.2.1</a:t>
            </a:r>
            <a:r>
              <a:rPr lang="es-MX" sz="2400" b="1" dirty="0"/>
              <a:t>. </a:t>
            </a:r>
            <a:r>
              <a:rPr lang="es-MX" sz="2400" dirty="0"/>
              <a:t>Se recomienda establecer estrategias para generar una mayor usabilidad en las plataformas y realizar las producciones necesarias de diversidad de contenido</a:t>
            </a:r>
            <a:r>
              <a:rPr lang="es-MX" sz="2400" dirty="0" smtClean="0"/>
              <a:t>.</a:t>
            </a:r>
          </a:p>
          <a:p>
            <a:pPr marL="0" indent="0" algn="just">
              <a:buNone/>
            </a:pPr>
            <a:endParaRPr lang="es-MX" sz="2400" dirty="0" smtClean="0"/>
          </a:p>
          <a:p>
            <a:pPr marL="0" indent="0" algn="just">
              <a:buNone/>
            </a:pPr>
            <a:r>
              <a:rPr lang="es-MX" sz="2400" b="1" dirty="0"/>
              <a:t>6</a:t>
            </a:r>
            <a:r>
              <a:rPr lang="es-MX" sz="2400" b="1" dirty="0" smtClean="0"/>
              <a:t>.2.3</a:t>
            </a:r>
            <a:r>
              <a:rPr lang="es-MX" sz="2400" dirty="0"/>
              <a:t>. Se sugiere diseñar estrategias que permitan sistematizar las opiniones de los estudiantes y asesores, referentes a la elaboración del contenido y el tipo de presentación, además de generar estadísticas de estas evaluaciones.</a:t>
            </a:r>
            <a:r>
              <a:rPr lang="es-ES_tradnl" sz="2400" dirty="0"/>
              <a:t> </a:t>
            </a:r>
            <a:endParaRPr lang="es-ES_tradnl" sz="2400" dirty="0" smtClean="0"/>
          </a:p>
          <a:p>
            <a:pPr marL="0" indent="0">
              <a:buNone/>
            </a:pPr>
            <a:endParaRPr lang="es-ES_tradnl" sz="2400" b="1" dirty="0"/>
          </a:p>
        </p:txBody>
      </p:sp>
      <p:sp>
        <p:nvSpPr>
          <p:cNvPr id="5" name="4 Rectángulo"/>
          <p:cNvSpPr/>
          <p:nvPr/>
        </p:nvSpPr>
        <p:spPr>
          <a:xfrm>
            <a:off x="1046858" y="749428"/>
            <a:ext cx="10239941" cy="707886"/>
          </a:xfrm>
          <a:prstGeom prst="rect">
            <a:avLst/>
          </a:prstGeom>
          <a:noFill/>
        </p:spPr>
        <p:txBody>
          <a:bodyPr wrap="none" lIns="91440" tIns="45720" rIns="91440" bIns="45720">
            <a:spAutoFit/>
          </a:bodyPr>
          <a:lstStyle/>
          <a:p>
            <a:pPr algn="ctr"/>
            <a:r>
              <a:rPr lang="es-ES" sz="4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Ejemplo de Observaciones a programa de artes</a:t>
            </a:r>
            <a:endParaRPr lang="es-MX"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37685850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2156987"/>
            <a:ext cx="10515600" cy="4497886"/>
          </a:xfrm>
        </p:spPr>
        <p:txBody>
          <a:bodyPr>
            <a:normAutofit fontScale="77500" lnSpcReduction="20000"/>
          </a:bodyPr>
          <a:lstStyle/>
          <a:p>
            <a:pPr algn="just"/>
            <a:r>
              <a:rPr lang="es-ES" sz="2400" b="1" dirty="0" smtClean="0"/>
              <a:t>1.6.2 </a:t>
            </a:r>
            <a:r>
              <a:rPr lang="es-ES" sz="2400" dirty="0"/>
              <a:t>Es muy recomendable fortalecer la </a:t>
            </a:r>
            <a:r>
              <a:rPr lang="es-ES" sz="2400" dirty="0" smtClean="0"/>
              <a:t>participación </a:t>
            </a:r>
            <a:r>
              <a:rPr lang="es-ES" sz="2400" dirty="0"/>
              <a:t>de los profesores de tiempo completo en la </a:t>
            </a:r>
            <a:r>
              <a:rPr lang="es-ES" sz="2400" dirty="0" smtClean="0"/>
              <a:t>elaboración </a:t>
            </a:r>
            <a:r>
              <a:rPr lang="es-ES" sz="2400" dirty="0"/>
              <a:t>de materiales </a:t>
            </a:r>
            <a:r>
              <a:rPr lang="es-ES" sz="2400" dirty="0" smtClean="0"/>
              <a:t>didácticos </a:t>
            </a:r>
            <a:r>
              <a:rPr lang="es-ES" sz="2400" dirty="0"/>
              <a:t>que sean aprobados por </a:t>
            </a:r>
            <a:r>
              <a:rPr lang="es-ES" sz="2400" dirty="0" smtClean="0"/>
              <a:t>algún </a:t>
            </a:r>
            <a:r>
              <a:rPr lang="es-ES" sz="2400" dirty="0"/>
              <a:t>cuerpo colegiado (academias). </a:t>
            </a:r>
            <a:endParaRPr lang="es-ES" sz="2400" dirty="0" smtClean="0"/>
          </a:p>
          <a:p>
            <a:pPr algn="just"/>
            <a:endParaRPr lang="es-ES" sz="2400" dirty="0" smtClean="0"/>
          </a:p>
          <a:p>
            <a:pPr algn="just"/>
            <a:r>
              <a:rPr lang="es-ES" sz="2400" b="1" dirty="0" smtClean="0"/>
              <a:t>4.1.3a) </a:t>
            </a:r>
            <a:r>
              <a:rPr lang="es-ES" sz="2400" dirty="0" smtClean="0"/>
              <a:t>Se </a:t>
            </a:r>
            <a:r>
              <a:rPr lang="es-ES" sz="2400" dirty="0"/>
              <a:t>recomienda realizar actividades como proyectos de </a:t>
            </a:r>
            <a:r>
              <a:rPr lang="es-ES" sz="2400" dirty="0" smtClean="0"/>
              <a:t>investigación </a:t>
            </a:r>
            <a:r>
              <a:rPr lang="es-ES" sz="2400" dirty="0"/>
              <a:t>como parte del </a:t>
            </a:r>
            <a:r>
              <a:rPr lang="es-ES" sz="2400" dirty="0" smtClean="0"/>
              <a:t>diseño </a:t>
            </a:r>
            <a:r>
              <a:rPr lang="es-ES" sz="2400" dirty="0" err="1"/>
              <a:t>instruccional</a:t>
            </a:r>
            <a:r>
              <a:rPr lang="es-ES" sz="2400" dirty="0"/>
              <a:t> que fortalezcan el proceso de </a:t>
            </a:r>
            <a:r>
              <a:rPr lang="es-ES" sz="2400" dirty="0" smtClean="0"/>
              <a:t>ense</a:t>
            </a:r>
            <a:r>
              <a:rPr lang="es-ES" sz="2400" dirty="0"/>
              <a:t>ñ</a:t>
            </a:r>
            <a:r>
              <a:rPr lang="es-ES" sz="2400" dirty="0" smtClean="0"/>
              <a:t>anza</a:t>
            </a:r>
            <a:r>
              <a:rPr lang="es-ES" sz="2400" dirty="0"/>
              <a:t>-aprendizaje de los alumnos. </a:t>
            </a:r>
            <a:endParaRPr lang="es-ES" sz="2400" dirty="0" smtClean="0"/>
          </a:p>
          <a:p>
            <a:pPr algn="just"/>
            <a:endParaRPr lang="es-ES" sz="2400" dirty="0" smtClean="0"/>
          </a:p>
          <a:p>
            <a:pPr algn="just"/>
            <a:r>
              <a:rPr lang="es-ES" sz="2400" b="1" dirty="0" smtClean="0"/>
              <a:t>4.1.3b) </a:t>
            </a:r>
            <a:r>
              <a:rPr lang="es-ES" sz="2400" dirty="0" smtClean="0"/>
              <a:t>Se </a:t>
            </a:r>
            <a:r>
              <a:rPr lang="es-ES" sz="2400" dirty="0"/>
              <a:t>recomienda la </a:t>
            </a:r>
            <a:r>
              <a:rPr lang="es-ES" sz="2400" dirty="0" smtClean="0"/>
              <a:t>utilización </a:t>
            </a:r>
            <a:r>
              <a:rPr lang="es-ES" sz="2400" dirty="0"/>
              <a:t>de un </a:t>
            </a:r>
            <a:r>
              <a:rPr lang="es-ES" sz="2400" dirty="0" smtClean="0"/>
              <a:t>Diseño </a:t>
            </a:r>
            <a:r>
              <a:rPr lang="es-ES" sz="2400" dirty="0" err="1"/>
              <a:t>Instruccional</a:t>
            </a:r>
            <a:r>
              <a:rPr lang="es-ES" sz="2400" dirty="0"/>
              <a:t> identificable que esté basado en </a:t>
            </a:r>
            <a:r>
              <a:rPr lang="es-ES" sz="2400" dirty="0" smtClean="0"/>
              <a:t>teorías </a:t>
            </a:r>
            <a:r>
              <a:rPr lang="es-ES" sz="2400" dirty="0"/>
              <a:t>del aprendizaje de acuerdo al modelo educativo que es utilizado en la Universidad, para que el </a:t>
            </a:r>
            <a:r>
              <a:rPr lang="es-ES" sz="2400" dirty="0" smtClean="0"/>
              <a:t>diseño </a:t>
            </a:r>
            <a:r>
              <a:rPr lang="es-ES" sz="2400" dirty="0"/>
              <a:t>que se utilice en todos los cursos </a:t>
            </a:r>
            <a:r>
              <a:rPr lang="es-ES" sz="2400" dirty="0" err="1"/>
              <a:t>semipresenciales</a:t>
            </a:r>
            <a:r>
              <a:rPr lang="es-ES" sz="2400" dirty="0"/>
              <a:t> tengan una identidad propia de </a:t>
            </a:r>
            <a:r>
              <a:rPr lang="es-ES" sz="2400" dirty="0" smtClean="0"/>
              <a:t>la institución. </a:t>
            </a:r>
          </a:p>
          <a:p>
            <a:pPr algn="just"/>
            <a:endParaRPr lang="es-ES" sz="2400" dirty="0" smtClean="0"/>
          </a:p>
          <a:p>
            <a:pPr algn="just"/>
            <a:r>
              <a:rPr lang="es-ES" sz="2400" b="1" dirty="0" smtClean="0"/>
              <a:t>4.1.3c) </a:t>
            </a:r>
            <a:r>
              <a:rPr lang="es-ES" sz="2400" dirty="0" smtClean="0"/>
              <a:t>Se </a:t>
            </a:r>
            <a:r>
              <a:rPr lang="es-ES" sz="2400" dirty="0"/>
              <a:t>recomienda </a:t>
            </a:r>
            <a:r>
              <a:rPr lang="es-ES" sz="2400" dirty="0" smtClean="0"/>
              <a:t>cubrir </a:t>
            </a:r>
            <a:r>
              <a:rPr lang="es-ES" sz="2400" dirty="0"/>
              <a:t>los diferentes estilos de aprendizaje en los materiales </a:t>
            </a:r>
            <a:r>
              <a:rPr lang="es-ES" sz="2400" dirty="0" err="1"/>
              <a:t>instruccionales</a:t>
            </a:r>
            <a:r>
              <a:rPr lang="es-ES" sz="2400" dirty="0"/>
              <a:t> que se incluyan en todos los cursos. </a:t>
            </a:r>
            <a:endParaRPr lang="es-ES" sz="2400" dirty="0" smtClean="0"/>
          </a:p>
          <a:p>
            <a:pPr algn="just"/>
            <a:endParaRPr lang="es-ES" sz="2400" dirty="0" smtClean="0"/>
          </a:p>
          <a:p>
            <a:pPr algn="just"/>
            <a:r>
              <a:rPr lang="es-ES" sz="2400" b="1" dirty="0" smtClean="0"/>
              <a:t>6.5.4</a:t>
            </a:r>
            <a:r>
              <a:rPr lang="es-ES" sz="2400" dirty="0" smtClean="0"/>
              <a:t> </a:t>
            </a:r>
            <a:r>
              <a:rPr lang="es-ES" sz="2400" dirty="0"/>
              <a:t>Se recomienda definir una </a:t>
            </a:r>
            <a:r>
              <a:rPr lang="es-ES" sz="2400" dirty="0" smtClean="0"/>
              <a:t>metodología </a:t>
            </a:r>
            <a:r>
              <a:rPr lang="es-ES" sz="2400" dirty="0"/>
              <a:t>que permita llevar a cabo la </a:t>
            </a:r>
            <a:r>
              <a:rPr lang="es-ES" sz="2400" dirty="0" smtClean="0"/>
              <a:t>evaluación </a:t>
            </a:r>
            <a:r>
              <a:rPr lang="es-ES" sz="2400" dirty="0"/>
              <a:t>del </a:t>
            </a:r>
            <a:r>
              <a:rPr lang="es-ES" sz="2400" dirty="0" smtClean="0"/>
              <a:t>diseño</a:t>
            </a:r>
            <a:r>
              <a:rPr lang="es-ES" sz="2400" dirty="0"/>
              <a:t>, impacto, tiempo de </a:t>
            </a:r>
            <a:r>
              <a:rPr lang="es-ES" sz="2400" dirty="0" smtClean="0"/>
              <a:t>producción </a:t>
            </a:r>
            <a:r>
              <a:rPr lang="es-ES" sz="2400" dirty="0"/>
              <a:t>y cobertura de estudiantes de manera clara, de los materiales y recursos de aprendizaje. </a:t>
            </a:r>
          </a:p>
          <a:p>
            <a:endParaRPr lang="es-ES" sz="2400" dirty="0"/>
          </a:p>
          <a:p>
            <a:endParaRPr lang="es-ES" sz="2400" dirty="0"/>
          </a:p>
        </p:txBody>
      </p:sp>
      <p:sp>
        <p:nvSpPr>
          <p:cNvPr id="5" name="4 Rectángulo"/>
          <p:cNvSpPr/>
          <p:nvPr/>
        </p:nvSpPr>
        <p:spPr>
          <a:xfrm>
            <a:off x="1508787" y="749428"/>
            <a:ext cx="9316085" cy="1323439"/>
          </a:xfrm>
          <a:prstGeom prst="rect">
            <a:avLst/>
          </a:prstGeom>
          <a:noFill/>
        </p:spPr>
        <p:txBody>
          <a:bodyPr wrap="none" lIns="91440" tIns="45720" rIns="91440" bIns="45720">
            <a:spAutoFit/>
          </a:bodyPr>
          <a:lstStyle/>
          <a:p>
            <a:pPr algn="ctr"/>
            <a:r>
              <a:rPr lang="es-ES" sz="4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Ejemplo de   observaciones a un programa </a:t>
            </a:r>
          </a:p>
          <a:p>
            <a:pPr algn="ctr"/>
            <a:r>
              <a:rPr lang="es-ES" sz="4000"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semipresencial</a:t>
            </a:r>
            <a:r>
              <a:rPr lang="es-ES" sz="4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de Conaic</a:t>
            </a:r>
            <a:endParaRPr lang="es-MX"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7548560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55599" y="1721255"/>
            <a:ext cx="10515600" cy="4175668"/>
          </a:xfrm>
        </p:spPr>
        <p:txBody>
          <a:bodyPr>
            <a:noAutofit/>
          </a:bodyPr>
          <a:lstStyle/>
          <a:p>
            <a:pPr marL="742950" indent="-742950">
              <a:buFont typeface="+mj-lt"/>
              <a:buAutoNum type="arabicPeriod"/>
            </a:pP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Antecedentes</a:t>
            </a:r>
          </a:p>
          <a:p>
            <a:pPr marL="742950" indent="-742950">
              <a:buFont typeface="+mj-lt"/>
              <a:buAutoNum type="arabicPeriod"/>
            </a:pP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Proceso de evaluación con fines de acreditación</a:t>
            </a:r>
          </a:p>
          <a:p>
            <a:pPr marL="742950" indent="-742950">
              <a:buFont typeface="+mj-lt"/>
              <a:buAutoNum type="arabicPeriod"/>
            </a:pP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Metodología de evaluación</a:t>
            </a:r>
          </a:p>
          <a:p>
            <a:pPr marL="742950" indent="-742950">
              <a:buFont typeface="+mj-lt"/>
              <a:buAutoNum type="arabicPeriod"/>
            </a:pP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Seguimiento para la Mejora Continua</a:t>
            </a:r>
          </a:p>
          <a:p>
            <a:pPr marL="742950" indent="-742950">
              <a:buFont typeface="+mj-lt"/>
              <a:buAutoNum type="arabicPeriod"/>
            </a:pP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Evaluación Integral por CONAIC</a:t>
            </a:r>
          </a:p>
          <a:p>
            <a:pPr marL="742950" indent="-742950">
              <a:buFont typeface="+mj-lt"/>
              <a:buAutoNum type="arabicPeriod"/>
            </a:pP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Conclusiones</a:t>
            </a:r>
          </a:p>
          <a:p>
            <a:pPr marL="742950" indent="-742950">
              <a:buFont typeface="+mj-lt"/>
              <a:buAutoNum type="arabicPeriod"/>
            </a:pPr>
            <a:endPar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es-MX"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4" name="3 Rectángulo"/>
          <p:cNvSpPr/>
          <p:nvPr/>
        </p:nvSpPr>
        <p:spPr>
          <a:xfrm>
            <a:off x="4125471" y="149930"/>
            <a:ext cx="3976214" cy="923330"/>
          </a:xfrm>
          <a:prstGeom prst="rect">
            <a:avLst/>
          </a:prstGeom>
          <a:noFill/>
        </p:spPr>
        <p:txBody>
          <a:bodyPr wrap="square" lIns="91440" tIns="45720" rIns="91440" bIns="45720">
            <a:spAutoFit/>
          </a:bodyPr>
          <a:lstStyle/>
          <a:p>
            <a:pPr algn="ctr"/>
            <a:r>
              <a:rPr lang="es-E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t>
            </a: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ontenido</a:t>
            </a:r>
            <a:endParaRPr lang="es-E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56222434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56753" y="1564698"/>
            <a:ext cx="11256830" cy="5293302"/>
          </a:xfrm>
        </p:spPr>
        <p:txBody>
          <a:bodyPr>
            <a:normAutofit fontScale="92500" lnSpcReduction="20000"/>
          </a:bodyPr>
          <a:lstStyle/>
          <a:p>
            <a:pPr algn="just"/>
            <a:r>
              <a:rPr lang="es-ES" sz="2400" b="1" dirty="0" smtClean="0"/>
              <a:t>A.3. </a:t>
            </a:r>
            <a:r>
              <a:rPr lang="es-ES" sz="2400" dirty="0" smtClean="0"/>
              <a:t>Se recomienda incrementar la producción de material de divulgación y científico por parte de profesores de tiempo completo. </a:t>
            </a:r>
          </a:p>
          <a:p>
            <a:pPr algn="just"/>
            <a:endParaRPr lang="es-ES" sz="2400" dirty="0" smtClean="0"/>
          </a:p>
          <a:p>
            <a:pPr algn="just"/>
            <a:r>
              <a:rPr lang="es-ES" sz="2400" b="1" dirty="0" smtClean="0"/>
              <a:t>2.6</a:t>
            </a:r>
            <a:r>
              <a:rPr lang="es-ES" sz="2400" b="1" dirty="0"/>
              <a:t>. </a:t>
            </a:r>
            <a:r>
              <a:rPr lang="es-ES" sz="2400" dirty="0"/>
              <a:t>Se recomienda realizar estudios de </a:t>
            </a:r>
            <a:r>
              <a:rPr lang="es-ES" sz="2400" dirty="0" smtClean="0"/>
              <a:t>investigación </a:t>
            </a:r>
            <a:r>
              <a:rPr lang="es-ES" sz="2400" dirty="0"/>
              <a:t>educativa que permitan identificar y disminuir la </a:t>
            </a:r>
            <a:r>
              <a:rPr lang="es-ES" sz="2400" dirty="0" smtClean="0"/>
              <a:t>problemática </a:t>
            </a:r>
            <a:r>
              <a:rPr lang="es-ES" sz="2400" dirty="0"/>
              <a:t>que afecta la </a:t>
            </a:r>
            <a:r>
              <a:rPr lang="es-ES" sz="2400" dirty="0" smtClean="0"/>
              <a:t>deserción </a:t>
            </a:r>
            <a:r>
              <a:rPr lang="es-ES" sz="2400" dirty="0"/>
              <a:t>de los estudiantes. </a:t>
            </a:r>
            <a:endParaRPr lang="es-ES" sz="2400" dirty="0" smtClean="0"/>
          </a:p>
          <a:p>
            <a:pPr algn="just"/>
            <a:endParaRPr lang="es-ES" sz="2400" dirty="0"/>
          </a:p>
          <a:p>
            <a:pPr algn="just"/>
            <a:r>
              <a:rPr lang="es-ES" sz="2400" b="1" dirty="0"/>
              <a:t>6.5.3. </a:t>
            </a:r>
            <a:r>
              <a:rPr lang="es-ES" sz="2400" dirty="0"/>
              <a:t>Es conveniente que se defina la </a:t>
            </a:r>
            <a:r>
              <a:rPr lang="es-ES" sz="2400" dirty="0" smtClean="0"/>
              <a:t>metodología </a:t>
            </a:r>
            <a:r>
              <a:rPr lang="es-ES" sz="2400" dirty="0"/>
              <a:t>y los participantes en la </a:t>
            </a:r>
            <a:r>
              <a:rPr lang="es-ES" sz="2400" dirty="0" smtClean="0"/>
              <a:t>evaluación </a:t>
            </a:r>
            <a:r>
              <a:rPr lang="es-ES" sz="2400" dirty="0"/>
              <a:t>de los contenidos del programa educativo (actualidad de la </a:t>
            </a:r>
            <a:r>
              <a:rPr lang="es-ES" sz="2400" dirty="0" smtClean="0"/>
              <a:t>información</a:t>
            </a:r>
            <a:r>
              <a:rPr lang="es-ES" sz="2400" dirty="0"/>
              <a:t>, vigencia, especificaciones en cuanto a la </a:t>
            </a:r>
            <a:r>
              <a:rPr lang="es-ES" sz="2400" dirty="0" smtClean="0"/>
              <a:t>presentación</a:t>
            </a:r>
            <a:r>
              <a:rPr lang="es-ES" sz="2400" dirty="0"/>
              <a:t>, </a:t>
            </a:r>
            <a:r>
              <a:rPr lang="es-ES" sz="2400" dirty="0" smtClean="0"/>
              <a:t>como lo pide el indicador)</a:t>
            </a:r>
            <a:r>
              <a:rPr lang="es-ES" sz="2400" dirty="0"/>
              <a:t>. </a:t>
            </a:r>
            <a:endParaRPr lang="es-ES" sz="2400" dirty="0" smtClean="0"/>
          </a:p>
          <a:p>
            <a:pPr algn="just"/>
            <a:endParaRPr lang="es-ES" sz="2400" dirty="0"/>
          </a:p>
          <a:p>
            <a:pPr algn="just"/>
            <a:r>
              <a:rPr lang="es-ES" sz="2400" b="1" dirty="0"/>
              <a:t>6.5.4. </a:t>
            </a:r>
            <a:r>
              <a:rPr lang="es-ES" sz="2400" dirty="0"/>
              <a:t>Se recomienda definir una </a:t>
            </a:r>
            <a:r>
              <a:rPr lang="es-ES" sz="2400" dirty="0" smtClean="0"/>
              <a:t>metodología </a:t>
            </a:r>
            <a:r>
              <a:rPr lang="es-ES" sz="2400" dirty="0"/>
              <a:t>que permita llevar a cabo la </a:t>
            </a:r>
            <a:r>
              <a:rPr lang="es-ES" sz="2400" dirty="0" smtClean="0"/>
              <a:t>evaluación </a:t>
            </a:r>
            <a:r>
              <a:rPr lang="es-ES" sz="2400" dirty="0"/>
              <a:t>del </a:t>
            </a:r>
            <a:r>
              <a:rPr lang="es-ES" sz="2400" dirty="0" smtClean="0"/>
              <a:t>diseño</a:t>
            </a:r>
            <a:r>
              <a:rPr lang="es-ES" sz="2400" dirty="0"/>
              <a:t>, impacto, tiempo de </a:t>
            </a:r>
            <a:r>
              <a:rPr lang="es-ES" sz="2400" dirty="0" smtClean="0"/>
              <a:t>producción </a:t>
            </a:r>
            <a:r>
              <a:rPr lang="es-ES" sz="2400" dirty="0"/>
              <a:t>y cobertura de estudiantes de manera clara, de los materiales y recursos de aprendizaje. </a:t>
            </a:r>
            <a:endParaRPr lang="es-ES" sz="2400" dirty="0" smtClean="0"/>
          </a:p>
          <a:p>
            <a:pPr algn="just"/>
            <a:endParaRPr lang="es-ES" sz="2400" dirty="0" smtClean="0"/>
          </a:p>
          <a:p>
            <a:pPr algn="just"/>
            <a:r>
              <a:rPr lang="es-ES" sz="2400" b="1" dirty="0"/>
              <a:t>9.2.14. </a:t>
            </a:r>
            <a:r>
              <a:rPr lang="es-ES" sz="2400" dirty="0"/>
              <a:t>Se recomienda establecer estrategias </a:t>
            </a:r>
            <a:r>
              <a:rPr lang="es-ES" sz="2400" dirty="0" smtClean="0"/>
              <a:t>que </a:t>
            </a:r>
            <a:r>
              <a:rPr lang="es-ES" sz="2400" dirty="0"/>
              <a:t>permitan la </a:t>
            </a:r>
            <a:r>
              <a:rPr lang="es-ES" sz="2400" dirty="0" smtClean="0"/>
              <a:t>actualización </a:t>
            </a:r>
            <a:r>
              <a:rPr lang="es-ES" sz="2400" dirty="0"/>
              <a:t>de los promotores de las casas universitarias en el </a:t>
            </a:r>
            <a:r>
              <a:rPr lang="es-ES" sz="2400" dirty="0" smtClean="0"/>
              <a:t>área </a:t>
            </a:r>
            <a:r>
              <a:rPr lang="es-ES" sz="2400" dirty="0"/>
              <a:t>de </a:t>
            </a:r>
            <a:r>
              <a:rPr lang="es-ES" sz="2400" dirty="0" smtClean="0"/>
              <a:t>Tecnologías </a:t>
            </a:r>
            <a:r>
              <a:rPr lang="es-ES" sz="2400" dirty="0"/>
              <a:t>de la </a:t>
            </a:r>
            <a:r>
              <a:rPr lang="es-ES" sz="2400" dirty="0" smtClean="0"/>
              <a:t>Información</a:t>
            </a:r>
            <a:r>
              <a:rPr lang="es-ES" sz="2400" dirty="0"/>
              <a:t>. </a:t>
            </a:r>
          </a:p>
          <a:p>
            <a:pPr algn="just"/>
            <a:endParaRPr lang="es-ES" sz="2400" dirty="0"/>
          </a:p>
          <a:p>
            <a:endParaRPr lang="es-ES" sz="2400" dirty="0"/>
          </a:p>
        </p:txBody>
      </p:sp>
      <p:sp>
        <p:nvSpPr>
          <p:cNvPr id="5" name="4 Rectángulo"/>
          <p:cNvSpPr/>
          <p:nvPr/>
        </p:nvSpPr>
        <p:spPr>
          <a:xfrm>
            <a:off x="1467801" y="207930"/>
            <a:ext cx="9316085" cy="1323439"/>
          </a:xfrm>
          <a:prstGeom prst="rect">
            <a:avLst/>
          </a:prstGeom>
          <a:noFill/>
        </p:spPr>
        <p:txBody>
          <a:bodyPr wrap="none" lIns="91440" tIns="45720" rIns="91440" bIns="45720">
            <a:spAutoFit/>
          </a:bodyPr>
          <a:lstStyle/>
          <a:p>
            <a:pPr algn="ctr"/>
            <a:r>
              <a:rPr lang="es-ES" sz="4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Ejemplo de   observaciones a un programa </a:t>
            </a:r>
          </a:p>
          <a:p>
            <a:pPr algn="ctr"/>
            <a:r>
              <a:rPr lang="es-ES" sz="4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a:t>
            </a:r>
            <a:r>
              <a:rPr lang="es-ES" sz="4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irtual </a:t>
            </a:r>
            <a:r>
              <a:rPr lang="es-ES" sz="4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 </a:t>
            </a:r>
            <a:r>
              <a:rPr lang="es-ES" sz="4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Conaic</a:t>
            </a:r>
            <a:endParaRPr lang="es-MX"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49499468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9 Rectángulo"/>
          <p:cNvSpPr>
            <a:spLocks noChangeArrowheads="1"/>
          </p:cNvSpPr>
          <p:nvPr/>
        </p:nvSpPr>
        <p:spPr bwMode="auto">
          <a:xfrm>
            <a:off x="285752" y="142876"/>
            <a:ext cx="10668000" cy="77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p>
            <a:r>
              <a:rPr lang="es-MX" sz="4300" dirty="0">
                <a:solidFill>
                  <a:schemeClr val="bg1"/>
                </a:solidFill>
                <a:latin typeface="Calibri" pitchFamily="34" charset="0"/>
              </a:rPr>
              <a:t>					</a:t>
            </a:r>
            <a:endParaRPr lang="es-MX" sz="4300" dirty="0">
              <a:latin typeface="Calibri" pitchFamily="34" charset="0"/>
            </a:endParaRPr>
          </a:p>
        </p:txBody>
      </p:sp>
      <p:sp>
        <p:nvSpPr>
          <p:cNvPr id="2053" name="14 Marcador de contenido"/>
          <p:cNvSpPr>
            <a:spLocks noGrp="1"/>
          </p:cNvSpPr>
          <p:nvPr>
            <p:ph type="subTitle" idx="1"/>
          </p:nvPr>
        </p:nvSpPr>
        <p:spPr/>
        <p:txBody>
          <a:bodyPr/>
          <a:lstStyle/>
          <a:p>
            <a:pPr eaLnBrk="1" hangingPunct="1">
              <a:buFont typeface="Arial" charset="0"/>
              <a:buNone/>
            </a:pPr>
            <a:endParaRPr lang="es-MX" i="1" dirty="0">
              <a:solidFill>
                <a:srgbClr val="000066"/>
              </a:solidFill>
              <a:latin typeface="Arial Narrow" pitchFamily="34" charset="0"/>
              <a:cs typeface="Times New Roman" pitchFamily="18" charset="0"/>
            </a:endParaRPr>
          </a:p>
          <a:p>
            <a:pPr eaLnBrk="1" hangingPunct="1">
              <a:buFont typeface="Arial" charset="0"/>
              <a:buNone/>
            </a:pPr>
            <a:endParaRPr lang="es-MX" i="1" dirty="0">
              <a:solidFill>
                <a:srgbClr val="000066"/>
              </a:solidFill>
              <a:latin typeface="Arial Narrow" pitchFamily="34" charset="0"/>
              <a:cs typeface="Times New Roman" pitchFamily="18" charset="0"/>
            </a:endParaRPr>
          </a:p>
          <a:p>
            <a:pPr eaLnBrk="1" hangingPunct="1">
              <a:buFont typeface="Arial" charset="0"/>
              <a:buNone/>
            </a:pPr>
            <a:endParaRPr lang="es-ES" dirty="0">
              <a:solidFill>
                <a:srgbClr val="000066"/>
              </a:solidFill>
              <a:latin typeface="Arial Narrow" pitchFamily="34" charset="0"/>
              <a:cs typeface="Times New Roman" pitchFamily="18" charset="0"/>
            </a:endParaRPr>
          </a:p>
          <a:p>
            <a:pPr eaLnBrk="1" hangingPunct="1">
              <a:buFont typeface="Arial" charset="0"/>
              <a:buNone/>
            </a:pPr>
            <a:endParaRPr lang="es-MX" dirty="0"/>
          </a:p>
        </p:txBody>
      </p:sp>
      <p:sp>
        <p:nvSpPr>
          <p:cNvPr id="6" name="5 Rectángulo"/>
          <p:cNvSpPr/>
          <p:nvPr/>
        </p:nvSpPr>
        <p:spPr>
          <a:xfrm>
            <a:off x="452362" y="2512927"/>
            <a:ext cx="8873236" cy="923330"/>
          </a:xfrm>
          <a:prstGeom prst="rect">
            <a:avLst/>
          </a:prstGeom>
          <a:noFill/>
        </p:spPr>
        <p:txBody>
          <a:bodyPr wrap="square" lIns="91440" tIns="45720" rIns="91440" bIns="45720">
            <a:spAutoFit/>
          </a:bodyPr>
          <a:lstStyle/>
          <a:p>
            <a:pPr algn="ctr"/>
            <a:r>
              <a:rPr lang="es-E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a:t>
            </a: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Conclusiones</a:t>
            </a:r>
            <a:endParaRPr lang="es-E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450824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Conclusiones</a:t>
            </a:r>
            <a:endPar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Marcador de contenido 2"/>
          <p:cNvSpPr>
            <a:spLocks noGrp="1"/>
          </p:cNvSpPr>
          <p:nvPr>
            <p:ph idx="1"/>
          </p:nvPr>
        </p:nvSpPr>
        <p:spPr>
          <a:xfrm>
            <a:off x="838200" y="1391604"/>
            <a:ext cx="10515600" cy="5235912"/>
          </a:xfrm>
        </p:spPr>
        <p:txBody>
          <a:bodyPr>
            <a:normAutofit lnSpcReduction="10000"/>
          </a:bodyPr>
          <a:lstStyle/>
          <a:p>
            <a:pPr algn="just">
              <a:buFont typeface="Wingdings" charset="2"/>
              <a:buChar char="q"/>
            </a:pPr>
            <a:r>
              <a:rPr lang="es-ES" dirty="0" smtClean="0"/>
              <a:t>Las experiencias vividas desde el diseño de criterios e indicadores y el matiz de la aplicación de los mismos en los PA que se han evaluado, han permitido mejorar nuestros indicadores y determinar el proceso para su instrumentación.</a:t>
            </a:r>
          </a:p>
          <a:p>
            <a:pPr algn="just">
              <a:buFont typeface="Wingdings" charset="2"/>
              <a:buChar char="q"/>
            </a:pPr>
            <a:r>
              <a:rPr lang="es-ES" dirty="0" smtClean="0"/>
              <a:t>Se encuentran estudiantes más comprometidos y responsables con su formación</a:t>
            </a:r>
            <a:endParaRPr lang="es-ES" dirty="0"/>
          </a:p>
          <a:p>
            <a:pPr algn="just">
              <a:buFont typeface="Wingdings" charset="2"/>
              <a:buChar char="q"/>
            </a:pPr>
            <a:r>
              <a:rPr lang="es-ES" dirty="0" smtClean="0"/>
              <a:t>Profesores comprometidos y capacitados para la modalidad</a:t>
            </a:r>
            <a:endParaRPr lang="es-ES" dirty="0"/>
          </a:p>
          <a:p>
            <a:pPr algn="just">
              <a:buFont typeface="Wingdings" charset="2"/>
              <a:buChar char="q"/>
            </a:pPr>
            <a:r>
              <a:rPr lang="es-ES" dirty="0" smtClean="0"/>
              <a:t>Las principales deficiencias que se encuentran en estos programas son:</a:t>
            </a:r>
          </a:p>
          <a:p>
            <a:pPr lvl="1" algn="just"/>
            <a:r>
              <a:rPr lang="es-ES" dirty="0" smtClean="0"/>
              <a:t>Baja eficiencia terminal equiparada con la modalidad presencial, sobretodo en programas del área de CONAIC</a:t>
            </a:r>
          </a:p>
          <a:p>
            <a:pPr lvl="1" algn="just"/>
            <a:r>
              <a:rPr lang="es-ES" dirty="0" smtClean="0"/>
              <a:t>Falta de variedad de materiales</a:t>
            </a:r>
          </a:p>
          <a:p>
            <a:pPr lvl="1" algn="just"/>
            <a:r>
              <a:rPr lang="es-ES" dirty="0" smtClean="0"/>
              <a:t>Falta de metodologías para la evaluación de la calidad y pertinencia  de materiales educativos pertinentes</a:t>
            </a:r>
          </a:p>
          <a:p>
            <a:pPr marL="0" indent="0">
              <a:buNone/>
            </a:pPr>
            <a:endParaRPr lang="es-ES" dirty="0" smtClean="0"/>
          </a:p>
          <a:p>
            <a:endParaRPr lang="es-ES" dirty="0"/>
          </a:p>
        </p:txBody>
      </p:sp>
    </p:spTree>
    <p:extLst>
      <p:ext uri="{BB962C8B-B14F-4D97-AF65-F5344CB8AC3E}">
        <p14:creationId xmlns:p14="http://schemas.microsoft.com/office/powerpoint/2010/main" val="1909400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9 Rectángulo"/>
          <p:cNvSpPr>
            <a:spLocks noChangeArrowheads="1"/>
          </p:cNvSpPr>
          <p:nvPr/>
        </p:nvSpPr>
        <p:spPr bwMode="auto">
          <a:xfrm>
            <a:off x="285752" y="142876"/>
            <a:ext cx="10668000" cy="77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p>
            <a:r>
              <a:rPr lang="es-MX" sz="4300" dirty="0">
                <a:solidFill>
                  <a:schemeClr val="bg1"/>
                </a:solidFill>
                <a:latin typeface="Calibri" pitchFamily="34" charset="0"/>
              </a:rPr>
              <a:t>					</a:t>
            </a:r>
            <a:endParaRPr lang="es-MX" sz="4300" dirty="0">
              <a:latin typeface="Calibri" pitchFamily="34" charset="0"/>
            </a:endParaRPr>
          </a:p>
        </p:txBody>
      </p:sp>
      <p:sp>
        <p:nvSpPr>
          <p:cNvPr id="5" name="4 Rectángulo"/>
          <p:cNvSpPr/>
          <p:nvPr/>
        </p:nvSpPr>
        <p:spPr>
          <a:xfrm>
            <a:off x="1070577" y="2415650"/>
            <a:ext cx="6237605" cy="1754327"/>
          </a:xfrm>
          <a:prstGeom prst="rect">
            <a:avLst/>
          </a:prstGeom>
          <a:noFill/>
        </p:spPr>
        <p:txBody>
          <a:bodyPr wrap="none" lIns="91440" tIns="45720" rIns="91440" bIns="45720">
            <a:spAutoFit/>
          </a:bodyPr>
          <a:lstStyle/>
          <a:p>
            <a:pPr algn="ctr">
              <a:buFont typeface="Wingdings" panose="05000000000000000000" pitchFamily="2" charset="2"/>
              <a:buChar char="v"/>
            </a:pP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GRACIAS </a:t>
            </a:r>
            <a:r>
              <a:rPr lang="es-E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POR SU </a:t>
            </a:r>
          </a:p>
          <a:p>
            <a:pPr algn="ct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ATENCION !!</a:t>
            </a:r>
            <a:endParaRPr lang="es-MX"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8770965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9 Rectángulo"/>
          <p:cNvSpPr>
            <a:spLocks noChangeArrowheads="1"/>
          </p:cNvSpPr>
          <p:nvPr/>
        </p:nvSpPr>
        <p:spPr bwMode="auto">
          <a:xfrm>
            <a:off x="285752" y="142876"/>
            <a:ext cx="10668000" cy="77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p>
            <a:r>
              <a:rPr lang="es-MX" sz="4300" dirty="0">
                <a:solidFill>
                  <a:schemeClr val="bg1"/>
                </a:solidFill>
                <a:latin typeface="Calibri" pitchFamily="34" charset="0"/>
              </a:rPr>
              <a:t>					</a:t>
            </a:r>
            <a:endParaRPr lang="es-MX" sz="4300" dirty="0">
              <a:latin typeface="Calibri" pitchFamily="34" charset="0"/>
            </a:endParaRPr>
          </a:p>
        </p:txBody>
      </p:sp>
      <p:sp>
        <p:nvSpPr>
          <p:cNvPr id="2053" name="14 Marcador de contenido"/>
          <p:cNvSpPr>
            <a:spLocks noGrp="1"/>
          </p:cNvSpPr>
          <p:nvPr>
            <p:ph type="subTitle" idx="1"/>
          </p:nvPr>
        </p:nvSpPr>
        <p:spPr/>
        <p:txBody>
          <a:bodyPr/>
          <a:lstStyle/>
          <a:p>
            <a:pPr eaLnBrk="1" hangingPunct="1">
              <a:buFont typeface="Arial" charset="0"/>
              <a:buNone/>
            </a:pPr>
            <a:endParaRPr lang="es-MX" i="1" dirty="0">
              <a:solidFill>
                <a:srgbClr val="000066"/>
              </a:solidFill>
              <a:latin typeface="Arial Narrow" pitchFamily="34" charset="0"/>
              <a:cs typeface="Times New Roman" pitchFamily="18" charset="0"/>
            </a:endParaRPr>
          </a:p>
          <a:p>
            <a:pPr eaLnBrk="1" hangingPunct="1">
              <a:buFont typeface="Arial" charset="0"/>
              <a:buNone/>
            </a:pPr>
            <a:endParaRPr lang="es-MX" i="1" dirty="0">
              <a:solidFill>
                <a:srgbClr val="000066"/>
              </a:solidFill>
              <a:latin typeface="Arial Narrow" pitchFamily="34" charset="0"/>
              <a:cs typeface="Times New Roman" pitchFamily="18" charset="0"/>
            </a:endParaRPr>
          </a:p>
          <a:p>
            <a:pPr eaLnBrk="1" hangingPunct="1">
              <a:buFont typeface="Arial" charset="0"/>
              <a:buNone/>
            </a:pPr>
            <a:endParaRPr lang="es-ES" dirty="0">
              <a:solidFill>
                <a:srgbClr val="000066"/>
              </a:solidFill>
              <a:latin typeface="Arial Narrow" pitchFamily="34" charset="0"/>
              <a:cs typeface="Times New Roman" pitchFamily="18" charset="0"/>
            </a:endParaRPr>
          </a:p>
          <a:p>
            <a:pPr eaLnBrk="1" hangingPunct="1">
              <a:buFont typeface="Arial" charset="0"/>
              <a:buNone/>
            </a:pPr>
            <a:endParaRPr lang="es-MX" dirty="0"/>
          </a:p>
        </p:txBody>
      </p:sp>
      <p:sp>
        <p:nvSpPr>
          <p:cNvPr id="5" name="4 Rectángulo"/>
          <p:cNvSpPr/>
          <p:nvPr/>
        </p:nvSpPr>
        <p:spPr>
          <a:xfrm>
            <a:off x="470264" y="2325189"/>
            <a:ext cx="8987245" cy="923330"/>
          </a:xfrm>
          <a:prstGeom prst="rect">
            <a:avLst/>
          </a:prstGeom>
          <a:noFill/>
        </p:spPr>
        <p:txBody>
          <a:bodyPr wrap="square" lIns="91440" tIns="45720" rIns="91440" bIns="45720">
            <a:spAutoFit/>
          </a:bodyPr>
          <a:lstStyle/>
          <a:p>
            <a:pPr marL="914400" indent="-914400" algn="ctr">
              <a:buFont typeface="+mj-lt"/>
              <a:buAutoNum type="arabicPeriod"/>
            </a:pPr>
            <a:r>
              <a:rPr lang="es-E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a:t>
            </a: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ntecedentes</a:t>
            </a:r>
            <a:endParaRPr lang="es-MX"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405576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836023" y="1827646"/>
            <a:ext cx="10620103" cy="4627991"/>
          </a:xfrm>
          <a:prstGeom prst="rect">
            <a:avLst/>
          </a:prstGeom>
          <a:noFill/>
          <a:ln w="9525">
            <a:noFill/>
            <a:miter lim="800000"/>
            <a:headEnd/>
            <a:tailEnd/>
          </a:ln>
        </p:spPr>
      </p:pic>
      <p:sp>
        <p:nvSpPr>
          <p:cNvPr id="7" name="6 Rectángulo"/>
          <p:cNvSpPr/>
          <p:nvPr/>
        </p:nvSpPr>
        <p:spPr>
          <a:xfrm>
            <a:off x="1786702" y="498456"/>
            <a:ext cx="4804245" cy="923330"/>
          </a:xfrm>
          <a:prstGeom prst="rect">
            <a:avLst/>
          </a:prstGeom>
          <a:noFill/>
        </p:spPr>
        <p:txBody>
          <a:bodyPr wrap="none" lIns="91440" tIns="45720" rIns="91440" bIns="45720">
            <a:spAutoFit/>
          </a:bodyPr>
          <a:lstStyle/>
          <a:p>
            <a:pPr algn="ctr"/>
            <a:r>
              <a:rPr lang="es-MX"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Línea de tiempo</a:t>
            </a:r>
            <a:endParaRPr lang="es-MX"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
            </a:r>
            <a:br>
              <a:rPr lang="es-ES" dirty="0" smtClean="0"/>
            </a:br>
            <a:endParaRPr lang="es-ES" dirty="0"/>
          </a:p>
        </p:txBody>
      </p:sp>
      <p:sp>
        <p:nvSpPr>
          <p:cNvPr id="3" name="2 Marcador de contenido"/>
          <p:cNvSpPr>
            <a:spLocks noGrp="1"/>
          </p:cNvSpPr>
          <p:nvPr>
            <p:ph idx="1"/>
          </p:nvPr>
        </p:nvSpPr>
        <p:spPr>
          <a:xfrm>
            <a:off x="914399" y="2560320"/>
            <a:ext cx="10006149" cy="3450428"/>
          </a:xfrm>
        </p:spPr>
        <p:txBody>
          <a:bodyPr>
            <a:normAutofit/>
          </a:bodyPr>
          <a:lstStyle/>
          <a:p>
            <a:pPr marL="0" indent="0" algn="just">
              <a:buNone/>
            </a:pPr>
            <a:r>
              <a:rPr lang="es-MX" sz="2400" dirty="0"/>
              <a:t>CONAIC, es el organismo acreditador de programas académicos especializado en el área de computación, informática y tecnologías de la información y comunicación, nombres que son sinónimos o complementan nuestra área de competencia como organismo.</a:t>
            </a:r>
            <a:endParaRPr lang="es-ES" sz="2400" dirty="0"/>
          </a:p>
          <a:p>
            <a:pPr marL="0" indent="0" algn="just">
              <a:buNone/>
            </a:pPr>
            <a:endParaRPr lang="es-ES" sz="2400" dirty="0"/>
          </a:p>
        </p:txBody>
      </p:sp>
      <p:sp>
        <p:nvSpPr>
          <p:cNvPr id="5" name="4 Rectángulo"/>
          <p:cNvSpPr/>
          <p:nvPr/>
        </p:nvSpPr>
        <p:spPr>
          <a:xfrm>
            <a:off x="1076149" y="326187"/>
            <a:ext cx="9243508" cy="1446550"/>
          </a:xfrm>
          <a:prstGeom prst="rect">
            <a:avLst/>
          </a:prstGeom>
          <a:noFill/>
        </p:spPr>
        <p:txBody>
          <a:bodyPr wrap="square" lIns="91440" tIns="45720" rIns="91440" bIns="45720">
            <a:spAutoFit/>
          </a:bodyPr>
          <a:lstStyle/>
          <a:p>
            <a:pPr algn="ctr"/>
            <a:r>
              <a:rPr lang="es-MX"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Consejo Nacional de Acreditación en Informática y Computación </a:t>
            </a:r>
            <a:r>
              <a:rPr lang="es-MX"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a:t>
            </a:r>
            <a:r>
              <a:rPr lang="es-MX"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s-MX"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t>
            </a:r>
            <a:r>
              <a:rPr lang="es-MX"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p:txBody>
      </p:sp>
    </p:spTree>
    <p:extLst>
      <p:ext uri="{BB962C8B-B14F-4D97-AF65-F5344CB8AC3E}">
        <p14:creationId xmlns:p14="http://schemas.microsoft.com/office/powerpoint/2010/main" val="8680601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Padrón </a:t>
            </a:r>
            <a:r>
              <a:rPr lang="es-E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 Evaluadores del CONAIC</a:t>
            </a:r>
          </a:p>
        </p:txBody>
      </p:sp>
      <p:sp>
        <p:nvSpPr>
          <p:cNvPr id="3" name="2 Marcador de contenido"/>
          <p:cNvSpPr>
            <a:spLocks noGrp="1"/>
          </p:cNvSpPr>
          <p:nvPr>
            <p:ph idx="1"/>
          </p:nvPr>
        </p:nvSpPr>
        <p:spPr>
          <a:xfrm>
            <a:off x="527382" y="1412777"/>
            <a:ext cx="11055019" cy="4713387"/>
          </a:xfrm>
        </p:spPr>
        <p:txBody>
          <a:bodyPr/>
          <a:lstStyle/>
          <a:p>
            <a:pPr marL="0" indent="0" algn="just">
              <a:buNone/>
            </a:pPr>
            <a:endParaRPr lang="es-ES_tradnl" sz="2400" dirty="0"/>
          </a:p>
          <a:p>
            <a:pPr marL="0" indent="0" algn="just">
              <a:buNone/>
            </a:pPr>
            <a:r>
              <a:rPr lang="es-ES_tradnl" sz="2400" dirty="0" smtClean="0"/>
              <a:t>Registro </a:t>
            </a:r>
            <a:r>
              <a:rPr lang="es-ES_tradnl" sz="2400" dirty="0"/>
              <a:t>único de los pares evaluadores de CONAIC que contemplan a pares evaluadores nacionales e </a:t>
            </a:r>
            <a:r>
              <a:rPr lang="es-ES_tradnl" sz="2400" dirty="0" smtClean="0"/>
              <a:t>internacionales del área de la computación de los perfiles que evalúa.</a:t>
            </a:r>
            <a:endParaRPr lang="es-ES" sz="2400" dirty="0"/>
          </a:p>
          <a:p>
            <a:pPr marL="0" indent="0">
              <a:buNone/>
            </a:pPr>
            <a:endParaRPr lang="es-ES" sz="2400" dirty="0"/>
          </a:p>
          <a:p>
            <a:endParaRPr lang="es-ES" sz="2400" dirty="0"/>
          </a:p>
        </p:txBody>
      </p:sp>
      <p:pic>
        <p:nvPicPr>
          <p:cNvPr id="4" name="3 Imagen" descr="9-Claves-exito-reuniones-compressed.jpg"/>
          <p:cNvPicPr>
            <a:picLocks noChangeAspect="1"/>
          </p:cNvPicPr>
          <p:nvPr/>
        </p:nvPicPr>
        <p:blipFill>
          <a:blip r:embed="rId2" cstate="print"/>
          <a:stretch>
            <a:fillRect/>
          </a:stretch>
        </p:blipFill>
        <p:spPr>
          <a:xfrm>
            <a:off x="2966125" y="2859932"/>
            <a:ext cx="3973749" cy="2649166"/>
          </a:xfrm>
          <a:prstGeom prst="rect">
            <a:avLst/>
          </a:prstGeom>
        </p:spPr>
      </p:pic>
    </p:spTree>
    <p:extLst>
      <p:ext uri="{BB962C8B-B14F-4D97-AF65-F5344CB8AC3E}">
        <p14:creationId xmlns:p14="http://schemas.microsoft.com/office/powerpoint/2010/main" val="37938608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9 Rectángulo"/>
          <p:cNvSpPr>
            <a:spLocks noChangeArrowheads="1"/>
          </p:cNvSpPr>
          <p:nvPr/>
        </p:nvSpPr>
        <p:spPr bwMode="auto">
          <a:xfrm>
            <a:off x="285752" y="142876"/>
            <a:ext cx="10668000" cy="77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p>
            <a:r>
              <a:rPr lang="es-MX" sz="4300" dirty="0">
                <a:solidFill>
                  <a:schemeClr val="bg1"/>
                </a:solidFill>
                <a:latin typeface="Calibri" pitchFamily="34" charset="0"/>
              </a:rPr>
              <a:t>					</a:t>
            </a:r>
            <a:endParaRPr lang="es-MX" sz="4300" dirty="0">
              <a:latin typeface="Calibri" pitchFamily="34" charset="0"/>
            </a:endParaRPr>
          </a:p>
        </p:txBody>
      </p:sp>
      <p:sp>
        <p:nvSpPr>
          <p:cNvPr id="2053" name="14 Marcador de contenido"/>
          <p:cNvSpPr>
            <a:spLocks noGrp="1"/>
          </p:cNvSpPr>
          <p:nvPr>
            <p:ph type="subTitle" idx="1"/>
          </p:nvPr>
        </p:nvSpPr>
        <p:spPr/>
        <p:txBody>
          <a:bodyPr/>
          <a:lstStyle/>
          <a:p>
            <a:pPr eaLnBrk="1" hangingPunct="1">
              <a:buFont typeface="Arial" charset="0"/>
              <a:buNone/>
            </a:pPr>
            <a:endParaRPr lang="es-MX" i="1" dirty="0">
              <a:solidFill>
                <a:srgbClr val="000066"/>
              </a:solidFill>
              <a:latin typeface="Arial Narrow" pitchFamily="34" charset="0"/>
              <a:cs typeface="Times New Roman" pitchFamily="18" charset="0"/>
            </a:endParaRPr>
          </a:p>
          <a:p>
            <a:pPr eaLnBrk="1" hangingPunct="1">
              <a:buFont typeface="Arial" charset="0"/>
              <a:buNone/>
            </a:pPr>
            <a:endParaRPr lang="es-MX" i="1" dirty="0">
              <a:solidFill>
                <a:srgbClr val="000066"/>
              </a:solidFill>
              <a:latin typeface="Arial Narrow" pitchFamily="34" charset="0"/>
              <a:cs typeface="Times New Roman" pitchFamily="18" charset="0"/>
            </a:endParaRPr>
          </a:p>
          <a:p>
            <a:pPr eaLnBrk="1" hangingPunct="1">
              <a:buFont typeface="Arial" charset="0"/>
              <a:buNone/>
            </a:pPr>
            <a:endParaRPr lang="es-ES" dirty="0">
              <a:solidFill>
                <a:srgbClr val="000066"/>
              </a:solidFill>
              <a:latin typeface="Arial Narrow" pitchFamily="34" charset="0"/>
              <a:cs typeface="Times New Roman" pitchFamily="18" charset="0"/>
            </a:endParaRPr>
          </a:p>
          <a:p>
            <a:pPr eaLnBrk="1" hangingPunct="1">
              <a:buFont typeface="Arial" charset="0"/>
              <a:buNone/>
            </a:pPr>
            <a:endParaRPr lang="es-MX" dirty="0"/>
          </a:p>
        </p:txBody>
      </p:sp>
      <p:sp>
        <p:nvSpPr>
          <p:cNvPr id="5" name="4 Rectángulo"/>
          <p:cNvSpPr/>
          <p:nvPr/>
        </p:nvSpPr>
        <p:spPr>
          <a:xfrm>
            <a:off x="470264" y="2325189"/>
            <a:ext cx="8987245" cy="1754326"/>
          </a:xfrm>
          <a:prstGeom prst="rect">
            <a:avLst/>
          </a:prstGeom>
          <a:noFill/>
        </p:spPr>
        <p:txBody>
          <a:bodyPr wrap="square" lIns="91440" tIns="45720" rIns="91440" bIns="45720">
            <a:spAutoFit/>
          </a:bodyPr>
          <a:lstStyle/>
          <a:p>
            <a:pPr algn="ct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 Proceso </a:t>
            </a:r>
            <a:r>
              <a:rPr lang="es-E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 evaluación</a:t>
            </a:r>
          </a:p>
          <a:p>
            <a:pPr algn="ctr"/>
            <a:r>
              <a:rPr lang="es-E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con fines de acreditación</a:t>
            </a:r>
            <a:endParaRPr lang="es-MX"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405576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a:t>
            </a:r>
            <a:r>
              <a:rPr lang="es-ES_tradnl"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tapas generales del proceso de acreditación</a:t>
            </a:r>
            <a:endParaRPr lang="es-E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424" y="1391604"/>
            <a:ext cx="10165828" cy="4660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7410976" y="6334757"/>
            <a:ext cx="1815738" cy="369332"/>
          </a:xfrm>
          <a:prstGeom prst="rect">
            <a:avLst/>
          </a:prstGeom>
          <a:noFill/>
        </p:spPr>
        <p:txBody>
          <a:bodyPr wrap="square" rtlCol="0">
            <a:spAutoFit/>
          </a:bodyPr>
          <a:lstStyle/>
          <a:p>
            <a:r>
              <a:rPr lang="es-MX" dirty="0" smtClean="0"/>
              <a:t>Fuente COPAES</a:t>
            </a:r>
            <a:endParaRPr lang="es-MX" dirty="0"/>
          </a:p>
        </p:txBody>
      </p:sp>
    </p:spTree>
    <p:extLst>
      <p:ext uri="{BB962C8B-B14F-4D97-AF65-F5344CB8AC3E}">
        <p14:creationId xmlns:p14="http://schemas.microsoft.com/office/powerpoint/2010/main" val="14151285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1211</TotalTime>
  <Words>2147</Words>
  <Application>Microsoft Macintosh PowerPoint</Application>
  <PresentationFormat>Personalizado</PresentationFormat>
  <Paragraphs>331</Paragraphs>
  <Slides>33</Slides>
  <Notes>8</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Tema de Office</vt:lpstr>
      <vt:lpstr>Presentación de PowerPoint</vt:lpstr>
      <vt:lpstr>Presentación de PowerPoint</vt:lpstr>
      <vt:lpstr>Presentación de PowerPoint</vt:lpstr>
      <vt:lpstr>Presentación de PowerPoint</vt:lpstr>
      <vt:lpstr>Presentación de PowerPoint</vt:lpstr>
      <vt:lpstr> </vt:lpstr>
      <vt:lpstr>Padrón de Evaluadores del CONAIC</vt:lpstr>
      <vt:lpstr>Presentación de PowerPoint</vt:lpstr>
      <vt:lpstr>Etapas generales del proceso de acreditación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Octavio Villanueva Cortes</dc:creator>
  <cp:lastModifiedBy>conaic</cp:lastModifiedBy>
  <cp:revision>67</cp:revision>
  <dcterms:created xsi:type="dcterms:W3CDTF">2018-05-28T23:43:35Z</dcterms:created>
  <dcterms:modified xsi:type="dcterms:W3CDTF">2018-06-15T20:04:46Z</dcterms:modified>
</cp:coreProperties>
</file>