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5" r:id="rId1"/>
    <p:sldMasterId id="214748369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855" r:id="rId5"/>
    <p:sldId id="893" r:id="rId6"/>
    <p:sldId id="895" r:id="rId7"/>
    <p:sldId id="897" r:id="rId8"/>
    <p:sldId id="898" r:id="rId9"/>
    <p:sldId id="896" r:id="rId10"/>
    <p:sldId id="910" r:id="rId11"/>
    <p:sldId id="900" r:id="rId12"/>
    <p:sldId id="901" r:id="rId13"/>
    <p:sldId id="902" r:id="rId14"/>
    <p:sldId id="911" r:id="rId15"/>
    <p:sldId id="912" r:id="rId16"/>
    <p:sldId id="904" r:id="rId17"/>
    <p:sldId id="914" r:id="rId18"/>
    <p:sldId id="915" r:id="rId19"/>
    <p:sldId id="916" r:id="rId20"/>
    <p:sldId id="907" r:id="rId21"/>
    <p:sldId id="918" r:id="rId22"/>
    <p:sldId id="919" r:id="rId23"/>
    <p:sldId id="905" r:id="rId24"/>
    <p:sldId id="920" r:id="rId25"/>
    <p:sldId id="892" r:id="rId26"/>
    <p:sldId id="909" r:id="rId27"/>
    <p:sldId id="259" r:id="rId28"/>
  </p:sldIdLst>
  <p:sldSz cx="12192000" cy="6858000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7AE"/>
    <a:srgbClr val="44A3C0"/>
    <a:srgbClr val="43BDA7"/>
    <a:srgbClr val="CCFFCC"/>
    <a:srgbClr val="FF5050"/>
    <a:srgbClr val="46B246"/>
    <a:srgbClr val="CCFFFF"/>
    <a:srgbClr val="99CCFF"/>
    <a:srgbClr val="FFFFCC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8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DDC5865-241D-404B-8EEC-E605F63F0F68}" type="datetimeFigureOut">
              <a:rPr lang="es-MX" smtClean="0"/>
              <a:t>15/06/2018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74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829974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6B4B79B-314B-4852-86B3-B52A86514C2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48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EDBB-13B8-4C17-BA7E-E4AF79E09C1B}" type="datetimeFigureOut">
              <a:rPr lang="es-MX" smtClean="0"/>
              <a:t>15/06/2018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6590" y="4416433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262B-0E2C-429A-AB9B-18A017B6E8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49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42938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4A82-D40C-4145-94B7-8F94453A6E8F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565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DCC-8BF4-466E-9927-8D39803AD383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388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182-B465-44A8-ABD6-7DB423FB068A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262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6A61-BAD5-4345-AECD-9E8B8C6F324F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518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1101-6528-4BC1-A41C-67E1FDEEDCDC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965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51C5-D9A9-4211-88A1-08F39332ED9B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281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9015-D2ED-4F3F-8F4D-9E39E4234E08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48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F7F5-225C-4D2B-909E-6087726F7DC4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04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1E13-9D45-4CB3-8C48-DF53BE35FFCB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522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86A-DEA6-46F9-8328-E5B504D19FBF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107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E33A-5396-48AF-8866-BA02D5B3966B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49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F21-2DB2-491A-9580-0C1E3D011945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19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9E3-0300-4A7E-9FFC-084D6F05EB58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205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84F-0311-4A0A-816D-600F02B27202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4120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A1A4-3AF3-418E-B463-E5BEA535FF1C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415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B84-2C85-49E6-ADDC-0AAE2BB8D568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84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752E-0629-4EFA-A8A8-92B92FBBD9EF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95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C410-502C-4568-A688-2975D13C85B6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366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EC6D-F6EB-4C21-AE3C-B0E4E7ABDD67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1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379A-D807-4098-B390-41C8A9729154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7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387E-0ECA-4D43-B8D9-394E9370F5B3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658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DC21-B091-4DF7-AB5D-E345142F7695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252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AF88-2EBC-48CB-A409-60B1ABD506CB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13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8CFF-D722-42FB-B3DD-A6049DCA59D6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0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C6C-C6EC-4F87-B156-5A6DCF5AB8D8}" type="datetime1">
              <a:rPr lang="es-MX" smtClean="0"/>
              <a:t>15/06/2018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84FD-F094-4C43-9AB4-8D44A51472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32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hyperlink" Target="http://www.ciees.edu.mx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2211" y="3052148"/>
            <a:ext cx="11235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Avances sobre el aseguramiento de la calidad en los </a:t>
            </a:r>
            <a:r>
              <a:rPr lang="es-MX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programas educativos de la modalidad a distancia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Junio 18, 2018</a:t>
            </a:r>
            <a:endParaRPr lang="es-MX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806267" y="5868058"/>
            <a:ext cx="393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Francisco Montes de Oca</a:t>
            </a:r>
            <a:r>
              <a:rPr lang="es-MX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MX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Vocal Ejecutivo</a:t>
            </a:r>
            <a:endParaRPr lang="es-MX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CIEES</a:t>
            </a:r>
            <a:endParaRPr lang="es-MX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049" y="3094278"/>
            <a:ext cx="9637217" cy="1325563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y categorías para la evaluación de programas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presenciales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CFBA-592E-40F3-97EC-F513FAC5C1E4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357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71351"/>
              </p:ext>
            </p:extLst>
          </p:nvPr>
        </p:nvGraphicFramePr>
        <p:xfrm>
          <a:off x="4766733" y="1219199"/>
          <a:ext cx="696806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5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Ejes</a:t>
                      </a:r>
                      <a:endParaRPr lang="es-MX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MX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Fundamentos 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condiciones de operación</a:t>
                      </a:r>
                      <a:endParaRPr lang="es-MX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Propósitos del programa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Condiciones generales de operación del programa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II. Currículo específico y genérico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Modelo educativo y plan de estudios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Actividades para la formación integral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III. Tránsito de los estudiantes por el programa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Proceso de ingreso al programa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Trayectoria escolar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Egreso del programa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Resultados de los estudiantes</a:t>
                      </a:r>
                      <a:endParaRPr lang="es-E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IV. Personal académico, infraestructura y servicios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Personal académico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Infraestructura académica</a:t>
                      </a:r>
                      <a:endParaRPr lang="es-E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Infraestructura física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Servicios de apoyo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905773" y="2888733"/>
            <a:ext cx="3056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y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categorías para programas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presenciales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365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4916" y="3077345"/>
            <a:ext cx="9340883" cy="1325563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y categorías para programas </a:t>
            </a:r>
            <a: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60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distancia</a:t>
            </a:r>
            <a:endParaRPr lang="es-MX" sz="6000" b="1" dirty="0">
              <a:solidFill>
                <a:srgbClr val="0377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CFBA-592E-40F3-97EC-F513FAC5C1E4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907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13</a:t>
            </a:fld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72064"/>
              </p:ext>
            </p:extLst>
          </p:nvPr>
        </p:nvGraphicFramePr>
        <p:xfrm>
          <a:off x="4123267" y="1236134"/>
          <a:ext cx="7763932" cy="5020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5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Ejes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Categorías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 Fundamentos y condiciones de 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Propósitos del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Condiciones generales de operación del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II. Plan de estudios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Plan de estudios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Actividades para la formación integral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>
                          <a:solidFill>
                            <a:srgbClr val="0377A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Diseño instruccional y administración de cursos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3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III. Tránsito de los estudiantes por el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Proceso de ingreso al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 Trayectoria escolar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Egreso del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Resultados de los estudiantes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4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IV. Personal académico, infraestructura y servicios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>
                          <a:solidFill>
                            <a:srgbClr val="0377A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Personal académico y de apoyo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>
                          <a:solidFill>
                            <a:srgbClr val="0377A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Infraestructura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4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Servicios de apoyo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79240" y="2609333"/>
            <a:ext cx="3632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y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categorías para programas </a:t>
            </a:r>
          </a:p>
          <a:p>
            <a:pPr algn="ctr"/>
            <a:r>
              <a:rPr lang="es-MX" sz="44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distancia</a:t>
            </a:r>
            <a:endParaRPr lang="es-MX" sz="3200" dirty="0">
              <a:solidFill>
                <a:srgbClr val="0377A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38999" y="3318933"/>
            <a:ext cx="4648199" cy="626534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7238999" y="5249333"/>
            <a:ext cx="4648199" cy="660400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914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t="1457" b="2381"/>
          <a:stretch/>
        </p:blipFill>
        <p:spPr>
          <a:xfrm>
            <a:off x="6316133" y="1654010"/>
            <a:ext cx="5408166" cy="473921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14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7286408" y="1108324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r>
              <a:rPr lang="es-MX" sz="28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distancia</a:t>
            </a:r>
            <a:endParaRPr lang="es-MX" dirty="0">
              <a:solidFill>
                <a:srgbClr val="0377A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20798" y="1100262"/>
            <a:ext cx="3387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18" y="1623482"/>
            <a:ext cx="5446716" cy="480027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449733" y="3598333"/>
            <a:ext cx="3274566" cy="626534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8449733" y="5474228"/>
            <a:ext cx="3274566" cy="596208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199" y="253877"/>
            <a:ext cx="925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de las metodologías</a:t>
            </a:r>
            <a:endParaRPr lang="es-MX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15</a:t>
            </a:fld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5050367" y="2654390"/>
            <a:ext cx="6642100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s-MX" sz="2400" dirty="0" smtClean="0">
                <a:latin typeface="Arial" panose="020B0604020202020204" pitchFamily="34" charset="0"/>
                <a:ea typeface="Gulim"/>
              </a:rPr>
              <a:t>2.5.1</a:t>
            </a:r>
            <a:r>
              <a:rPr lang="es-MX" sz="2400" dirty="0">
                <a:latin typeface="Arial" panose="020B0604020202020204" pitchFamily="34" charset="0"/>
                <a:ea typeface="Gulim"/>
              </a:rPr>
              <a:t>) Introducción y objetivos de aprendizaje	</a:t>
            </a:r>
            <a:endParaRPr lang="es-MX" sz="2400" dirty="0"/>
          </a:p>
          <a:p>
            <a:pPr algn="just">
              <a:spcAft>
                <a:spcPts val="1800"/>
              </a:spcAft>
            </a:pPr>
            <a:r>
              <a:rPr lang="es-MX" sz="2400" dirty="0">
                <a:solidFill>
                  <a:srgbClr val="0377AE"/>
                </a:solidFill>
                <a:latin typeface="Arial" panose="020B0604020202020204" pitchFamily="34" charset="0"/>
                <a:ea typeface="Gulim"/>
              </a:rPr>
              <a:t>2.5.2) Materiales instruccionales	</a:t>
            </a:r>
            <a:endParaRPr lang="es-MX" sz="2400" dirty="0">
              <a:solidFill>
                <a:srgbClr val="0377AE"/>
              </a:solidFill>
            </a:endParaRPr>
          </a:p>
          <a:p>
            <a:pPr marL="896938" indent="-896938" algn="just">
              <a:spcAft>
                <a:spcPts val="1800"/>
              </a:spcAft>
            </a:pPr>
            <a:r>
              <a:rPr lang="es-MX" sz="2400" dirty="0">
                <a:latin typeface="Arial" panose="020B0604020202020204" pitchFamily="34" charset="0"/>
                <a:ea typeface="Gulim"/>
              </a:rPr>
              <a:t>2.5.3) Actividades de aprendizaje e interacción con el estudiante</a:t>
            </a:r>
            <a:endParaRPr lang="es-MX" sz="2400" dirty="0"/>
          </a:p>
          <a:p>
            <a:pPr algn="just">
              <a:spcAft>
                <a:spcPts val="1800"/>
              </a:spcAft>
            </a:pPr>
            <a:r>
              <a:rPr lang="es-MX" sz="2400" dirty="0">
                <a:solidFill>
                  <a:srgbClr val="0377AE"/>
                </a:solidFill>
                <a:latin typeface="Arial" panose="020B0604020202020204" pitchFamily="34" charset="0"/>
                <a:ea typeface="Gulim"/>
              </a:rPr>
              <a:t>2.5.4) Evaluación y retroalimentación</a:t>
            </a:r>
            <a:endParaRPr lang="es-MX" sz="2400" dirty="0">
              <a:solidFill>
                <a:srgbClr val="0377AE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s-MX" sz="2400" dirty="0">
                <a:latin typeface="Arial" panose="020B0604020202020204" pitchFamily="34" charset="0"/>
                <a:ea typeface="Gulim"/>
              </a:rPr>
              <a:t>2.5.5) Usabilidad</a:t>
            </a:r>
            <a:endParaRPr lang="es-MX" sz="2400" dirty="0"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2602" y="3280555"/>
            <a:ext cx="37961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II. </a:t>
            </a:r>
            <a:r>
              <a:rPr lang="es-MX" sz="32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</a:t>
            </a:r>
            <a:r>
              <a:rPr lang="es-MX" sz="3200" b="1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es-MX" sz="3200" b="1" dirty="0" smtClean="0">
              <a:solidFill>
                <a:srgbClr val="0377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</a:t>
            </a:r>
            <a:r>
              <a:rPr lang="es-MX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instruccional y administración de cursos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11663" y="1229977"/>
            <a:ext cx="11287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revisa en las categorías específicas de la </a:t>
            </a:r>
            <a:r>
              <a:rPr lang="es-MX" sz="28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a distancia? (1)</a:t>
            </a:r>
            <a:endParaRPr lang="es-ES" sz="28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1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16</a:t>
            </a:fld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264219" y="3399089"/>
            <a:ext cx="4177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IV. </a:t>
            </a:r>
            <a:r>
              <a:rPr lang="es-MX" sz="32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10. </a:t>
            </a:r>
          </a:p>
          <a:p>
            <a:pPr algn="ctr"/>
            <a:r>
              <a:rPr lang="es-MX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académico y de apoyo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17532" y="2885222"/>
            <a:ext cx="6993467" cy="2769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168400" indent="-1168400" algn="just">
              <a:spcAft>
                <a:spcPts val="1800"/>
              </a:spcAft>
            </a:pPr>
            <a:r>
              <a:rPr lang="es-MX" sz="2400" dirty="0">
                <a:latin typeface="Arial" panose="020B0604020202020204" pitchFamily="34" charset="0"/>
                <a:ea typeface="Gulim"/>
              </a:rPr>
              <a:t>4.10.1) Composición del cuerpo docente que coordina e imparte los cursos</a:t>
            </a:r>
          </a:p>
          <a:p>
            <a:pPr marL="1074738" indent="-1074738" algn="just">
              <a:spcAft>
                <a:spcPts val="1800"/>
              </a:spcAft>
            </a:pPr>
            <a:r>
              <a:rPr lang="es-MX" sz="2400" dirty="0">
                <a:solidFill>
                  <a:srgbClr val="0377AE"/>
                </a:solidFill>
                <a:latin typeface="Arial" panose="020B0604020202020204" pitchFamily="34" charset="0"/>
                <a:ea typeface="Gulim"/>
              </a:rPr>
              <a:t>4.10.2) Personal para el diseño instruccional y la administración de programas a distancia</a:t>
            </a:r>
          </a:p>
          <a:p>
            <a:pPr marL="1168400" indent="-1168400" algn="just">
              <a:spcAft>
                <a:spcPts val="1800"/>
              </a:spcAft>
            </a:pPr>
            <a:r>
              <a:rPr lang="es-MX" sz="2400" dirty="0">
                <a:latin typeface="Arial" panose="020B0604020202020204" pitchFamily="34" charset="0"/>
                <a:ea typeface="Gulim"/>
              </a:rPr>
              <a:t>4.10.3) Superación disciplinaria y habilitación </a:t>
            </a:r>
            <a:r>
              <a:rPr lang="es-MX" sz="2400" dirty="0" smtClean="0">
                <a:latin typeface="Arial" panose="020B0604020202020204" pitchFamily="34" charset="0"/>
                <a:ea typeface="Gulim"/>
              </a:rPr>
              <a:t>académica</a:t>
            </a:r>
            <a:endParaRPr lang="es-MX" sz="2400" dirty="0">
              <a:latin typeface="Arial" panose="020B0604020202020204" pitchFamily="34" charset="0"/>
              <a:ea typeface="Gulim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1663" y="1229977"/>
            <a:ext cx="11287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revisa en las categorías específicas de la </a:t>
            </a:r>
            <a:r>
              <a:rPr lang="es-MX" sz="28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a distancia? (2)</a:t>
            </a:r>
            <a:endParaRPr lang="es-ES" sz="28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17</a:t>
            </a:fld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272686" y="3466822"/>
            <a:ext cx="4053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IV. </a:t>
            </a:r>
            <a:r>
              <a:rPr lang="es-MX" sz="3200" b="1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11. </a:t>
            </a:r>
          </a:p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1999" y="2562057"/>
            <a:ext cx="7188201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074738" indent="-1074738">
              <a:spcAft>
                <a:spcPts val="2400"/>
              </a:spcAft>
            </a:pPr>
            <a:r>
              <a:rPr lang="es-MX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4.11.1) Infraestructura física para la operación del programa</a:t>
            </a:r>
            <a:endParaRPr lang="es-MX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s-MX" sz="2600" dirty="0">
                <a:solidFill>
                  <a:srgbClr val="0377A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4.11.2) Infraestructura de telecomunicaciones</a:t>
            </a:r>
            <a:endParaRPr lang="es-MX" sz="2600" dirty="0">
              <a:solidFill>
                <a:srgbClr val="0377A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>
              <a:spcAft>
                <a:spcPts val="2400"/>
              </a:spcAft>
            </a:pPr>
            <a:r>
              <a:rPr lang="es-MX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4.11.3) Infraestructura para administrar los cursos</a:t>
            </a:r>
            <a:endParaRPr lang="es-MX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s-MX" sz="2600" dirty="0">
                <a:solidFill>
                  <a:srgbClr val="0377AE"/>
                </a:solidFill>
                <a:latin typeface="Arial" panose="020B0604020202020204" pitchFamily="34" charset="0"/>
              </a:rPr>
              <a:t>4.11.4) Biblioteca digital y banco de </a:t>
            </a:r>
            <a:r>
              <a:rPr lang="es-MX" sz="2600" dirty="0" smtClean="0">
                <a:solidFill>
                  <a:srgbClr val="0377AE"/>
                </a:solidFill>
                <a:latin typeface="Arial" panose="020B0604020202020204" pitchFamily="34" charset="0"/>
              </a:rPr>
              <a:t>datos</a:t>
            </a:r>
            <a:endParaRPr lang="es-MX" sz="2600" dirty="0">
              <a:solidFill>
                <a:srgbClr val="0377A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1663" y="1229977"/>
            <a:ext cx="11287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revisa en las categorías específicas de la </a:t>
            </a:r>
            <a:r>
              <a:rPr lang="es-MX" sz="28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a distancia? (3)</a:t>
            </a:r>
            <a:endParaRPr lang="es-ES" sz="28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18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18</a:t>
            </a:fld>
            <a:endParaRPr lang="es-MX" dirty="0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117600" y="3099362"/>
            <a:ext cx="77131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r" eaLnBrk="0" hangingPunct="0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z="4400" i="1" dirty="0" smtClean="0">
                <a:latin typeface="Lucida Bright" panose="02040602050505020304" pitchFamily="18" charset="0"/>
              </a:rPr>
              <a:t>Plataformas tecnológicas</a:t>
            </a:r>
            <a:endParaRPr lang="es-MX" sz="4400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19</a:t>
            </a:fld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541866" y="1389570"/>
            <a:ext cx="10811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CIEES cuentan con dos plataformas tecnológicas para llevar a cabo </a:t>
            </a:r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sz="32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evaluación </a:t>
            </a:r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1199" y="3165102"/>
            <a:ext cx="10642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para la Autoevaluación de Programas de Educación 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uperior a Distancia </a:t>
            </a:r>
            <a:r>
              <a:rPr lang="es-MX" sz="3200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(GAPES-Distancia)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Carpeta Electrónica para Evaluadores </a:t>
            </a:r>
            <a:r>
              <a:rPr lang="es-MX" sz="3200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(CAE)</a:t>
            </a:r>
          </a:p>
        </p:txBody>
      </p:sp>
    </p:spTree>
    <p:extLst>
      <p:ext uri="{BB962C8B-B14F-4D97-AF65-F5344CB8AC3E}">
        <p14:creationId xmlns:p14="http://schemas.microsoft.com/office/powerpoint/2010/main" val="351012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2617086" y="3057028"/>
            <a:ext cx="599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r" eaLnBrk="0" hangingPunct="0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z="4000" i="1" dirty="0">
                <a:latin typeface="Lucida Bright" panose="02040602050505020304" pitchFamily="18" charset="0"/>
              </a:rPr>
              <a:t>Los </a:t>
            </a:r>
            <a:r>
              <a:rPr lang="es-MX" sz="4000" i="1" dirty="0" smtClean="0">
                <a:latin typeface="Lucida Bright" panose="02040602050505020304" pitchFamily="18" charset="0"/>
              </a:rPr>
              <a:t>CIEES y su filosofía</a:t>
            </a:r>
            <a:endParaRPr lang="es-MX" sz="4000" i="1" dirty="0">
              <a:latin typeface="Lucida Bright" panose="020406020505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15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20</a:t>
            </a:fld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7922"/>
          <a:stretch/>
        </p:blipFill>
        <p:spPr>
          <a:xfrm>
            <a:off x="6995583" y="1397000"/>
            <a:ext cx="4910666" cy="479039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230011" y="296800"/>
            <a:ext cx="326403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9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GAPES-Distancia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0011" y="1668184"/>
            <a:ext cx="6096000" cy="43473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s-MX" sz="2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IES recibe un </a:t>
            </a:r>
            <a:r>
              <a:rPr lang="es-MX" sz="21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usuario y una contraseña </a:t>
            </a:r>
            <a:endParaRPr lang="es-MX" sz="215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s-MX" sz="21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2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GAPES contiene todos los </a:t>
            </a:r>
            <a:r>
              <a:rPr lang="es-MX" sz="21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formatos y especifica cuáles </a:t>
            </a:r>
            <a:r>
              <a:rPr lang="es-MX" sz="215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 se deben </a:t>
            </a:r>
            <a:r>
              <a:rPr lang="es-MX" sz="215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anexar</a:t>
            </a:r>
            <a:r>
              <a:rPr lang="es-MX" sz="215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evidencias </a:t>
            </a:r>
            <a:endParaRPr lang="es-MX" sz="215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s-MX" sz="2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2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mayoría de las declaraciones que </a:t>
            </a:r>
            <a:r>
              <a:rPr lang="es-MX" sz="2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</a:t>
            </a:r>
            <a:r>
              <a:rPr lang="es-MX" sz="2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realiza, tiene </a:t>
            </a:r>
            <a:r>
              <a:rPr lang="es-MX" sz="2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MX" sz="21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tope </a:t>
            </a:r>
            <a:r>
              <a:rPr lang="es-MX" sz="21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máximo de 300 palabras</a:t>
            </a:r>
            <a:endParaRPr lang="es-MX" sz="21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s-MX" sz="2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IES tiene </a:t>
            </a:r>
            <a:r>
              <a:rPr lang="es-MX" sz="21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permanente </a:t>
            </a:r>
            <a:r>
              <a:rPr lang="es-MX" sz="2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autoevaluación</a:t>
            </a:r>
            <a:endParaRPr lang="es-MX" sz="2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s-MX" sz="2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posible </a:t>
            </a:r>
            <a:r>
              <a:rPr lang="es-MX" sz="21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imprimir </a:t>
            </a:r>
            <a:r>
              <a:rPr lang="es-MX" sz="21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</a:t>
            </a:r>
            <a:r>
              <a:rPr lang="es-MX" sz="21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la totalidad </a:t>
            </a:r>
            <a:r>
              <a:rPr lang="es-MX" sz="2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documentos que se están preparando</a:t>
            </a:r>
            <a:endParaRPr lang="es-MX" sz="2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21</a:t>
            </a:fld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260649"/>
            <a:ext cx="801533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es-MX" sz="29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Carpeta Electrónica para Evaluadores (CAE)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15516" y="1463236"/>
            <a:ext cx="599016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desde cualquier </a:t>
            </a:r>
            <a:r>
              <a:rPr lang="es-MX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 </a:t>
            </a:r>
            <a:r>
              <a:rPr lang="es-MX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internet</a:t>
            </a:r>
            <a:endParaRPr lang="es-MX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, paso a paso,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todas las </a:t>
            </a: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</a:t>
            </a:r>
            <a:r>
              <a:rPr lang="es-MX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</a:t>
            </a:r>
            <a:r>
              <a:rPr lang="es-MX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rúbricas </a:t>
            </a:r>
            <a:r>
              <a:rPr lang="es-MX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guías </a:t>
            </a:r>
            <a:r>
              <a:rPr lang="es-MX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facilidades para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agregar </a:t>
            </a: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 de un espacio para realizar una </a:t>
            </a:r>
            <a:r>
              <a:rPr lang="es-MX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por consenso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Dispone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de facilidades para la elaboración del “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Reporte final de la visita</a:t>
            </a: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CIEES tienen </a:t>
            </a:r>
            <a:r>
              <a:rPr lang="es-MX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</a:t>
            </a:r>
            <a:r>
              <a:rPr lang="es-MX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 </a:t>
            </a:r>
            <a:r>
              <a:rPr lang="es-MX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a toda la información de la visita.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8" y="1696236"/>
            <a:ext cx="4337482" cy="43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22</a:t>
            </a:fld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70288"/>
              </p:ext>
            </p:extLst>
          </p:nvPr>
        </p:nvGraphicFramePr>
        <p:xfrm>
          <a:off x="6525491" y="1127911"/>
          <a:ext cx="5486400" cy="5496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4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educativo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7AE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fontAlgn="ctr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en</a:t>
                      </a:r>
                      <a:r>
                        <a:rPr lang="es-MX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proceso de evaluación en la modalidad a distancia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MX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Urgencias Médicas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Tecnología Ambiental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Biotecnología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Administración de Empresas Turísticas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y Administración de Pyme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Mercadotecnia Internacional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Comunitario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Matemáticas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Logística y Transporte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Seguridad Pública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Energías Renovables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Desarrollo de Software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 Telemática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Contador Público 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Administración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Ciencias de la Educación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Educación Basada en Competencias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Contaduría Pública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Administración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Administración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es-MX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Contador Público</a:t>
                      </a:r>
                      <a:endParaRPr lang="es-MX" sz="15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87873" y="3085162"/>
            <a:ext cx="51424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</a:t>
            </a:r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programas educativos </a:t>
            </a:r>
            <a:r>
              <a:rPr lang="es-MX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6 IES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públicas como particulares están realizando su proceso de evaluación con esta metodología a distancia</a:t>
            </a:r>
          </a:p>
          <a:p>
            <a:pPr marL="285750" indent="-28575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estas es la </a:t>
            </a:r>
            <a:r>
              <a:rPr lang="es-MX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UnADM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7873" y="1227665"/>
            <a:ext cx="53821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 en proceso </a:t>
            </a:r>
            <a:r>
              <a:rPr lang="es-MX" sz="28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CIEES con </a:t>
            </a:r>
            <a:r>
              <a:rPr lang="es-MX" sz="28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metodología </a:t>
            </a:r>
            <a:r>
              <a:rPr lang="es-MX" sz="36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distancia</a:t>
            </a:r>
          </a:p>
        </p:txBody>
      </p:sp>
    </p:spTree>
    <p:extLst>
      <p:ext uri="{BB962C8B-B14F-4D97-AF65-F5344CB8AC3E}">
        <p14:creationId xmlns:p14="http://schemas.microsoft.com/office/powerpoint/2010/main" val="375404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23</a:t>
            </a:fld>
            <a:endParaRPr lang="es-MX" dirty="0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919134" y="3065495"/>
            <a:ext cx="36914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r" eaLnBrk="0" hangingPunct="0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z="4400" i="1" dirty="0" smtClean="0">
                <a:latin typeface="Lucida Bright" panose="02040602050505020304" pitchFamily="18" charset="0"/>
              </a:rPr>
              <a:t>Conclusión </a:t>
            </a:r>
            <a:endParaRPr lang="es-MX" sz="4400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1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24</a:t>
            </a:fld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21105" y="1661511"/>
            <a:ext cx="111532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3200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_tradnl" sz="3200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hacen </a:t>
            </a:r>
            <a:r>
              <a:rPr lang="es-ES_tradnl" sz="3200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_tradnl" sz="3200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promesa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sus estudiantes; la promesa es que los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van a convertir en lo que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está establecido en los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propósitos y el perfil de egreso de cada programa.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_tradnl" sz="3200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evaluadores de </a:t>
            </a:r>
            <a:r>
              <a:rPr lang="es-ES_tradnl" sz="3200" dirty="0" smtClean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programas </a:t>
            </a:r>
            <a:r>
              <a:rPr lang="es-ES_tradnl" sz="3200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educativos deben dar garantías a la sociedad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que una institución y sus programas educativos tienen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propósitos/objetivos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claros y pertinentes y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cuentan con las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condiciones mínimas que hacen suponer que dichos propósitos/objetivos pueden ser logrados ahora y en el futuro próximo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05994"/>
            <a:ext cx="9705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Arial" panose="020B0604020202020204" pitchFamily="34" charset="0"/>
              </a:rPr>
              <a:t> </a:t>
            </a:r>
            <a:r>
              <a:rPr lang="es-ES_tradnl" sz="32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 calidad en la educación superior</a:t>
            </a:r>
            <a:endParaRPr lang="es-MX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6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25</a:t>
            </a:fld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77" y="1639646"/>
            <a:ext cx="2538448" cy="46295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45" y="1455036"/>
            <a:ext cx="2538448" cy="46768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456" t="896" r="1864"/>
          <a:stretch/>
        </p:blipFill>
        <p:spPr>
          <a:xfrm>
            <a:off x="6736635" y="1276230"/>
            <a:ext cx="3747930" cy="481418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878409" y="2239119"/>
            <a:ext cx="51091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Ejes y categorías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evaluación de programas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 distancia</a:t>
            </a: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 en la página web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www.ciees.edu.mx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1316" y="216131"/>
            <a:ext cx="43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Se pueden consultar en…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2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5" y="2063055"/>
            <a:ext cx="4799863" cy="14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74336" y="3998440"/>
            <a:ext cx="747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i="1" dirty="0">
                <a:solidFill>
                  <a:schemeClr val="bg1"/>
                </a:solidFill>
                <a:latin typeface="Lucida Bright" panose="02040603070505020404" pitchFamily="18" charset="0"/>
              </a:rPr>
              <a:t>La inteligencia de muchos para una mejor educación…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086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5192" y="195664"/>
            <a:ext cx="67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ropósito</a:t>
            </a:r>
            <a:endParaRPr lang="es-MX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8286" y="2465905"/>
            <a:ext cx="109050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El propósito de los CIEES es contribuir a la elevación de la calidad de la educación superior </a:t>
            </a:r>
            <a:r>
              <a:rPr lang="es-MX" sz="3200" dirty="0">
                <a:solidFill>
                  <a:srgbClr val="0377AE"/>
                </a:solidFill>
                <a:latin typeface="arial" panose="020B0604020202020204" pitchFamily="34" charset="0"/>
              </a:rPr>
              <a:t>pública y particular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que se imparte en el 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país,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mediante la evaluación interinstitucional por pares académicos de los programas educativos</a:t>
            </a:r>
            <a:r>
              <a:rPr lang="es-MX" sz="24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r>
              <a:rPr lang="es-MX" sz="2800" dirty="0">
                <a:solidFill>
                  <a:srgbClr val="0070C0"/>
                </a:solidFill>
                <a:latin typeface="arial" panose="020B0604020202020204" pitchFamily="34" charset="0"/>
              </a:rPr>
              <a:t>(Técnico Superior Universitario o Profesional Asociado, Licenciatura y Posgrado)</a:t>
            </a:r>
            <a:r>
              <a:rPr lang="es-MX" sz="28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r>
              <a:rPr lang="es-MX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así como</a:t>
            </a:r>
            <a:r>
              <a:rPr lang="es-MX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MX" sz="2800" dirty="0">
                <a:solidFill>
                  <a:srgbClr val="0070C0"/>
                </a:solidFill>
                <a:latin typeface="arial" panose="020B0604020202020204" pitchFamily="34" charset="0"/>
              </a:rPr>
              <a:t>las funciones de las instituciones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 educación superior </a:t>
            </a:r>
            <a:r>
              <a:rPr lang="es-MX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(Administración y Gestión Institucional y Difusión, Vinculación y Extensión de la Cultura)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CFBA-592E-40F3-97EC-F513FAC5C1E4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322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4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746145" y="1700476"/>
            <a:ext cx="105494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cualquier programa educativo</a:t>
            </a:r>
          </a:p>
          <a:p>
            <a:pPr marL="457200" indent="-457200" algn="just">
              <a:spcAft>
                <a:spcPts val="30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cualquier nivel educativo y subsistema</a:t>
            </a:r>
          </a:p>
          <a:p>
            <a:pPr marL="457200" indent="-457200" algn="just">
              <a:spcAft>
                <a:spcPts val="30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037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cualquier modalidad ya sea presencial, mixta y a distancia</a:t>
            </a:r>
            <a:endParaRPr lang="es-ES" sz="3600" b="1" dirty="0">
              <a:solidFill>
                <a:srgbClr val="0377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0752" y="235127"/>
            <a:ext cx="5759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Según sus estatutos los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CIEES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pueden:</a:t>
            </a:r>
            <a:endParaRPr lang="es-MX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68193" y="5813344"/>
            <a:ext cx="468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 </a:t>
            </a:r>
            <a:r>
              <a:rPr lang="es-MX" sz="1200" dirty="0" smtClean="0"/>
              <a:t>Estatutos aprobados en la sesión extraordinaria 12 septiembre 2014.</a:t>
            </a:r>
          </a:p>
        </p:txBody>
      </p:sp>
    </p:spTree>
    <p:extLst>
      <p:ext uri="{BB962C8B-B14F-4D97-AF65-F5344CB8AC3E}">
        <p14:creationId xmlns:p14="http://schemas.microsoft.com/office/powerpoint/2010/main" val="2611797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489267" y="6356350"/>
            <a:ext cx="534036" cy="365125"/>
          </a:xfrm>
        </p:spPr>
        <p:txBody>
          <a:bodyPr/>
          <a:lstStyle/>
          <a:p>
            <a:fld id="{73ADCFBA-592E-40F3-97EC-F513FAC5C1E4}" type="slidenum">
              <a:rPr lang="es-MX" smtClean="0"/>
              <a:t>5</a:t>
            </a:fld>
            <a:endParaRPr lang="es-MX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01298"/>
              </p:ext>
            </p:extLst>
          </p:nvPr>
        </p:nvGraphicFramePr>
        <p:xfrm>
          <a:off x="436915" y="2728446"/>
          <a:ext cx="6941293" cy="197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009"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0377A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MX" sz="2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Instituciones de educación superior </a:t>
                      </a:r>
                      <a:endParaRPr lang="es-MX" sz="2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&gt; de </a:t>
                      </a:r>
                      <a:r>
                        <a:rPr lang="es-MX" sz="36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s-MX" sz="3600" b="1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mil</a:t>
                      </a:r>
                      <a:endParaRPr lang="es-MX" sz="36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00"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0377A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</a:rPr>
                        <a:t>Programas educativos de nivel superior*</a:t>
                      </a:r>
                      <a:endParaRPr lang="es-MX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&gt; de </a:t>
                      </a:r>
                      <a:r>
                        <a:rPr lang="es-MX" sz="3600" b="1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mil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351584" y="364502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</a:rPr>
              <a:t>	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491065" y="5390314"/>
            <a:ext cx="631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Incluye los niveles de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superior universitario, profesional asociado, licenciatura y posgrado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5301" y="1072658"/>
            <a:ext cx="8760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40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es-MX" sz="40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educación superior:</a:t>
            </a:r>
            <a:endParaRPr lang="es-MX" sz="40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217" y="2354918"/>
            <a:ext cx="3807068" cy="35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72451" y="6538912"/>
            <a:ext cx="2743200" cy="365125"/>
          </a:xfrm>
        </p:spPr>
        <p:txBody>
          <a:bodyPr/>
          <a:lstStyle/>
          <a:p>
            <a:fld id="{B40384FD-F094-4C43-9AB4-8D44A5147205}" type="slidenum">
              <a:rPr lang="es-MX" smtClean="0"/>
              <a:t>6</a:t>
            </a:fld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02705" y="1255942"/>
            <a:ext cx="1138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diversas de los programas educativos (1)</a:t>
            </a:r>
            <a:endParaRPr lang="es-MX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1682" y="2355083"/>
            <a:ext cx="1099029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ubicados en IES muy grandes, muy variados, algunos con orientaciones hacia la investigación, con una planta grande de profesores de tiempo completo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en IES pequeñas, de control particular, sin profesores de tiempo completo</a:t>
            </a:r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con enfoques profesionales (profesionalizantes)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con enfoques disciplinarios (no profesionalizantes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30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7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762858" y="2309088"/>
            <a:ext cx="1020994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enfocados al desarrollo tecnológico y ligados al sector productivo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con fuerte enfoque a la investigación</a:t>
            </a:r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con enfoque exclusivamente a la docencia sin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en investigación</a:t>
            </a:r>
          </a:p>
          <a:p>
            <a:pPr marL="285750" lvl="0" indent="-285750" algn="just">
              <a:spcAft>
                <a:spcPts val="1800"/>
              </a:spcAft>
              <a:buClr>
                <a:srgbClr val="0377AE"/>
              </a:buClr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0377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de modalidades presencial, mixta y a distancia</a:t>
            </a:r>
            <a:endParaRPr lang="es-MX" sz="3600" b="1" dirty="0">
              <a:solidFill>
                <a:srgbClr val="0377A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996" y="1325611"/>
            <a:ext cx="1138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diversas de los programas educativos (2)</a:t>
            </a:r>
            <a:endParaRPr lang="es-MX" sz="32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7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8</a:t>
            </a:fld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508001" y="2656461"/>
            <a:ext cx="10845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filosofía del modelo es la denominada </a:t>
            </a:r>
            <a:r>
              <a:rPr lang="es-ES" sz="3600" b="1" dirty="0">
                <a:solidFill>
                  <a:srgbClr val="2E74B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3600" b="1" dirty="0">
                <a:solidFill>
                  <a:srgbClr val="0377A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Adecuada al propósito”</a:t>
            </a:r>
            <a:r>
              <a:rPr lang="es-ES" sz="3600" dirty="0">
                <a:solidFill>
                  <a:srgbClr val="0377A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sz="2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 for purpose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consiste en </a:t>
            </a:r>
            <a:r>
              <a:rPr lang="es-ES" sz="3600" b="1" dirty="0">
                <a:solidFill>
                  <a:srgbClr val="0377A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 los propósitos del programa</a:t>
            </a:r>
            <a:r>
              <a:rPr lang="es-ES" sz="3600" dirty="0">
                <a:solidFill>
                  <a:srgbClr val="0377A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revisar su claridad y pertinencia y luego, revisar si el programa cuenta con las condiciones </a:t>
            </a: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 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 </a:t>
            </a: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tipo) 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lograr esos propósitos.</a:t>
            </a:r>
            <a:endParaRPr lang="es-MX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4519" y="1457933"/>
            <a:ext cx="5141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56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Filosofía del modelo</a:t>
            </a:r>
            <a:endParaRPr lang="es-MX" sz="4000" b="1" dirty="0">
              <a:solidFill>
                <a:srgbClr val="056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84FD-F094-4C43-9AB4-8D44A5147205}" type="slidenum">
              <a:rPr lang="es-MX" smtClean="0"/>
              <a:t>9</a:t>
            </a:fld>
            <a:endParaRPr lang="es-MX" dirty="0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117600" y="3065495"/>
            <a:ext cx="77131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r" eaLnBrk="0" hangingPunct="0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z="4400" i="1" dirty="0" smtClean="0">
                <a:latin typeface="Lucida Bright" panose="02040602050505020304" pitchFamily="18" charset="0"/>
              </a:rPr>
              <a:t>Metodología de evaluación</a:t>
            </a:r>
            <a:endParaRPr lang="es-MX" sz="4400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8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17596</TotalTime>
  <Words>1174</Words>
  <Application>Microsoft Office PowerPoint</Application>
  <PresentationFormat>Panorámica</PresentationFormat>
  <Paragraphs>204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Gulim</vt:lpstr>
      <vt:lpstr>Lucida Bright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Ejes y categorías para la evaluación de programas presenciales</vt:lpstr>
      <vt:lpstr>Presentación de PowerPoint</vt:lpstr>
      <vt:lpstr>Ejes y categorías para programas  a distancia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Francisco Montes de Oca Garro</cp:lastModifiedBy>
  <cp:revision>699</cp:revision>
  <cp:lastPrinted>2018-05-25T19:38:35Z</cp:lastPrinted>
  <dcterms:created xsi:type="dcterms:W3CDTF">2014-07-11T03:22:38Z</dcterms:created>
  <dcterms:modified xsi:type="dcterms:W3CDTF">2018-06-15T19:21:54Z</dcterms:modified>
</cp:coreProperties>
</file>