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61" r:id="rId3"/>
    <p:sldId id="260" r:id="rId4"/>
    <p:sldId id="259" r:id="rId5"/>
    <p:sldId id="257" r:id="rId6"/>
    <p:sldId id="258" r:id="rId7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0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53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37224-160A-4C06-80BC-7E6075B7328E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714BF-45CF-4F24-ABEB-4728FC7B6B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9906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576AF-23DA-453E-92CA-E9C5C2D4B8D1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C5DD-48FA-4689-A427-67BE532157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5620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576AF-23DA-453E-92CA-E9C5C2D4B8D1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C5DD-48FA-4689-A427-67BE532157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379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576AF-23DA-453E-92CA-E9C5C2D4B8D1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C5DD-48FA-4689-A427-67BE532157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0505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576AF-23DA-453E-92CA-E9C5C2D4B8D1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C5DD-48FA-4689-A427-67BE532157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7779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576AF-23DA-453E-92CA-E9C5C2D4B8D1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C5DD-48FA-4689-A427-67BE532157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69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576AF-23DA-453E-92CA-E9C5C2D4B8D1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C5DD-48FA-4689-A427-67BE532157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793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576AF-23DA-453E-92CA-E9C5C2D4B8D1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C5DD-48FA-4689-A427-67BE532157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155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576AF-23DA-453E-92CA-E9C5C2D4B8D1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C5DD-48FA-4689-A427-67BE532157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5236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576AF-23DA-453E-92CA-E9C5C2D4B8D1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C5DD-48FA-4689-A427-67BE532157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408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576AF-23DA-453E-92CA-E9C5C2D4B8D1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C5DD-48FA-4689-A427-67BE532157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796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576AF-23DA-453E-92CA-E9C5C2D4B8D1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C5DD-48FA-4689-A427-67BE532157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461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576AF-23DA-453E-92CA-E9C5C2D4B8D1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BC5DD-48FA-4689-A427-67BE532157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465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94871" y="1070043"/>
            <a:ext cx="9873129" cy="4187757"/>
          </a:xfrm>
        </p:spPr>
        <p:txBody>
          <a:bodyPr>
            <a:noAutofit/>
          </a:bodyPr>
          <a:lstStyle/>
          <a:p>
            <a:endParaRPr lang="es-MX" sz="2800" dirty="0" smtClean="0"/>
          </a:p>
          <a:p>
            <a:endParaRPr lang="es-MX" sz="2800" b="1" dirty="0" smtClean="0"/>
          </a:p>
          <a:p>
            <a:endParaRPr lang="es-MX" sz="2800" b="1" dirty="0"/>
          </a:p>
          <a:p>
            <a:r>
              <a:rPr lang="es-MX" sz="2800" b="1" dirty="0" smtClean="0"/>
              <a:t>FORMACIÓN DE RECURSOS HUMANOS PARA LA SALUD</a:t>
            </a:r>
          </a:p>
          <a:p>
            <a:r>
              <a:rPr lang="es-MX" sz="2800" b="1" dirty="0" smtClean="0"/>
              <a:t>Educación a Distancia</a:t>
            </a:r>
          </a:p>
          <a:p>
            <a:endParaRPr lang="es-MX" sz="2800" dirty="0" smtClean="0"/>
          </a:p>
          <a:p>
            <a:r>
              <a:rPr lang="es-MX" sz="2800" dirty="0" smtClean="0"/>
              <a:t>Experiencia en </a:t>
            </a:r>
            <a:r>
              <a:rPr lang="es-MX" sz="2800" dirty="0"/>
              <a:t>e</a:t>
            </a:r>
            <a:r>
              <a:rPr lang="es-MX" sz="2800" dirty="0" smtClean="0"/>
              <a:t>l Sector de la Salud</a:t>
            </a:r>
          </a:p>
          <a:p>
            <a:pPr algn="l"/>
            <a:endParaRPr lang="es-MX" sz="1600" dirty="0" smtClean="0"/>
          </a:p>
          <a:p>
            <a:pPr algn="l"/>
            <a:endParaRPr lang="es-MX" sz="1600" dirty="0" smtClean="0"/>
          </a:p>
          <a:p>
            <a:endParaRPr lang="es-MX" sz="1600" dirty="0" smtClean="0"/>
          </a:p>
          <a:p>
            <a:pPr algn="l"/>
            <a:endParaRPr lang="es-MX" sz="1600" dirty="0" smtClean="0"/>
          </a:p>
          <a:p>
            <a:pPr algn="l"/>
            <a:endParaRPr lang="es-MX" sz="1600" dirty="0" smtClean="0"/>
          </a:p>
          <a:p>
            <a:pPr algn="l"/>
            <a:endParaRPr lang="es-MX" sz="1600" dirty="0"/>
          </a:p>
          <a:p>
            <a:pPr algn="l"/>
            <a:endParaRPr lang="es-MX" sz="1600" dirty="0" smtClean="0"/>
          </a:p>
          <a:p>
            <a:pPr algn="l"/>
            <a:endParaRPr lang="es-MX" sz="1600" dirty="0"/>
          </a:p>
          <a:p>
            <a:pPr algn="l"/>
            <a:endParaRPr lang="es-MX" sz="1600" dirty="0" smtClean="0"/>
          </a:p>
          <a:p>
            <a:pPr algn="l"/>
            <a:endParaRPr lang="es-MX" sz="1600" dirty="0"/>
          </a:p>
          <a:p>
            <a:pPr algn="l"/>
            <a:endParaRPr lang="es-MX" sz="1600" dirty="0" smtClean="0"/>
          </a:p>
          <a:p>
            <a:pPr algn="l"/>
            <a:endParaRPr lang="es-MX" sz="1600" dirty="0" smtClean="0"/>
          </a:p>
          <a:p>
            <a:pPr algn="l"/>
            <a:endParaRPr lang="es-MX" sz="1600" dirty="0" smtClean="0"/>
          </a:p>
          <a:p>
            <a:pPr algn="l"/>
            <a:endParaRPr lang="es-MX" sz="16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6801" y="493921"/>
            <a:ext cx="2445589" cy="130569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3395" y="807126"/>
            <a:ext cx="2091109" cy="71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34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94871" y="1070043"/>
            <a:ext cx="9873129" cy="4187757"/>
          </a:xfrm>
        </p:spPr>
        <p:txBody>
          <a:bodyPr>
            <a:noAutofit/>
          </a:bodyPr>
          <a:lstStyle/>
          <a:p>
            <a:pPr algn="just"/>
            <a:endParaRPr lang="es-MX" sz="1600" dirty="0" smtClean="0"/>
          </a:p>
          <a:p>
            <a:r>
              <a:rPr lang="es-MX" b="1" dirty="0" smtClean="0"/>
              <a:t>EVOLUCIÓN</a:t>
            </a:r>
            <a:endParaRPr lang="es-MX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 smtClean="0"/>
              <a:t>Detección del crecimiento del volumen de casos que buscan modalidades con modelos que involucran educación a distancia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 smtClean="0"/>
              <a:t>Situación de las necesidades de la formación de las carreras de la salud frente a las nuevas oportunidades tecnológicas </a:t>
            </a:r>
          </a:p>
          <a:p>
            <a:pPr algn="l"/>
            <a:endParaRPr lang="es-MX" sz="1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MX" sz="1600" dirty="0" smtClean="0"/>
              <a:t>Revisión de la clasificación </a:t>
            </a:r>
            <a:r>
              <a:rPr lang="es-MX" sz="1600" dirty="0"/>
              <a:t>de los campos de estudios en la </a:t>
            </a:r>
            <a:r>
              <a:rPr lang="es-MX" sz="1600" dirty="0" smtClean="0"/>
              <a:t>salud como herramienta de apoyo</a:t>
            </a:r>
            <a:endParaRPr lang="es-MX" sz="1600" dirty="0"/>
          </a:p>
          <a:p>
            <a:pPr algn="l"/>
            <a:endParaRPr lang="es-MX" sz="500" dirty="0"/>
          </a:p>
          <a:p>
            <a:pPr marL="719138" indent="-285750" algn="l">
              <a:buFont typeface="Arial" panose="020B0604020202020204" pitchFamily="34" charset="0"/>
              <a:buChar char="•"/>
            </a:pPr>
            <a:r>
              <a:rPr lang="es-MX" sz="1350" dirty="0" smtClean="0"/>
              <a:t>Atención Médica al paciente</a:t>
            </a:r>
          </a:p>
          <a:p>
            <a:pPr marL="719138" indent="-285750" algn="l">
              <a:buFont typeface="Arial" panose="020B0604020202020204" pitchFamily="34" charset="0"/>
              <a:buChar char="•"/>
            </a:pPr>
            <a:r>
              <a:rPr lang="es-MX" sz="1350" dirty="0" smtClean="0"/>
              <a:t>Atención Médica Quirúrgica y Urgencias Médicas</a:t>
            </a:r>
          </a:p>
          <a:p>
            <a:pPr marL="719138" indent="-285750" algn="l">
              <a:buFont typeface="Arial" panose="020B0604020202020204" pitchFamily="34" charset="0"/>
              <a:buChar char="•"/>
            </a:pPr>
            <a:r>
              <a:rPr lang="es-MX" sz="1350" dirty="0" smtClean="0"/>
              <a:t>Prevención, Control y Seguimiento de la Atención en </a:t>
            </a:r>
            <a:r>
              <a:rPr lang="es-MX" sz="1350" dirty="0"/>
              <a:t>e</a:t>
            </a:r>
            <a:r>
              <a:rPr lang="es-MX" sz="1350" dirty="0" smtClean="0"/>
              <a:t>l Servicio de Salud</a:t>
            </a:r>
          </a:p>
          <a:p>
            <a:pPr marL="719138" indent="-285750" algn="l">
              <a:buFont typeface="Arial" panose="020B0604020202020204" pitchFamily="34" charset="0"/>
              <a:buChar char="•"/>
            </a:pPr>
            <a:r>
              <a:rPr lang="es-MX" sz="1350" dirty="0" smtClean="0"/>
              <a:t>Salud Pública, Promoción a La Salud, Prevención Extramuros  y Apoyo a </a:t>
            </a:r>
            <a:r>
              <a:rPr lang="es-MX" sz="1350" dirty="0"/>
              <a:t>l</a:t>
            </a:r>
            <a:r>
              <a:rPr lang="es-MX" sz="1350" dirty="0" smtClean="0"/>
              <a:t>a Salud (Educación para la Salud, Orientación, Saneamiento Básico, Etc.)</a:t>
            </a:r>
          </a:p>
          <a:p>
            <a:pPr marL="719138" indent="-285750" algn="l"/>
            <a:r>
              <a:rPr lang="es-MX" sz="1350" dirty="0"/>
              <a:t> </a:t>
            </a:r>
            <a:r>
              <a:rPr lang="es-MX" sz="1350" dirty="0" smtClean="0"/>
              <a:t>        - Asistencia social y socio sanitarias dentro de equipos multidisciplinarios</a:t>
            </a:r>
          </a:p>
          <a:p>
            <a:pPr marL="719138" indent="-285750" algn="l">
              <a:buFont typeface="Arial" panose="020B0604020202020204" pitchFamily="34" charset="0"/>
              <a:buChar char="•"/>
            </a:pPr>
            <a:r>
              <a:rPr lang="es-MX" sz="1350" dirty="0" smtClean="0"/>
              <a:t>Directivas Administrativas (En Unidades Administrativas y De Salud) (Puesto de </a:t>
            </a:r>
            <a:r>
              <a:rPr lang="es-MX" sz="1350" dirty="0"/>
              <a:t>u</a:t>
            </a:r>
            <a:r>
              <a:rPr lang="es-MX" sz="1350" dirty="0" smtClean="0"/>
              <a:t>n Organigrama)</a:t>
            </a:r>
          </a:p>
          <a:p>
            <a:pPr marL="719138" indent="-285750" algn="l">
              <a:buFont typeface="Arial" panose="020B0604020202020204" pitchFamily="34" charset="0"/>
              <a:buChar char="•"/>
            </a:pPr>
            <a:r>
              <a:rPr lang="es-MX" sz="1350" dirty="0" smtClean="0"/>
              <a:t>Otras  Auxiliares a la Atención Médica</a:t>
            </a:r>
          </a:p>
          <a:p>
            <a:pPr marL="719138" indent="-285750" algn="l">
              <a:buFont typeface="Arial" panose="020B0604020202020204" pitchFamily="34" charset="0"/>
              <a:buChar char="•"/>
            </a:pPr>
            <a:r>
              <a:rPr lang="es-MX" sz="1350" dirty="0" smtClean="0"/>
              <a:t>Carreras Afines al Control Sanitario</a:t>
            </a:r>
          </a:p>
          <a:p>
            <a:pPr algn="l"/>
            <a:endParaRPr lang="es-MX" sz="1600" dirty="0" smtClean="0"/>
          </a:p>
          <a:p>
            <a:pPr algn="l"/>
            <a:endParaRPr lang="es-MX" sz="1600" dirty="0" smtClean="0"/>
          </a:p>
          <a:p>
            <a:endParaRPr lang="es-MX" sz="1600" dirty="0" smtClean="0"/>
          </a:p>
          <a:p>
            <a:pPr algn="l"/>
            <a:endParaRPr lang="es-MX" sz="1600" dirty="0" smtClean="0"/>
          </a:p>
          <a:p>
            <a:pPr algn="l"/>
            <a:endParaRPr lang="es-MX" sz="1600" dirty="0" smtClean="0"/>
          </a:p>
          <a:p>
            <a:pPr algn="l"/>
            <a:endParaRPr lang="es-MX" sz="1600" dirty="0"/>
          </a:p>
          <a:p>
            <a:pPr algn="l"/>
            <a:endParaRPr lang="es-MX" sz="1600" dirty="0" smtClean="0"/>
          </a:p>
          <a:p>
            <a:pPr algn="l"/>
            <a:endParaRPr lang="es-MX" sz="1600" dirty="0"/>
          </a:p>
          <a:p>
            <a:pPr algn="l"/>
            <a:endParaRPr lang="es-MX" sz="1600" dirty="0" smtClean="0"/>
          </a:p>
          <a:p>
            <a:pPr algn="l"/>
            <a:endParaRPr lang="es-MX" sz="1600" dirty="0"/>
          </a:p>
          <a:p>
            <a:pPr algn="l"/>
            <a:endParaRPr lang="es-MX" sz="1600" dirty="0" smtClean="0"/>
          </a:p>
          <a:p>
            <a:pPr algn="l"/>
            <a:endParaRPr lang="es-MX" sz="1600" dirty="0" smtClean="0"/>
          </a:p>
          <a:p>
            <a:pPr algn="l"/>
            <a:endParaRPr lang="es-MX" sz="1600" dirty="0" smtClean="0"/>
          </a:p>
          <a:p>
            <a:pPr algn="l"/>
            <a:endParaRPr lang="es-MX" sz="16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7759" y="286093"/>
            <a:ext cx="2158171" cy="11522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118" y="505568"/>
            <a:ext cx="2091109" cy="71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83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94871" y="1070043"/>
            <a:ext cx="9873129" cy="4187757"/>
          </a:xfrm>
        </p:spPr>
        <p:txBody>
          <a:bodyPr>
            <a:noAutofit/>
          </a:bodyPr>
          <a:lstStyle/>
          <a:p>
            <a:pPr algn="l"/>
            <a:endParaRPr lang="es-MX" sz="1800" dirty="0" smtClean="0"/>
          </a:p>
          <a:p>
            <a:pPr algn="l"/>
            <a:r>
              <a:rPr lang="es-MX" sz="2000" b="1" dirty="0" smtClean="0"/>
              <a:t>ÁREAS DE OPORTUNIDAD </a:t>
            </a:r>
          </a:p>
          <a:p>
            <a:pPr algn="l"/>
            <a:r>
              <a:rPr lang="es-MX" sz="1800" i="1" dirty="0" smtClean="0"/>
              <a:t>Con práctica básica en el sector y promoción del servicio social en pregrado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MX" sz="1800" dirty="0" smtClean="0"/>
              <a:t>Salud Pública, Promoción a la Salud, Prevención Extramuros  y Apoyo a la Salud (Educación para la Salud, Orientación, Saneamiento Básico, Etc.)</a:t>
            </a:r>
          </a:p>
          <a:p>
            <a:pPr algn="l"/>
            <a:r>
              <a:rPr lang="es-MX" sz="1800" dirty="0" smtClean="0"/>
              <a:t>      - Asistencia social y socio sanitarias dentro de equipos multidisciplinarios</a:t>
            </a:r>
          </a:p>
          <a:p>
            <a:pPr algn="l"/>
            <a:r>
              <a:rPr lang="es-MX" sz="1800" dirty="0" smtClean="0"/>
              <a:t>	- Gerontología, Puericultura, Trabajo social, Psicólogo educativa en posgrado, psicología social 	   en el campo de la asistencia social)</a:t>
            </a:r>
          </a:p>
          <a:p>
            <a:pPr algn="l"/>
            <a:endParaRPr lang="es-MX" sz="1800" dirty="0" smtClean="0"/>
          </a:p>
          <a:p>
            <a:pPr algn="l"/>
            <a:r>
              <a:rPr lang="es-MX" sz="1800" i="1" dirty="0" smtClean="0"/>
              <a:t>Prácticas deseables en pregrado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MX" sz="1800" dirty="0"/>
              <a:t>Directivas</a:t>
            </a:r>
            <a:r>
              <a:rPr lang="es-MX" sz="1800" dirty="0" smtClean="0"/>
              <a:t> Administrativas (En Unidades Administrativas y de Salud) (Puesto de un Organigrama)</a:t>
            </a:r>
          </a:p>
          <a:p>
            <a:pPr algn="l"/>
            <a:endParaRPr lang="es-MX" sz="600" dirty="0"/>
          </a:p>
          <a:p>
            <a:pPr algn="l"/>
            <a:r>
              <a:rPr lang="es-MX" sz="1800" dirty="0"/>
              <a:t> </a:t>
            </a:r>
            <a:r>
              <a:rPr lang="es-MX" sz="1800" dirty="0" smtClean="0"/>
              <a:t>      - Gestión y administración de hospitales, administración de los servicios de salud, administración</a:t>
            </a:r>
          </a:p>
          <a:p>
            <a:pPr algn="l"/>
            <a:r>
              <a:rPr lang="es-MX" sz="1800" dirty="0"/>
              <a:t> </a:t>
            </a:r>
            <a:r>
              <a:rPr lang="es-MX" sz="1800" dirty="0" smtClean="0"/>
              <a:t>         de servicios de enfermería, turismo en salud, etc.</a:t>
            </a:r>
          </a:p>
          <a:p>
            <a:pPr algn="l"/>
            <a:endParaRPr lang="es-MX" sz="1800" dirty="0" smtClean="0"/>
          </a:p>
          <a:p>
            <a:pPr algn="l"/>
            <a:endParaRPr lang="es-MX" sz="1800" dirty="0" smtClean="0"/>
          </a:p>
          <a:p>
            <a:pPr algn="l"/>
            <a:endParaRPr lang="es-MX" sz="1800" dirty="0" smtClean="0"/>
          </a:p>
          <a:p>
            <a:pPr algn="l"/>
            <a:endParaRPr lang="es-MX" sz="1800" dirty="0" smtClean="0"/>
          </a:p>
          <a:p>
            <a:endParaRPr lang="es-MX" sz="1800" dirty="0" smtClean="0"/>
          </a:p>
          <a:p>
            <a:pPr algn="l"/>
            <a:endParaRPr lang="es-MX" sz="1800" dirty="0" smtClean="0"/>
          </a:p>
          <a:p>
            <a:pPr algn="l"/>
            <a:endParaRPr lang="es-MX" sz="1800" dirty="0" smtClean="0"/>
          </a:p>
          <a:p>
            <a:pPr algn="l"/>
            <a:endParaRPr lang="es-MX" sz="1800" dirty="0"/>
          </a:p>
          <a:p>
            <a:pPr algn="l"/>
            <a:endParaRPr lang="es-MX" sz="1800" dirty="0" smtClean="0"/>
          </a:p>
          <a:p>
            <a:pPr algn="l"/>
            <a:endParaRPr lang="es-MX" sz="1800" dirty="0"/>
          </a:p>
          <a:p>
            <a:pPr algn="l"/>
            <a:endParaRPr lang="es-MX" sz="1800" dirty="0" smtClean="0"/>
          </a:p>
          <a:p>
            <a:pPr algn="l"/>
            <a:endParaRPr lang="es-MX" sz="1800" dirty="0"/>
          </a:p>
          <a:p>
            <a:pPr algn="l"/>
            <a:endParaRPr lang="es-MX" sz="1800" dirty="0" smtClean="0"/>
          </a:p>
          <a:p>
            <a:pPr algn="l"/>
            <a:endParaRPr lang="es-MX" sz="1800" dirty="0" smtClean="0"/>
          </a:p>
          <a:p>
            <a:pPr algn="l"/>
            <a:endParaRPr lang="es-MX" sz="1800" dirty="0" smtClean="0"/>
          </a:p>
          <a:p>
            <a:pPr algn="l"/>
            <a:endParaRPr lang="es-MX" sz="1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4219" y="493921"/>
            <a:ext cx="2158171" cy="11522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118" y="505568"/>
            <a:ext cx="2091109" cy="71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35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14326" y="1634247"/>
            <a:ext cx="9873129" cy="418775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s-MX" b="1" dirty="0" smtClean="0"/>
              <a:t>EL CASO ESPECÍFICO DE LA FORMACIÓN CLÍNICA EN LAS DISTINTAS DISCIPLINAS DE LA SALUD</a:t>
            </a:r>
          </a:p>
          <a:p>
            <a:pPr algn="l"/>
            <a:endParaRPr lang="es-MX" dirty="0" smtClean="0"/>
          </a:p>
          <a:p>
            <a:pPr marL="342900" indent="-342900" algn="l">
              <a:buFontTx/>
              <a:buChar char="-"/>
            </a:pPr>
            <a:r>
              <a:rPr lang="es-MX" dirty="0" smtClean="0"/>
              <a:t>Limitaciones en educación no escolarizada o en línea en la formación </a:t>
            </a:r>
            <a:r>
              <a:rPr lang="es-MX" b="1" i="1" dirty="0" smtClean="0"/>
              <a:t>integral</a:t>
            </a:r>
            <a:r>
              <a:rPr lang="es-MX" dirty="0" smtClean="0"/>
              <a:t> de recursos humanos para la salud (no profesionalización)</a:t>
            </a:r>
          </a:p>
          <a:p>
            <a:pPr algn="l"/>
            <a:endParaRPr lang="es-MX" dirty="0" smtClean="0"/>
          </a:p>
          <a:p>
            <a:pPr algn="l"/>
            <a:r>
              <a:rPr lang="es-MX" dirty="0" smtClean="0"/>
              <a:t>	- Carreras de competencias curativas, </a:t>
            </a:r>
            <a:r>
              <a:rPr lang="es-MX" dirty="0" err="1" smtClean="0"/>
              <a:t>rehabilitatorias</a:t>
            </a:r>
            <a:r>
              <a:rPr lang="es-MX" dirty="0" smtClean="0"/>
              <a:t> y de urgencias médicas</a:t>
            </a:r>
          </a:p>
          <a:p>
            <a:pPr algn="l"/>
            <a:r>
              <a:rPr lang="es-MX" dirty="0" smtClean="0"/>
              <a:t>	- Especialidades Médicas y Estomatológicas</a:t>
            </a:r>
          </a:p>
          <a:p>
            <a:pPr algn="l"/>
            <a:r>
              <a:rPr lang="es-MX" dirty="0" smtClean="0"/>
              <a:t>	- Especialidades Clínicas de Enfermería de Posgrado</a:t>
            </a:r>
          </a:p>
          <a:p>
            <a:pPr algn="l"/>
            <a:endParaRPr lang="es-MX" dirty="0" smtClean="0"/>
          </a:p>
          <a:p>
            <a:pPr marL="342900" indent="-342900" algn="l">
              <a:buFontTx/>
              <a:buChar char="-"/>
            </a:pPr>
            <a:r>
              <a:rPr lang="es-MX" dirty="0" smtClean="0"/>
              <a:t>Disciplinas con habilidades diagnósticas dentro del método clínico</a:t>
            </a:r>
          </a:p>
          <a:p>
            <a:endParaRPr lang="es-MX" dirty="0" smtClean="0"/>
          </a:p>
          <a:p>
            <a:pPr algn="l"/>
            <a:endParaRPr lang="es-MX" dirty="0" smtClean="0"/>
          </a:p>
          <a:p>
            <a:pPr algn="l"/>
            <a:endParaRPr lang="es-MX" dirty="0" smtClean="0"/>
          </a:p>
          <a:p>
            <a:pPr algn="l"/>
            <a:endParaRPr lang="es-MX" dirty="0"/>
          </a:p>
          <a:p>
            <a:pPr algn="l"/>
            <a:endParaRPr lang="es-MX" dirty="0" smtClean="0"/>
          </a:p>
          <a:p>
            <a:pPr algn="l"/>
            <a:endParaRPr lang="es-MX" dirty="0"/>
          </a:p>
          <a:p>
            <a:pPr algn="l"/>
            <a:endParaRPr lang="es-MX" dirty="0" smtClean="0"/>
          </a:p>
          <a:p>
            <a:pPr algn="l"/>
            <a:endParaRPr lang="es-MX" dirty="0"/>
          </a:p>
          <a:p>
            <a:pPr algn="l"/>
            <a:endParaRPr lang="es-MX" dirty="0" smtClean="0"/>
          </a:p>
          <a:p>
            <a:pPr algn="l"/>
            <a:endParaRPr lang="es-MX" dirty="0" smtClean="0"/>
          </a:p>
          <a:p>
            <a:pPr algn="l"/>
            <a:endParaRPr lang="es-MX" dirty="0" smtClean="0"/>
          </a:p>
          <a:p>
            <a:pPr algn="l"/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4219" y="493921"/>
            <a:ext cx="2158171" cy="11522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118" y="505568"/>
            <a:ext cx="2091109" cy="71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086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116118" y="1595021"/>
            <a:ext cx="101907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/>
              <a:t>Herramientas indispensables y </a:t>
            </a:r>
            <a:r>
              <a:rPr lang="es-MX" sz="2400" b="1" dirty="0"/>
              <a:t>de apoyo en </a:t>
            </a:r>
            <a:r>
              <a:rPr lang="es-MX" sz="2400" b="1" dirty="0" smtClean="0"/>
              <a:t>la incursión en educación a distancia en áreas de la salud</a:t>
            </a:r>
          </a:p>
          <a:p>
            <a:endParaRPr lang="es-MX" sz="2400" i="1" dirty="0" smtClean="0"/>
          </a:p>
          <a:p>
            <a:r>
              <a:rPr lang="es-MX" sz="2400" b="1" i="1" dirty="0" smtClean="0"/>
              <a:t>Indispensables</a:t>
            </a:r>
            <a:endParaRPr lang="es-MX" sz="2400" b="1" i="1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MX" sz="2400" dirty="0" smtClean="0"/>
              <a:t>Campos clínicos obligatorios que integran tutoría y supervisión (convenios y cartas de intención)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MX" sz="2400" dirty="0" smtClean="0"/>
              <a:t>Horas de práctica y casuística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MX" sz="2400" dirty="0" smtClean="0"/>
              <a:t>Evaluación de la competencia con procedimientos ad-hoc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s-MX" sz="2400" dirty="0"/>
          </a:p>
          <a:p>
            <a:pPr algn="r"/>
            <a:r>
              <a:rPr lang="es-MX" sz="2400" b="1" i="1" dirty="0"/>
              <a:t>De apoyo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es-MX" sz="2400" dirty="0"/>
              <a:t>La simulación clínica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es-MX" sz="2400" dirty="0"/>
              <a:t>Diseño flexible de un currículo en modalidad no escolar para integrar la práctica y simulación en la adquisición de competencias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s-MX" sz="2400" dirty="0" smtClean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4219" y="493921"/>
            <a:ext cx="2158171" cy="11522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118" y="505568"/>
            <a:ext cx="2091109" cy="71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102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52194" y="1801445"/>
            <a:ext cx="1076826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/>
              <a:t>Acciones emprendidas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Acompañamiento a la </a:t>
            </a:r>
            <a:r>
              <a:rPr lang="es-MX" sz="2400" dirty="0" err="1" smtClean="0"/>
              <a:t>UnADM</a:t>
            </a:r>
            <a:r>
              <a:rPr lang="es-MX" sz="2400" dirty="0" smtClean="0"/>
              <a:t> para el cumplimiento de Criterios de Evaluación en Disciplinas de la Salud (Nutrición y Promoción de la Salud)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9 criterios de la formación de recursos humanos para la salud con énfasis en disciplinas que utilizan campos clínicos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Taller de Educación a Distancia Noviembre de 2017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Participación en el Seminario de Calidad en la Educación Superior Abierta y a Distancia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Participación en el Taller de Indicadores de Calidad en programas de Educación a Distancia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Criterios adoptados por el Comité de Evaluación para los Criterios de Evaluación de Planes y programas de Estudio</a:t>
            </a:r>
          </a:p>
          <a:p>
            <a:endParaRPr lang="es-MX" sz="2400" dirty="0" smtClean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9394" y="649201"/>
            <a:ext cx="2158171" cy="11522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293" y="660848"/>
            <a:ext cx="2091109" cy="71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4153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419</Words>
  <Application>Microsoft Office PowerPoint</Application>
  <PresentationFormat>Panorámica</PresentationFormat>
  <Paragraphs>108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Detección del crecimiento del volumen de casos que buscan modalidades con modelos que involucran educación a distancia</dc:title>
  <dc:creator>Marcela Judith Rios Canseco</dc:creator>
  <cp:lastModifiedBy>Constanza Alcaraz Lagarriga</cp:lastModifiedBy>
  <cp:revision>16</cp:revision>
  <cp:lastPrinted>2018-06-18T15:15:55Z</cp:lastPrinted>
  <dcterms:created xsi:type="dcterms:W3CDTF">2018-06-15T15:04:11Z</dcterms:created>
  <dcterms:modified xsi:type="dcterms:W3CDTF">2018-06-18T15:17:17Z</dcterms:modified>
</cp:coreProperties>
</file>