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0" r:id="rId9"/>
  </p:sldIdLst>
  <p:sldSz cx="12192000" cy="6858000"/>
  <p:notesSz cx="6797675" cy="9926638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1977299944097"/>
          <c:y val="2.4653750217908048E-2"/>
          <c:w val="0.84480227000559094"/>
          <c:h val="0.73447904091131988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TSU+LIC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Hoja1!$A$2:$A$21</c:f>
              <c:strCache>
                <c:ptCount val="20"/>
                <c:pt idx="0">
                  <c:v>1997-1998</c:v>
                </c:pt>
                <c:pt idx="1">
                  <c:v>1998-1999</c:v>
                </c:pt>
                <c:pt idx="2">
                  <c:v>1999-2000</c:v>
                </c:pt>
                <c:pt idx="3">
                  <c:v>2000-2001</c:v>
                </c:pt>
                <c:pt idx="4">
                  <c:v>2001-2002</c:v>
                </c:pt>
                <c:pt idx="5">
                  <c:v>2002-2003</c:v>
                </c:pt>
                <c:pt idx="6">
                  <c:v>2003-2004</c:v>
                </c:pt>
                <c:pt idx="7">
                  <c:v>2004-2005</c:v>
                </c:pt>
                <c:pt idx="8">
                  <c:v>2005-2006</c:v>
                </c:pt>
                <c:pt idx="9">
                  <c:v>2006-2007</c:v>
                </c:pt>
                <c:pt idx="10">
                  <c:v>2007-2008</c:v>
                </c:pt>
                <c:pt idx="11">
                  <c:v>2008-2009</c:v>
                </c:pt>
                <c:pt idx="12">
                  <c:v>2009-2010</c:v>
                </c:pt>
                <c:pt idx="13">
                  <c:v>2010-2011</c:v>
                </c:pt>
                <c:pt idx="14">
                  <c:v>2011-2012</c:v>
                </c:pt>
                <c:pt idx="15">
                  <c:v>2012-2013</c:v>
                </c:pt>
                <c:pt idx="16">
                  <c:v>2013-2014</c:v>
                </c:pt>
                <c:pt idx="17">
                  <c:v>2014-2015</c:v>
                </c:pt>
                <c:pt idx="18">
                  <c:v>2015-2016</c:v>
                </c:pt>
                <c:pt idx="19">
                  <c:v>2016-2017</c:v>
                </c:pt>
              </c:strCache>
            </c:strRef>
          </c:cat>
          <c:val>
            <c:numRef>
              <c:f>Hoja1!$B$2:$B$21</c:f>
              <c:numCache>
                <c:formatCode>#,##0</c:formatCode>
                <c:ptCount val="20"/>
                <c:pt idx="0">
                  <c:v>120589</c:v>
                </c:pt>
                <c:pt idx="1">
                  <c:v>127925</c:v>
                </c:pt>
                <c:pt idx="2">
                  <c:v>132283</c:v>
                </c:pt>
                <c:pt idx="3">
                  <c:v>138301</c:v>
                </c:pt>
                <c:pt idx="4">
                  <c:v>127746</c:v>
                </c:pt>
                <c:pt idx="5">
                  <c:v>140060</c:v>
                </c:pt>
                <c:pt idx="6">
                  <c:v>138658</c:v>
                </c:pt>
                <c:pt idx="7">
                  <c:v>137747</c:v>
                </c:pt>
                <c:pt idx="8">
                  <c:v>148154</c:v>
                </c:pt>
                <c:pt idx="9">
                  <c:v>159022</c:v>
                </c:pt>
                <c:pt idx="10">
                  <c:v>167434</c:v>
                </c:pt>
                <c:pt idx="11">
                  <c:v>199523.99999999994</c:v>
                </c:pt>
                <c:pt idx="12">
                  <c:v>227437.99999999988</c:v>
                </c:pt>
                <c:pt idx="13">
                  <c:v>298555.00000000006</c:v>
                </c:pt>
                <c:pt idx="14">
                  <c:v>342680</c:v>
                </c:pt>
                <c:pt idx="15">
                  <c:v>379155</c:v>
                </c:pt>
                <c:pt idx="16">
                  <c:v>397851</c:v>
                </c:pt>
                <c:pt idx="17">
                  <c:v>440684</c:v>
                </c:pt>
                <c:pt idx="18">
                  <c:v>504643</c:v>
                </c:pt>
                <c:pt idx="19">
                  <c:v>572332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ED-4500-AA20-B8E04DFC77F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60986048"/>
        <c:axId val="660993120"/>
      </c:lineChart>
      <c:catAx>
        <c:axId val="660986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993120"/>
        <c:crosses val="autoZero"/>
        <c:auto val="1"/>
        <c:lblAlgn val="ctr"/>
        <c:lblOffset val="100"/>
        <c:noMultiLvlLbl val="0"/>
      </c:catAx>
      <c:valAx>
        <c:axId val="660993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98604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2A66A4-6A4D-4BF4-9226-3D3AFA3A35A0}" type="doc">
      <dgm:prSet loTypeId="urn:microsoft.com/office/officeart/2005/8/layout/arrow2" loCatId="process" qsTypeId="urn:microsoft.com/office/officeart/2005/8/quickstyle/simple1" qsCatId="simple" csTypeId="urn:microsoft.com/office/officeart/2005/8/colors/accent2_2" csCatId="accent2" phldr="1"/>
      <dgm:spPr/>
    </dgm:pt>
    <dgm:pt modelId="{55284B86-A0F4-47E0-91FD-4E6508A4BA17}">
      <dgm:prSet phldrT="[Texto]"/>
      <dgm:spPr/>
      <dgm:t>
        <a:bodyPr/>
        <a:lstStyle/>
        <a:p>
          <a:r>
            <a:rPr lang="es-ES" dirty="0" smtClean="0"/>
            <a:t>Contenidos</a:t>
          </a:r>
          <a:endParaRPr lang="es-ES" dirty="0"/>
        </a:p>
      </dgm:t>
    </dgm:pt>
    <dgm:pt modelId="{7D978719-A313-4ECD-8B23-F880DB050633}" type="parTrans" cxnId="{0C1AC144-6C43-4C7A-8507-CE9A48C82EFF}">
      <dgm:prSet/>
      <dgm:spPr/>
      <dgm:t>
        <a:bodyPr/>
        <a:lstStyle/>
        <a:p>
          <a:endParaRPr lang="es-ES"/>
        </a:p>
      </dgm:t>
    </dgm:pt>
    <dgm:pt modelId="{21E749E0-1283-4D67-B093-2AD4FE7A4024}" type="sibTrans" cxnId="{0C1AC144-6C43-4C7A-8507-CE9A48C82EFF}">
      <dgm:prSet/>
      <dgm:spPr/>
      <dgm:t>
        <a:bodyPr/>
        <a:lstStyle/>
        <a:p>
          <a:endParaRPr lang="es-ES"/>
        </a:p>
      </dgm:t>
    </dgm:pt>
    <dgm:pt modelId="{02562A80-D018-4E7A-BDE6-F0541F2BB9B4}">
      <dgm:prSet phldrT="[Texto]"/>
      <dgm:spPr/>
      <dgm:t>
        <a:bodyPr/>
        <a:lstStyle/>
        <a:p>
          <a:r>
            <a:rPr lang="es-ES" dirty="0" smtClean="0"/>
            <a:t>Resultados de aprendizaje</a:t>
          </a:r>
          <a:endParaRPr lang="es-ES" dirty="0"/>
        </a:p>
      </dgm:t>
    </dgm:pt>
    <dgm:pt modelId="{E1150935-1277-4D4F-8CC0-91FBDFFF3D5C}" type="parTrans" cxnId="{FAA10B27-989D-4006-A2EF-7BDB3DB3641D}">
      <dgm:prSet/>
      <dgm:spPr/>
      <dgm:t>
        <a:bodyPr/>
        <a:lstStyle/>
        <a:p>
          <a:endParaRPr lang="es-ES"/>
        </a:p>
      </dgm:t>
    </dgm:pt>
    <dgm:pt modelId="{1A613D9A-F86F-4E28-820F-5F1794CF4AD4}" type="sibTrans" cxnId="{FAA10B27-989D-4006-A2EF-7BDB3DB3641D}">
      <dgm:prSet/>
      <dgm:spPr/>
      <dgm:t>
        <a:bodyPr/>
        <a:lstStyle/>
        <a:p>
          <a:endParaRPr lang="es-ES"/>
        </a:p>
      </dgm:t>
    </dgm:pt>
    <dgm:pt modelId="{EF5476D6-4DE2-4CAA-A648-77B17F7A5A4F}">
      <dgm:prSet phldrT="[Texto]"/>
      <dgm:spPr/>
      <dgm:t>
        <a:bodyPr/>
        <a:lstStyle/>
        <a:p>
          <a:r>
            <a:rPr lang="es-ES" dirty="0" smtClean="0"/>
            <a:t>Competencias</a:t>
          </a:r>
          <a:endParaRPr lang="es-ES" dirty="0"/>
        </a:p>
      </dgm:t>
    </dgm:pt>
    <dgm:pt modelId="{2F18E9B6-6DCF-4FFC-B24D-2EC4B8424F39}" type="parTrans" cxnId="{665906B3-F41E-4770-901D-C0E82AB37D6A}">
      <dgm:prSet/>
      <dgm:spPr/>
      <dgm:t>
        <a:bodyPr/>
        <a:lstStyle/>
        <a:p>
          <a:endParaRPr lang="es-ES"/>
        </a:p>
      </dgm:t>
    </dgm:pt>
    <dgm:pt modelId="{E03321C2-B7C6-4C1E-A514-9B95B56519C0}" type="sibTrans" cxnId="{665906B3-F41E-4770-901D-C0E82AB37D6A}">
      <dgm:prSet/>
      <dgm:spPr/>
      <dgm:t>
        <a:bodyPr/>
        <a:lstStyle/>
        <a:p>
          <a:endParaRPr lang="es-ES"/>
        </a:p>
      </dgm:t>
    </dgm:pt>
    <dgm:pt modelId="{57AE49E1-3567-44D6-959E-E9CFE206EB56}" type="pres">
      <dgm:prSet presAssocID="{3C2A66A4-6A4D-4BF4-9226-3D3AFA3A35A0}" presName="arrowDiagram" presStyleCnt="0">
        <dgm:presLayoutVars>
          <dgm:chMax val="5"/>
          <dgm:dir/>
          <dgm:resizeHandles val="exact"/>
        </dgm:presLayoutVars>
      </dgm:prSet>
      <dgm:spPr/>
    </dgm:pt>
    <dgm:pt modelId="{E4CADE29-7311-4A39-87CF-C663D581FFDC}" type="pres">
      <dgm:prSet presAssocID="{3C2A66A4-6A4D-4BF4-9226-3D3AFA3A35A0}" presName="arrow" presStyleLbl="bgShp" presStyleIdx="0" presStyleCnt="1" custLinFactNeighborX="-7" custLinFactNeighborY="-2490"/>
      <dgm:spPr>
        <a:solidFill>
          <a:schemeClr val="accent2">
            <a:lumMod val="60000"/>
            <a:lumOff val="40000"/>
          </a:schemeClr>
        </a:solidFill>
      </dgm:spPr>
    </dgm:pt>
    <dgm:pt modelId="{2A59C593-B897-4635-92A7-07A93320F48C}" type="pres">
      <dgm:prSet presAssocID="{3C2A66A4-6A4D-4BF4-9226-3D3AFA3A35A0}" presName="arrowDiagram3" presStyleCnt="0"/>
      <dgm:spPr/>
    </dgm:pt>
    <dgm:pt modelId="{ACA39E4F-EFD5-44FD-81E3-4DBF929C50DE}" type="pres">
      <dgm:prSet presAssocID="{55284B86-A0F4-47E0-91FD-4E6508A4BA17}" presName="bullet3a" presStyleLbl="node1" presStyleIdx="0" presStyleCnt="3"/>
      <dgm:spPr/>
    </dgm:pt>
    <dgm:pt modelId="{4253A10B-6B86-4927-9B04-F1A89344B296}" type="pres">
      <dgm:prSet presAssocID="{55284B86-A0F4-47E0-91FD-4E6508A4BA17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8EC626-F3A2-46FC-AA48-3B7C1683C3E8}" type="pres">
      <dgm:prSet presAssocID="{02562A80-D018-4E7A-BDE6-F0541F2BB9B4}" presName="bullet3b" presStyleLbl="node1" presStyleIdx="1" presStyleCnt="3"/>
      <dgm:spPr/>
    </dgm:pt>
    <dgm:pt modelId="{EF8D074F-3803-4296-8081-D5AF4DB191C2}" type="pres">
      <dgm:prSet presAssocID="{02562A80-D018-4E7A-BDE6-F0541F2BB9B4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8188F7-2906-4C90-875D-BCBF22B3408D}" type="pres">
      <dgm:prSet presAssocID="{EF5476D6-4DE2-4CAA-A648-77B17F7A5A4F}" presName="bullet3c" presStyleLbl="node1" presStyleIdx="2" presStyleCnt="3"/>
      <dgm:spPr/>
    </dgm:pt>
    <dgm:pt modelId="{617EE099-EE6F-41AA-A992-34CE8CA0514C}" type="pres">
      <dgm:prSet presAssocID="{EF5476D6-4DE2-4CAA-A648-77B17F7A5A4F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BE66F77-ACAE-4ADE-B325-2706AD89D53A}" type="presOf" srcId="{55284B86-A0F4-47E0-91FD-4E6508A4BA17}" destId="{4253A10B-6B86-4927-9B04-F1A89344B296}" srcOrd="0" destOrd="0" presId="urn:microsoft.com/office/officeart/2005/8/layout/arrow2"/>
    <dgm:cxn modelId="{A65C8991-5344-4693-9243-E5419FF47FFF}" type="presOf" srcId="{3C2A66A4-6A4D-4BF4-9226-3D3AFA3A35A0}" destId="{57AE49E1-3567-44D6-959E-E9CFE206EB56}" srcOrd="0" destOrd="0" presId="urn:microsoft.com/office/officeart/2005/8/layout/arrow2"/>
    <dgm:cxn modelId="{665906B3-F41E-4770-901D-C0E82AB37D6A}" srcId="{3C2A66A4-6A4D-4BF4-9226-3D3AFA3A35A0}" destId="{EF5476D6-4DE2-4CAA-A648-77B17F7A5A4F}" srcOrd="2" destOrd="0" parTransId="{2F18E9B6-6DCF-4FFC-B24D-2EC4B8424F39}" sibTransId="{E03321C2-B7C6-4C1E-A514-9B95B56519C0}"/>
    <dgm:cxn modelId="{A07CCC5E-08DE-412E-9502-709672F67565}" type="presOf" srcId="{EF5476D6-4DE2-4CAA-A648-77B17F7A5A4F}" destId="{617EE099-EE6F-41AA-A992-34CE8CA0514C}" srcOrd="0" destOrd="0" presId="urn:microsoft.com/office/officeart/2005/8/layout/arrow2"/>
    <dgm:cxn modelId="{FAA10B27-989D-4006-A2EF-7BDB3DB3641D}" srcId="{3C2A66A4-6A4D-4BF4-9226-3D3AFA3A35A0}" destId="{02562A80-D018-4E7A-BDE6-F0541F2BB9B4}" srcOrd="1" destOrd="0" parTransId="{E1150935-1277-4D4F-8CC0-91FBDFFF3D5C}" sibTransId="{1A613D9A-F86F-4E28-820F-5F1794CF4AD4}"/>
    <dgm:cxn modelId="{0C1AC144-6C43-4C7A-8507-CE9A48C82EFF}" srcId="{3C2A66A4-6A4D-4BF4-9226-3D3AFA3A35A0}" destId="{55284B86-A0F4-47E0-91FD-4E6508A4BA17}" srcOrd="0" destOrd="0" parTransId="{7D978719-A313-4ECD-8B23-F880DB050633}" sibTransId="{21E749E0-1283-4D67-B093-2AD4FE7A4024}"/>
    <dgm:cxn modelId="{1F9B02ED-F7EC-4331-9DE8-2235BDCA7F0E}" type="presOf" srcId="{02562A80-D018-4E7A-BDE6-F0541F2BB9B4}" destId="{EF8D074F-3803-4296-8081-D5AF4DB191C2}" srcOrd="0" destOrd="0" presId="urn:microsoft.com/office/officeart/2005/8/layout/arrow2"/>
    <dgm:cxn modelId="{EC1B99FA-49B0-40F9-A1AC-A591AB97A1BD}" type="presParOf" srcId="{57AE49E1-3567-44D6-959E-E9CFE206EB56}" destId="{E4CADE29-7311-4A39-87CF-C663D581FFDC}" srcOrd="0" destOrd="0" presId="urn:microsoft.com/office/officeart/2005/8/layout/arrow2"/>
    <dgm:cxn modelId="{50471D67-A25D-4A24-99B2-3D9EF5A215CE}" type="presParOf" srcId="{57AE49E1-3567-44D6-959E-E9CFE206EB56}" destId="{2A59C593-B897-4635-92A7-07A93320F48C}" srcOrd="1" destOrd="0" presId="urn:microsoft.com/office/officeart/2005/8/layout/arrow2"/>
    <dgm:cxn modelId="{7FAD659C-59AA-4E58-A536-9E633A09825D}" type="presParOf" srcId="{2A59C593-B897-4635-92A7-07A93320F48C}" destId="{ACA39E4F-EFD5-44FD-81E3-4DBF929C50DE}" srcOrd="0" destOrd="0" presId="urn:microsoft.com/office/officeart/2005/8/layout/arrow2"/>
    <dgm:cxn modelId="{F8DC6D38-D72C-410F-838C-1EB4A393FC76}" type="presParOf" srcId="{2A59C593-B897-4635-92A7-07A93320F48C}" destId="{4253A10B-6B86-4927-9B04-F1A89344B296}" srcOrd="1" destOrd="0" presId="urn:microsoft.com/office/officeart/2005/8/layout/arrow2"/>
    <dgm:cxn modelId="{8009F731-05AE-4110-AF82-5741348A786A}" type="presParOf" srcId="{2A59C593-B897-4635-92A7-07A93320F48C}" destId="{7B8EC626-F3A2-46FC-AA48-3B7C1683C3E8}" srcOrd="2" destOrd="0" presId="urn:microsoft.com/office/officeart/2005/8/layout/arrow2"/>
    <dgm:cxn modelId="{065001E9-1721-4063-911C-0D0F4721D59C}" type="presParOf" srcId="{2A59C593-B897-4635-92A7-07A93320F48C}" destId="{EF8D074F-3803-4296-8081-D5AF4DB191C2}" srcOrd="3" destOrd="0" presId="urn:microsoft.com/office/officeart/2005/8/layout/arrow2"/>
    <dgm:cxn modelId="{84E7C7C1-2F10-4303-A851-67F474CB10FE}" type="presParOf" srcId="{2A59C593-B897-4635-92A7-07A93320F48C}" destId="{9C8188F7-2906-4C90-875D-BCBF22B3408D}" srcOrd="4" destOrd="0" presId="urn:microsoft.com/office/officeart/2005/8/layout/arrow2"/>
    <dgm:cxn modelId="{D9A6C5B5-F69C-437A-A68C-6163163236FC}" type="presParOf" srcId="{2A59C593-B897-4635-92A7-07A93320F48C}" destId="{617EE099-EE6F-41AA-A992-34CE8CA0514C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ADE29-7311-4A39-87CF-C663D581FFDC}">
      <dsp:nvSpPr>
        <dsp:cNvPr id="0" name=""/>
        <dsp:cNvSpPr/>
      </dsp:nvSpPr>
      <dsp:spPr>
        <a:xfrm>
          <a:off x="0" y="50341"/>
          <a:ext cx="6177643" cy="386102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39E4F-EFD5-44FD-81E3-4DBF929C50DE}">
      <dsp:nvSpPr>
        <dsp:cNvPr id="0" name=""/>
        <dsp:cNvSpPr/>
      </dsp:nvSpPr>
      <dsp:spPr>
        <a:xfrm>
          <a:off x="784560" y="2811361"/>
          <a:ext cx="160618" cy="1606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3A10B-6B86-4927-9B04-F1A89344B296}">
      <dsp:nvSpPr>
        <dsp:cNvPr id="0" name=""/>
        <dsp:cNvSpPr/>
      </dsp:nvSpPr>
      <dsp:spPr>
        <a:xfrm>
          <a:off x="864870" y="2891671"/>
          <a:ext cx="1439390" cy="1115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09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Contenidos</a:t>
          </a:r>
          <a:endParaRPr lang="es-ES" sz="1700" kern="1200" dirty="0"/>
        </a:p>
      </dsp:txBody>
      <dsp:txXfrm>
        <a:off x="864870" y="2891671"/>
        <a:ext cx="1439390" cy="1115836"/>
      </dsp:txXfrm>
    </dsp:sp>
    <dsp:sp modelId="{7B8EC626-F3A2-46FC-AA48-3B7C1683C3E8}">
      <dsp:nvSpPr>
        <dsp:cNvPr id="0" name=""/>
        <dsp:cNvSpPr/>
      </dsp:nvSpPr>
      <dsp:spPr>
        <a:xfrm>
          <a:off x="2202329" y="1761934"/>
          <a:ext cx="290349" cy="2903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8D074F-3803-4296-8081-D5AF4DB191C2}">
      <dsp:nvSpPr>
        <dsp:cNvPr id="0" name=""/>
        <dsp:cNvSpPr/>
      </dsp:nvSpPr>
      <dsp:spPr>
        <a:xfrm>
          <a:off x="2347504" y="1907109"/>
          <a:ext cx="1482634" cy="2100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850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Resultados de aprendizaje</a:t>
          </a:r>
          <a:endParaRPr lang="es-ES" sz="1700" kern="1200" dirty="0"/>
        </a:p>
      </dsp:txBody>
      <dsp:txXfrm>
        <a:off x="2347504" y="1907109"/>
        <a:ext cx="1482634" cy="2100398"/>
      </dsp:txXfrm>
    </dsp:sp>
    <dsp:sp modelId="{9C8188F7-2906-4C90-875D-BCBF22B3408D}">
      <dsp:nvSpPr>
        <dsp:cNvPr id="0" name=""/>
        <dsp:cNvSpPr/>
      </dsp:nvSpPr>
      <dsp:spPr>
        <a:xfrm>
          <a:off x="3907359" y="1123320"/>
          <a:ext cx="401546" cy="4015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EE099-EE6F-41AA-A992-34CE8CA0514C}">
      <dsp:nvSpPr>
        <dsp:cNvPr id="0" name=""/>
        <dsp:cNvSpPr/>
      </dsp:nvSpPr>
      <dsp:spPr>
        <a:xfrm>
          <a:off x="4108132" y="1324094"/>
          <a:ext cx="1482634" cy="2683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771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Competencias</a:t>
          </a:r>
          <a:endParaRPr lang="es-ES" sz="1700" kern="1200" dirty="0"/>
        </a:p>
      </dsp:txBody>
      <dsp:txXfrm>
        <a:off x="4108132" y="1324094"/>
        <a:ext cx="1482634" cy="2683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0.56963</cdr:x>
      <cdr:y>0.09498</cdr:y>
    </cdr:from>
    <cdr:to>
      <cdr:x>0.87332</cdr:x>
      <cdr:y>0.13769</cdr:y>
    </cdr:to>
    <cdr:sp macro="" textlink="">
      <cdr:nvSpPr>
        <cdr:cNvPr id="3" name="17 Rectángulo"/>
        <cdr:cNvSpPr/>
      </cdr:nvSpPr>
      <cdr:spPr>
        <a:xfrm xmlns:a="http://schemas.openxmlformats.org/drawingml/2006/main">
          <a:off x="2434973" y="460735"/>
          <a:ext cx="1298164" cy="2071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E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MX" sz="1000" dirty="0">
            <a:solidFill>
              <a:schemeClr val="tx1"/>
            </a:solidFill>
            <a:latin typeface="Georgia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7DB141-181C-4799-81C6-67F5690EF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FEB626-3D48-4841-AD5A-59F98E00C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4207BC-961A-4112-BC95-750E1165A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67CA-B381-48BD-962F-FB383C7DDDC4}" type="datetimeFigureOut">
              <a:rPr lang="es-MX" smtClean="0"/>
              <a:t>14/06/2018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EEEA26-B1BF-4E40-AE41-3993848D9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30C7BA-C675-4059-8604-924BD243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EDC6-C360-4D57-8715-557B20B280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475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96BDF0-3B98-461B-A981-FF07CAF26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297E724-92AF-43A5-BEBA-86B65E8C4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BB9683-1544-4111-8EFD-EFA47E67E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67CA-B381-48BD-962F-FB383C7DDDC4}" type="datetimeFigureOut">
              <a:rPr lang="es-MX" smtClean="0"/>
              <a:t>14/06/2018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541890-A287-4673-B6A5-AC873067E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F0A9F3-6584-48EF-8899-AFEE7F515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EDC6-C360-4D57-8715-557B20B280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586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FEAFE38-DA85-4F5C-BF56-6A4B5261FE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3A7CE7A-144D-40F3-B174-81312D8FE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6B16A9-576E-4F40-A51F-2EFFBCEC4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67CA-B381-48BD-962F-FB383C7DDDC4}" type="datetimeFigureOut">
              <a:rPr lang="es-MX" smtClean="0"/>
              <a:t>14/06/2018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0E831D-B95A-4870-8750-2CE224F54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71FF79-863B-4EF8-B508-8CDE5AE34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EDC6-C360-4D57-8715-557B20B280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0103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0F9F56-426C-4823-92B1-5B19548B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42ADDB-9696-48A2-81E3-71B967ABA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E4C9C0-D202-4795-8194-3495D761C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67CA-B381-48BD-962F-FB383C7DDDC4}" type="datetimeFigureOut">
              <a:rPr lang="es-MX" smtClean="0"/>
              <a:t>14/06/2018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1E8EA5-723D-423D-AF9D-B570A269E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E62998-D7C6-4FC0-BC9F-68BA873AD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EDC6-C360-4D57-8715-557B20B280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37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3BDDF0-13A2-4B11-AC97-4589AFF34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E932A6-3C60-4BD1-98E8-E98ED682B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8CDEDC-DC18-46A1-866C-2D0E3561F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67CA-B381-48BD-962F-FB383C7DDDC4}" type="datetimeFigureOut">
              <a:rPr lang="es-MX" smtClean="0"/>
              <a:t>14/06/2018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FCA8D5-6E38-40CF-AAA0-034298A3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09CF68-4D85-4AEA-AFCC-4324C451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EDC6-C360-4D57-8715-557B20B280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187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BB94E-853E-4358-83DE-34C86B30C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C81590-8488-4AC6-8972-614D26A1F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78A9D5-ED79-47BC-A35C-145A80A65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4D552F-D65D-4047-8B48-2EC58507D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67CA-B381-48BD-962F-FB383C7DDDC4}" type="datetimeFigureOut">
              <a:rPr lang="es-MX" smtClean="0"/>
              <a:t>14/06/2018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99B256-E120-4E4D-9B46-DBD9EEF2A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859AE3-E45D-4393-8497-8288DBCE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EDC6-C360-4D57-8715-557B20B280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011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3C2A1B-A302-47D5-AC9A-EC03BB4FB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DABEDF-FAFC-459C-9FFD-DD3ADFE9F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69C35C-BE7E-4CF9-AB53-E9B6D4CEBB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6102EC0-3F50-42C8-BB12-9D98C4979F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4F4AFED-15CA-488B-ABE3-92085C42D2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8822082-02BE-4BB1-B9E2-284718EAB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67CA-B381-48BD-962F-FB383C7DDDC4}" type="datetimeFigureOut">
              <a:rPr lang="es-MX" smtClean="0"/>
              <a:t>14/06/2018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A67D03D-F879-4A63-A7D6-83D815DAD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4BC7DA2-C708-4DA0-A0C5-983660E64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EDC6-C360-4D57-8715-557B20B280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5196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2FAD12-252A-49CE-BAC9-FB432688F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00DBC81-B128-4F9B-A9AD-8CA4FE5C0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67CA-B381-48BD-962F-FB383C7DDDC4}" type="datetimeFigureOut">
              <a:rPr lang="es-MX" smtClean="0"/>
              <a:t>14/06/2018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69DA408-E156-4CEB-AE53-7B9B2D92D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8A9143C-7026-4714-82E5-BB890476D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EDC6-C360-4D57-8715-557B20B280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2866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EBA1B0A-4E2A-4716-9D65-8E73514B7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67CA-B381-48BD-962F-FB383C7DDDC4}" type="datetimeFigureOut">
              <a:rPr lang="es-MX" smtClean="0"/>
              <a:t>14/06/2018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A081487-BADD-4F9C-96F4-2CD958501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39D5545-15B5-4B2E-9CDC-5CCB32069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EDC6-C360-4D57-8715-557B20B280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6283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C50211-4EB5-422F-887C-DFFDEDFFA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4B5B27-5B5C-47D9-8EB3-E12F9F413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12AF2D-CE6B-47F9-8976-058C59EED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F55C2D-E18B-41DD-8EC7-F10056362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67CA-B381-48BD-962F-FB383C7DDDC4}" type="datetimeFigureOut">
              <a:rPr lang="es-MX" smtClean="0"/>
              <a:t>14/06/2018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B598F7-2913-4759-BE65-4BB04C181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7FF455-3524-4391-997A-798035A61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EDC6-C360-4D57-8715-557B20B280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7976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F5E222-2564-4EF6-BB21-FDD4F3DD5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3E282C2-9D2C-4326-8FB7-D371113FE8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33ED867-E753-47CE-B01D-6AECA8717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B2C160A-6FD1-439A-9ADB-BD2CDD226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67CA-B381-48BD-962F-FB383C7DDDC4}" type="datetimeFigureOut">
              <a:rPr lang="es-MX" smtClean="0"/>
              <a:t>14/06/2018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42BD291-7B3A-4B9A-8515-6DEF81295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5DF641-370A-4674-99FC-B6ED07264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EDC6-C360-4D57-8715-557B20B280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543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6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846280E-9888-4695-80BC-D23184343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E5DF5F-9B1F-4638-ACB6-780F72448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AF29ED-E6E1-46B6-AB14-E02052D586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B67CA-B381-48BD-962F-FB383C7DDDC4}" type="datetimeFigureOut">
              <a:rPr lang="es-MX" smtClean="0"/>
              <a:t>14/06/2018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4529EB-92F5-4871-BC76-158121D87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406791-B100-4806-B5A5-EB02DCF08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EEDC6-C360-4D57-8715-557B20B280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389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49673298-70FE-46B5-AA06-21919ABF8B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8337" y="5202238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s-MX" b="1" dirty="0" smtClean="0"/>
              <a:t>CRITERIOS PARA DESARROLLAR UNA PROPUESTA DE </a:t>
            </a:r>
            <a:r>
              <a:rPr lang="es-MX" b="1" dirty="0" smtClean="0"/>
              <a:t>MARCO DE </a:t>
            </a:r>
            <a:r>
              <a:rPr lang="es-MX" b="1" dirty="0"/>
              <a:t>REFERENCIA</a:t>
            </a:r>
          </a:p>
          <a:p>
            <a:r>
              <a:rPr lang="es-MX" b="1" dirty="0"/>
              <a:t>Mtra. Susana Sosa Silva</a:t>
            </a:r>
          </a:p>
          <a:p>
            <a:r>
              <a:rPr lang="es-MX" dirty="0"/>
              <a:t>Secretaria General</a:t>
            </a:r>
          </a:p>
          <a:p>
            <a:r>
              <a:rPr lang="es-MX" dirty="0"/>
              <a:t>Universidad Abierta y a Distancia de México</a:t>
            </a:r>
          </a:p>
        </p:txBody>
      </p:sp>
    </p:spTree>
    <p:extLst>
      <p:ext uri="{BB962C8B-B14F-4D97-AF65-F5344CB8AC3E}">
        <p14:creationId xmlns:p14="http://schemas.microsoft.com/office/powerpoint/2010/main" val="3549291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BB3A67-28CD-42FE-832E-01FE0A3CF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035" y="208177"/>
            <a:ext cx="7100455" cy="1325563"/>
          </a:xfrm>
        </p:spPr>
        <p:txBody>
          <a:bodyPr/>
          <a:lstStyle/>
          <a:p>
            <a:r>
              <a:rPr lang="es-MX" dirty="0"/>
              <a:t>Aseguramiento de la Calidad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CEFD02-C352-4D6D-8569-035F02980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035" y="1533740"/>
            <a:ext cx="7100455" cy="4640406"/>
          </a:xfrm>
        </p:spPr>
        <p:txBody>
          <a:bodyPr>
            <a:noAutofit/>
          </a:bodyPr>
          <a:lstStyle/>
          <a:p>
            <a:pPr algn="just"/>
            <a:r>
              <a:rPr lang="es-MX" sz="2400" dirty="0"/>
              <a:t>El </a:t>
            </a:r>
            <a:r>
              <a:rPr lang="es-MX" sz="2400" b="1" dirty="0"/>
              <a:t>impulso global al crecimiento de los sistemas de educación superior</a:t>
            </a:r>
            <a:r>
              <a:rPr lang="es-MX" sz="2400" dirty="0"/>
              <a:t>, tanto en las modalidades escolarizadas, como en las no escolarizadas y a distancia. </a:t>
            </a:r>
          </a:p>
          <a:p>
            <a:pPr algn="just"/>
            <a:r>
              <a:rPr lang="es-MX" sz="2400" dirty="0"/>
              <a:t>En particular, en los </a:t>
            </a:r>
            <a:r>
              <a:rPr lang="es-MX" sz="2400" b="1" dirty="0"/>
              <a:t>modelos de educación superior a distancia </a:t>
            </a:r>
            <a:r>
              <a:rPr lang="es-MX" sz="2400" dirty="0"/>
              <a:t>la revolución de las </a:t>
            </a:r>
            <a:r>
              <a:rPr lang="es-MX" sz="2400" b="1" i="1" dirty="0">
                <a:solidFill>
                  <a:srgbClr val="FF0000"/>
                </a:solidFill>
              </a:rPr>
              <a:t>TIC ha fomentado: </a:t>
            </a:r>
          </a:p>
          <a:p>
            <a:pPr lvl="1" algn="just"/>
            <a:r>
              <a:rPr lang="es-MX" sz="2000" b="1" i="1" dirty="0">
                <a:solidFill>
                  <a:srgbClr val="FF0000"/>
                </a:solidFill>
              </a:rPr>
              <a:t>el aprendizaje virtual y </a:t>
            </a:r>
          </a:p>
          <a:p>
            <a:pPr lvl="1" algn="just"/>
            <a:r>
              <a:rPr lang="es-MX" sz="2000" b="1" i="1" dirty="0">
                <a:solidFill>
                  <a:srgbClr val="FF0000"/>
                </a:solidFill>
              </a:rPr>
              <a:t>el desarrollo de  diversos métodos para la transmisión y generación de conocimiento. </a:t>
            </a:r>
            <a:endParaRPr lang="es-MX" sz="2000" dirty="0"/>
          </a:p>
          <a:p>
            <a:pPr algn="just"/>
            <a:r>
              <a:rPr lang="es-MX" sz="2400" dirty="0"/>
              <a:t>La </a:t>
            </a:r>
            <a:r>
              <a:rPr lang="es-MX" sz="2400" b="1" i="1" dirty="0"/>
              <a:t>cuestión </a:t>
            </a:r>
            <a:r>
              <a:rPr lang="es-MX" sz="2400" dirty="0"/>
              <a:t>es </a:t>
            </a:r>
            <a:r>
              <a:rPr lang="es-MX" sz="2400" b="1" i="1" dirty="0"/>
              <a:t>¿cómo garantizar que estas innovaciones ayuden a generar valor y validez en los títulos de educación superior? </a:t>
            </a:r>
          </a:p>
          <a:p>
            <a:pPr algn="just"/>
            <a:r>
              <a:rPr lang="es-MX" sz="2400" dirty="0"/>
              <a:t>La calidad que garantiza toda la educación es esencial para promover la confianza y validez de cualquier aprendizaje.</a:t>
            </a:r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562224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>
            <a:extLst>
              <a:ext uri="{FF2B5EF4-FFF2-40B4-BE49-F238E27FC236}">
                <a16:creationId xmlns:a16="http://schemas.microsoft.com/office/drawing/2014/main" id="{4FFF491B-1693-449D-BD87-EB7778486F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118739"/>
              </p:ext>
            </p:extLst>
          </p:nvPr>
        </p:nvGraphicFramePr>
        <p:xfrm>
          <a:off x="381377" y="1225472"/>
          <a:ext cx="6081767" cy="5157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10 Rectángulo">
            <a:extLst>
              <a:ext uri="{FF2B5EF4-FFF2-40B4-BE49-F238E27FC236}">
                <a16:creationId xmlns:a16="http://schemas.microsoft.com/office/drawing/2014/main" id="{AE86D9CD-EB25-499A-BD6B-3593B952151F}"/>
              </a:ext>
            </a:extLst>
          </p:cNvPr>
          <p:cNvSpPr/>
          <p:nvPr/>
        </p:nvSpPr>
        <p:spPr>
          <a:xfrm>
            <a:off x="1495359" y="381997"/>
            <a:ext cx="3853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MX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Evolución de la matrícula no escolarizada de licenciatura y TSU, 1997-2017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CDA32E1-AC1D-4C15-8064-47473C4137AF}"/>
              </a:ext>
            </a:extLst>
          </p:cNvPr>
          <p:cNvSpPr/>
          <p:nvPr/>
        </p:nvSpPr>
        <p:spPr>
          <a:xfrm>
            <a:off x="6681355" y="2433490"/>
            <a:ext cx="551064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dirty="0"/>
              <a:t>La </a:t>
            </a:r>
            <a:r>
              <a:rPr lang="es-MX" sz="2800" b="1" i="1" dirty="0">
                <a:solidFill>
                  <a:srgbClr val="FF0000"/>
                </a:solidFill>
              </a:rPr>
              <a:t>matrícula no escolarizada </a:t>
            </a:r>
            <a:r>
              <a:rPr lang="es-MX" sz="2800" dirty="0"/>
              <a:t>de educación superior en </a:t>
            </a:r>
            <a:r>
              <a:rPr lang="es-MX" sz="2800" b="1" dirty="0"/>
              <a:t>México</a:t>
            </a:r>
            <a:r>
              <a:rPr lang="es-MX" sz="2800" dirty="0"/>
              <a:t> se incrementó de poco más de  </a:t>
            </a:r>
            <a:r>
              <a:rPr lang="es-MX" sz="2800" b="1" i="1" dirty="0"/>
              <a:t>100 mil </a:t>
            </a:r>
            <a:r>
              <a:rPr lang="es-MX" sz="2800" dirty="0"/>
              <a:t>estudiantes a una cercana a los </a:t>
            </a:r>
            <a:r>
              <a:rPr lang="es-MX" sz="2800" b="1" i="1" dirty="0"/>
              <a:t>600 mil </a:t>
            </a:r>
            <a:r>
              <a:rPr lang="es-MX" sz="2800" dirty="0"/>
              <a:t>en los </a:t>
            </a:r>
            <a:r>
              <a:rPr lang="es-MX" sz="2800" b="1" i="1" dirty="0"/>
              <a:t>últimos 20 años</a:t>
            </a:r>
            <a:r>
              <a:rPr lang="es-MX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2284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5471ADB9-4559-4C64-B568-5609ACCCE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463" y="1222952"/>
            <a:ext cx="10515600" cy="461327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MX" b="1" dirty="0" smtClean="0"/>
              <a:t>Taller</a:t>
            </a:r>
            <a:r>
              <a:rPr lang="es-MX" b="1" dirty="0"/>
              <a:t>: “Aseguramiento de la Calidad” 2018</a:t>
            </a:r>
          </a:p>
          <a:p>
            <a:pPr marL="0" indent="0" algn="just">
              <a:buNone/>
            </a:pPr>
            <a:endParaRPr lang="es-MX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dirty="0"/>
              <a:t>Actividad en el marco de la </a:t>
            </a:r>
            <a:r>
              <a:rPr lang="es-MX" b="1" i="1" dirty="0">
                <a:solidFill>
                  <a:srgbClr val="FF0000"/>
                </a:solidFill>
              </a:rPr>
              <a:t>Segunda Emisión del Seminario de Calidad ESAD MX 2018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dirty="0"/>
              <a:t> Se tomó en cuenta la experiencia de la </a:t>
            </a:r>
            <a:r>
              <a:rPr lang="es-MX" b="1" i="1" dirty="0" err="1"/>
              <a:t>Universitat</a:t>
            </a:r>
            <a:r>
              <a:rPr lang="es-MX" b="1" i="1" dirty="0"/>
              <a:t> </a:t>
            </a:r>
            <a:r>
              <a:rPr lang="es-MX" b="1" i="1" dirty="0" err="1"/>
              <a:t>Oberta</a:t>
            </a:r>
            <a:r>
              <a:rPr lang="es-MX" b="1" i="1" dirty="0"/>
              <a:t> de Catalunya (UOC) y la Agencia para la Calidad del Sistema Universitario de Catalunya (AQU) </a:t>
            </a:r>
          </a:p>
          <a:p>
            <a:pPr marL="0" indent="0" algn="just">
              <a:buNone/>
            </a:pPr>
            <a:endParaRPr lang="es-MX" b="1" i="1" dirty="0"/>
          </a:p>
          <a:p>
            <a:pPr marL="0" indent="0" algn="just">
              <a:buNone/>
            </a:pPr>
            <a:r>
              <a:rPr lang="es-MX" dirty="0"/>
              <a:t>Objetivo: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dirty="0"/>
              <a:t>Desarrollar </a:t>
            </a:r>
            <a:r>
              <a:rPr lang="es-MX" smtClean="0"/>
              <a:t>una propuesta de </a:t>
            </a:r>
            <a:r>
              <a:rPr lang="es-MX" b="1" i="1" dirty="0"/>
              <a:t>marco general de referencia sobre los criterios de aseguramiento de la calidad</a:t>
            </a:r>
            <a:r>
              <a:rPr lang="es-MX" dirty="0"/>
              <a:t> en los programas de </a:t>
            </a:r>
            <a:r>
              <a:rPr lang="es-MX" b="1" i="1" dirty="0"/>
              <a:t>Educación Superior abierta y a distancia</a:t>
            </a:r>
            <a:r>
              <a:rPr lang="es-MX" dirty="0"/>
              <a:t> de México</a:t>
            </a:r>
            <a:endParaRPr lang="es-MX" b="1" i="1" dirty="0"/>
          </a:p>
        </p:txBody>
      </p:sp>
    </p:spTree>
    <p:extLst>
      <p:ext uri="{BB962C8B-B14F-4D97-AF65-F5344CB8AC3E}">
        <p14:creationId xmlns:p14="http://schemas.microsoft.com/office/powerpoint/2010/main" val="1694568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FCE12B3C-30EB-4B70-B188-C9CF25305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000" y="1552874"/>
            <a:ext cx="4514850" cy="16795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b="1" dirty="0"/>
              <a:t>Taller: “Aseguramiento de la Calidad” 2018</a:t>
            </a:r>
          </a:p>
          <a:p>
            <a:pPr marL="0" indent="0" algn="ctr">
              <a:buNone/>
            </a:pPr>
            <a:r>
              <a:rPr lang="es-MX" b="1" i="1" dirty="0"/>
              <a:t>en cifras</a:t>
            </a:r>
          </a:p>
          <a:p>
            <a:pPr marL="0" indent="0" algn="ctr">
              <a:buNone/>
            </a:pPr>
            <a:endParaRPr lang="es-MX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E411E4D-25A1-495F-A1B8-8FD5284378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86" t="14953" r="6857" b="5048"/>
          <a:stretch/>
        </p:blipFill>
        <p:spPr>
          <a:xfrm>
            <a:off x="925204" y="3552167"/>
            <a:ext cx="3422443" cy="1752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C7C0A80-406C-4385-B517-2269D42198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43" t="23715" r="14571" b="5047"/>
          <a:stretch/>
        </p:blipFill>
        <p:spPr>
          <a:xfrm>
            <a:off x="8735572" y="739027"/>
            <a:ext cx="3050383" cy="1698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7" name="Agrupar 1">
            <a:extLst>
              <a:ext uri="{FF2B5EF4-FFF2-40B4-BE49-F238E27FC236}">
                <a16:creationId xmlns:a16="http://schemas.microsoft.com/office/drawing/2014/main" id="{73F90412-C3C8-40FA-AA27-CE467E5D3DF9}"/>
              </a:ext>
            </a:extLst>
          </p:cNvPr>
          <p:cNvGrpSpPr/>
          <p:nvPr/>
        </p:nvGrpSpPr>
        <p:grpSpPr>
          <a:xfrm>
            <a:off x="5230834" y="2959447"/>
            <a:ext cx="7296323" cy="3159526"/>
            <a:chOff x="973643" y="1837267"/>
            <a:chExt cx="6900357" cy="2557532"/>
          </a:xfrm>
        </p:grpSpPr>
        <p:sp>
          <p:nvSpPr>
            <p:cNvPr id="8" name="Pentágono 6">
              <a:extLst>
                <a:ext uri="{FF2B5EF4-FFF2-40B4-BE49-F238E27FC236}">
                  <a16:creationId xmlns:a16="http://schemas.microsoft.com/office/drawing/2014/main" id="{7A0B3649-FDC3-4DCB-8489-9FE0D91D4228}"/>
                </a:ext>
              </a:extLst>
            </p:cNvPr>
            <p:cNvSpPr/>
            <p:nvPr/>
          </p:nvSpPr>
          <p:spPr>
            <a:xfrm>
              <a:off x="973643" y="1936967"/>
              <a:ext cx="4292624" cy="478206"/>
            </a:xfrm>
            <a:prstGeom prst="homePlate">
              <a:avLst/>
            </a:prstGeom>
            <a:solidFill>
              <a:srgbClr val="9016B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dirty="0"/>
                <a:t>Instituciones especializada en evaluación y acreditación</a:t>
              </a:r>
              <a:endParaRPr lang="es-ES" dirty="0"/>
            </a:p>
          </p:txBody>
        </p:sp>
        <p:sp>
          <p:nvSpPr>
            <p:cNvPr id="9" name="Pentágono 7">
              <a:extLst>
                <a:ext uri="{FF2B5EF4-FFF2-40B4-BE49-F238E27FC236}">
                  <a16:creationId xmlns:a16="http://schemas.microsoft.com/office/drawing/2014/main" id="{9A45F4C5-C061-44D6-913A-B2E0057AAB82}"/>
                </a:ext>
              </a:extLst>
            </p:cNvPr>
            <p:cNvSpPr/>
            <p:nvPr/>
          </p:nvSpPr>
          <p:spPr>
            <a:xfrm>
              <a:off x="973644" y="2537793"/>
              <a:ext cx="1320823" cy="478206"/>
            </a:xfrm>
            <a:prstGeom prst="homePlate">
              <a:avLst/>
            </a:prstGeom>
            <a:solidFill>
              <a:srgbClr val="0BCBB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/>
                <a:t>Asistencia</a:t>
              </a:r>
              <a:r>
                <a:rPr lang="es-MX" dirty="0"/>
                <a:t> </a:t>
              </a:r>
              <a:endParaRPr lang="es-ES" b="1" dirty="0"/>
            </a:p>
          </p:txBody>
        </p:sp>
        <p:sp>
          <p:nvSpPr>
            <p:cNvPr id="10" name="Pentágono 8">
              <a:extLst>
                <a:ext uri="{FF2B5EF4-FFF2-40B4-BE49-F238E27FC236}">
                  <a16:creationId xmlns:a16="http://schemas.microsoft.com/office/drawing/2014/main" id="{C1314831-C740-4A7C-A177-731BAA944764}"/>
                </a:ext>
              </a:extLst>
            </p:cNvPr>
            <p:cNvSpPr/>
            <p:nvPr/>
          </p:nvSpPr>
          <p:spPr>
            <a:xfrm>
              <a:off x="973644" y="3138620"/>
              <a:ext cx="1608689" cy="478206"/>
            </a:xfrm>
            <a:prstGeom prst="homePlate">
              <a:avLst/>
            </a:prstGeom>
            <a:solidFill>
              <a:srgbClr val="E86798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/>
                <a:t>Equipos</a:t>
              </a:r>
              <a:r>
                <a:rPr lang="en-US" dirty="0"/>
                <a:t> de </a:t>
              </a:r>
              <a:r>
                <a:rPr lang="en-US" dirty="0" err="1"/>
                <a:t>trabajo</a:t>
              </a:r>
              <a:endParaRPr lang="es-ES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A6D1B2D1-3045-48E8-ACF9-BAFA203F4D01}"/>
                </a:ext>
              </a:extLst>
            </p:cNvPr>
            <p:cNvSpPr txBox="1"/>
            <p:nvPr/>
          </p:nvSpPr>
          <p:spPr>
            <a:xfrm>
              <a:off x="2612343" y="3083832"/>
              <a:ext cx="678325" cy="610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dirty="0">
                  <a:solidFill>
                    <a:srgbClr val="E86798"/>
                  </a:solidFill>
                </a:rPr>
                <a:t>5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0028EF60-4783-4F74-AAFE-6DDDA98FD40F}"/>
                </a:ext>
              </a:extLst>
            </p:cNvPr>
            <p:cNvSpPr txBox="1"/>
            <p:nvPr/>
          </p:nvSpPr>
          <p:spPr>
            <a:xfrm>
              <a:off x="5242531" y="1837267"/>
              <a:ext cx="2333118" cy="610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dirty="0">
                  <a:solidFill>
                    <a:srgbClr val="9016BD"/>
                  </a:solidFill>
                </a:rPr>
                <a:t>9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15D156E5-984A-4C2D-8F60-CE5333455884}"/>
                </a:ext>
              </a:extLst>
            </p:cNvPr>
            <p:cNvSpPr txBox="1"/>
            <p:nvPr/>
          </p:nvSpPr>
          <p:spPr>
            <a:xfrm>
              <a:off x="2426756" y="2419678"/>
              <a:ext cx="4958413" cy="610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dirty="0">
                  <a:solidFill>
                    <a:srgbClr val="0BCBB4"/>
                  </a:solidFill>
                </a:rPr>
                <a:t>+ de 20 expertos evaluadores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3CDECD2D-1BEE-4043-9110-AB9133541E58}"/>
                </a:ext>
              </a:extLst>
            </p:cNvPr>
            <p:cNvSpPr txBox="1"/>
            <p:nvPr/>
          </p:nvSpPr>
          <p:spPr>
            <a:xfrm>
              <a:off x="992032" y="3656154"/>
              <a:ext cx="6881968" cy="73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dirty="0">
                  <a:solidFill>
                    <a:srgbClr val="E86798"/>
                  </a:solidFill>
                </a:rPr>
                <a:t>Desarrollo de un marco común para el aseguramiento de la calidad en la Educación superior de la Modalidad.</a:t>
              </a:r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772DD027-E3C8-47E6-9129-72AA0138BC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27" t="17619" r="4286" b="6571"/>
          <a:stretch/>
        </p:blipFill>
        <p:spPr>
          <a:xfrm>
            <a:off x="5230834" y="739027"/>
            <a:ext cx="3167754" cy="1698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47408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2337" y="631743"/>
            <a:ext cx="9220200" cy="928098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>
                <a:latin typeface="+mn-lt"/>
              </a:rPr>
              <a:t>El Foco en el diseño y evaluación de la calidad en la ESAD mediada por las TIC</a:t>
            </a:r>
            <a:endParaRPr lang="en-US" dirty="0">
              <a:latin typeface="+mn-lt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5789959"/>
              </p:ext>
            </p:extLst>
          </p:nvPr>
        </p:nvGraphicFramePr>
        <p:xfrm>
          <a:off x="2169523" y="1796706"/>
          <a:ext cx="6177643" cy="4153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lipse 5"/>
          <p:cNvSpPr/>
          <p:nvPr/>
        </p:nvSpPr>
        <p:spPr>
          <a:xfrm>
            <a:off x="486589" y="5726253"/>
            <a:ext cx="2625635" cy="105809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/>
          <p:cNvSpPr txBox="1"/>
          <p:nvPr/>
        </p:nvSpPr>
        <p:spPr>
          <a:xfrm>
            <a:off x="924194" y="6070633"/>
            <a:ext cx="1750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Perfil de ingreso</a:t>
            </a:r>
            <a:endParaRPr lang="en-US" dirty="0"/>
          </a:p>
        </p:txBody>
      </p:sp>
      <p:sp>
        <p:nvSpPr>
          <p:cNvPr id="7" name="Elipse 6"/>
          <p:cNvSpPr/>
          <p:nvPr/>
        </p:nvSpPr>
        <p:spPr>
          <a:xfrm>
            <a:off x="8543650" y="2035574"/>
            <a:ext cx="2625635" cy="105809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adroTexto 7"/>
          <p:cNvSpPr txBox="1"/>
          <p:nvPr/>
        </p:nvSpPr>
        <p:spPr>
          <a:xfrm>
            <a:off x="9076510" y="2384524"/>
            <a:ext cx="1750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Perfil de egreso</a:t>
            </a:r>
            <a:endParaRPr lang="en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3863883" y="2199858"/>
            <a:ext cx="2788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Sistema de Evaluación</a:t>
            </a:r>
            <a:endParaRPr lang="en-US" dirty="0"/>
          </a:p>
        </p:txBody>
      </p:sp>
      <p:sp>
        <p:nvSpPr>
          <p:cNvPr id="10" name="CuadroTexto 9"/>
          <p:cNvSpPr txBox="1"/>
          <p:nvPr/>
        </p:nvSpPr>
        <p:spPr>
          <a:xfrm>
            <a:off x="-206829" y="4142137"/>
            <a:ext cx="2978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 smtClean="0"/>
              <a:t>Metodología Docente de Actividades de Aprendizaje</a:t>
            </a:r>
            <a:endParaRPr lang="en-U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771503" y="2917641"/>
            <a:ext cx="1645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Infraestructura y soporte</a:t>
            </a:r>
            <a:endParaRPr lang="en-US" dirty="0"/>
          </a:p>
        </p:txBody>
      </p:sp>
      <p:sp>
        <p:nvSpPr>
          <p:cNvPr id="13" name="AutoShape 4" descr="Resultado de imagen para evaluaciÃ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0738" y="3563972"/>
            <a:ext cx="2741965" cy="1687363"/>
          </a:xfrm>
          <a:prstGeom prst="rect">
            <a:avLst/>
          </a:prstGeom>
        </p:spPr>
      </p:pic>
      <p:pic>
        <p:nvPicPr>
          <p:cNvPr id="1032" name="Picture 8" descr="Resultado de imagen para evaluaciÃ³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18" y="4607375"/>
            <a:ext cx="2847975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045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50E9A3A-9A3F-42AD-988E-8C066157B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721751"/>
              </p:ext>
            </p:extLst>
          </p:nvPr>
        </p:nvGraphicFramePr>
        <p:xfrm>
          <a:off x="1041687" y="1075119"/>
          <a:ext cx="10108626" cy="5282946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5054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4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70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CIEES</a:t>
                      </a:r>
                      <a:endParaRPr lang="es-MX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9" marR="635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COPAES</a:t>
                      </a:r>
                      <a:endParaRPr lang="es-MX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9" marR="6353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48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</a:rPr>
                        <a:t>I. Fundamentos y condiciones de operación </a:t>
                      </a:r>
                      <a:endParaRPr lang="es-MX" sz="1100" b="0" dirty="0">
                        <a:effectLst/>
                      </a:endParaRPr>
                    </a:p>
                    <a:p>
                      <a:pPr marL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</a:rPr>
                        <a:t>1. Propósitos del programa. Misión y visión </a:t>
                      </a:r>
                      <a:endParaRPr lang="es-MX" sz="1100" b="0" dirty="0">
                        <a:effectLst/>
                      </a:endParaRPr>
                    </a:p>
                    <a:p>
                      <a:pPr marL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</a:rPr>
                        <a:t>2. Condiciones generales de operación del programa </a:t>
                      </a:r>
                      <a:endParaRPr lang="es-MX" sz="11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</a:rPr>
                        <a:t>II. Currículo específico y genérico </a:t>
                      </a:r>
                      <a:endParaRPr lang="es-MX" sz="1100" b="0" dirty="0">
                        <a:effectLst/>
                      </a:endParaRPr>
                    </a:p>
                    <a:p>
                      <a:pPr marL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</a:rPr>
                        <a:t>3. Modelo educativo y plan de estudios</a:t>
                      </a:r>
                      <a:endParaRPr lang="es-MX" sz="1100" b="0" dirty="0">
                        <a:effectLst/>
                      </a:endParaRPr>
                    </a:p>
                    <a:p>
                      <a:pPr marL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</a:rPr>
                        <a:t>4. Actividades para la formación integral </a:t>
                      </a:r>
                      <a:endParaRPr lang="es-MX" sz="11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</a:rPr>
                        <a:t>III. Tránsito de los estudiantes por el programa </a:t>
                      </a:r>
                      <a:endParaRPr lang="es-MX" sz="1100" b="0" dirty="0">
                        <a:effectLst/>
                      </a:endParaRPr>
                    </a:p>
                    <a:p>
                      <a:pPr marL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</a:rPr>
                        <a:t>5. Proceso de ingreso </a:t>
                      </a:r>
                      <a:endParaRPr lang="es-MX" sz="1100" b="0" dirty="0">
                        <a:effectLst/>
                      </a:endParaRPr>
                    </a:p>
                    <a:p>
                      <a:pPr marL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</a:rPr>
                        <a:t>6. Trayectoria escolar </a:t>
                      </a:r>
                      <a:endParaRPr lang="es-MX" sz="1100" b="0" dirty="0">
                        <a:effectLst/>
                      </a:endParaRPr>
                    </a:p>
                    <a:p>
                      <a:pPr marL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</a:rPr>
                        <a:t>7. Egreso del programa </a:t>
                      </a:r>
                      <a:endParaRPr lang="es-MX" sz="1100" b="0" dirty="0">
                        <a:effectLst/>
                      </a:endParaRPr>
                    </a:p>
                    <a:p>
                      <a:pPr marL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</a:rPr>
                        <a:t>8. Resultados de los estudiantes</a:t>
                      </a:r>
                      <a:endParaRPr lang="es-MX" sz="11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1800" b="0" dirty="0">
                          <a:effectLst/>
                        </a:rPr>
                        <a:t>IV. Personal académico, infraestructura y servicios </a:t>
                      </a:r>
                      <a:endParaRPr lang="es-MX" sz="1100" b="0" dirty="0">
                        <a:effectLst/>
                      </a:endParaRPr>
                    </a:p>
                    <a:p>
                      <a:pPr marL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</a:rPr>
                        <a:t>9. Personal académico </a:t>
                      </a:r>
                      <a:endParaRPr lang="es-MX" sz="1100" b="0" dirty="0">
                        <a:effectLst/>
                      </a:endParaRPr>
                    </a:p>
                    <a:p>
                      <a:pPr marL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</a:rPr>
                        <a:t>10. Infraestructura académica </a:t>
                      </a:r>
                      <a:endParaRPr lang="es-MX" sz="1100" b="0" dirty="0">
                        <a:effectLst/>
                      </a:endParaRPr>
                    </a:p>
                    <a:p>
                      <a:pPr marL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</a:rPr>
                        <a:t>11. Infraestructura física </a:t>
                      </a:r>
                      <a:endParaRPr lang="es-MX" sz="1100" b="0" dirty="0">
                        <a:effectLst/>
                      </a:endParaRPr>
                    </a:p>
                    <a:p>
                      <a:pPr marL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</a:rPr>
                        <a:t>12. Servicios de apoyo</a:t>
                      </a:r>
                      <a:endParaRPr lang="es-MX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9" marR="635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1. Personal académico; </a:t>
                      </a:r>
                      <a:endParaRPr lang="es-MX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2. Estudiantes; </a:t>
                      </a:r>
                      <a:endParaRPr lang="es-MX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3. Plan de estudios; </a:t>
                      </a:r>
                      <a:endParaRPr lang="es-MX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4. Evaluación del aprendizaje; </a:t>
                      </a:r>
                      <a:endParaRPr lang="es-MX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5. Formación integral; </a:t>
                      </a:r>
                      <a:endParaRPr lang="es-MX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6. Servicios de apoyo para el aprendizaje; </a:t>
                      </a:r>
                      <a:endParaRPr lang="es-MX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7. Vinculación – extensión; </a:t>
                      </a:r>
                      <a:endParaRPr lang="es-MX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8. Investigación; </a:t>
                      </a:r>
                      <a:endParaRPr lang="es-MX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9. Infraestructura y equipamiento; </a:t>
                      </a:r>
                      <a:endParaRPr lang="es-MX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10. Gestión administrativa y financiamiento.</a:t>
                      </a:r>
                      <a:endParaRPr lang="es-MX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9" marR="6353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6FE2F9F-8989-4F26-AC60-1BC3A0E77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9391"/>
            <a:ext cx="10515600" cy="38417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MX" b="1" dirty="0"/>
              <a:t>Criterios de Evaluación y Acreditación</a:t>
            </a:r>
          </a:p>
          <a:p>
            <a:pPr marL="0" indent="0" algn="just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79587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119A14E-8BF9-4FD3-992C-8ABB6A90D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601" y="2589212"/>
            <a:ext cx="3240499" cy="16795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b="1" dirty="0"/>
              <a:t>Taller: “Aseguramiento de la Calidad”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AA48624-8948-4244-AE53-34F4ACD1AC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693665"/>
              </p:ext>
            </p:extLst>
          </p:nvPr>
        </p:nvGraphicFramePr>
        <p:xfrm>
          <a:off x="3467100" y="701048"/>
          <a:ext cx="6173289" cy="5455901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6173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8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Marco Común de Referencia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78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800" dirty="0">
                          <a:effectLst/>
                        </a:rPr>
                        <a:t>1. Programa educativo</a:t>
                      </a:r>
                      <a:endParaRPr lang="es-MX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78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800" dirty="0">
                          <a:effectLst/>
                        </a:rPr>
                        <a:t>2. Operación y gestión del programa educativo</a:t>
                      </a:r>
                      <a:endParaRPr lang="es-MX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78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800" dirty="0">
                          <a:effectLst/>
                        </a:rPr>
                        <a:t>3. Trayectoria académica</a:t>
                      </a:r>
                      <a:endParaRPr lang="es-MX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78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800" dirty="0">
                          <a:effectLst/>
                        </a:rPr>
                        <a:t>4. Evaluación del aprendizaje</a:t>
                      </a:r>
                      <a:endParaRPr lang="es-MX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78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800" dirty="0">
                          <a:effectLst/>
                        </a:rPr>
                        <a:t>5. Servicios de apoyo al aprendizaje</a:t>
                      </a:r>
                      <a:endParaRPr lang="es-MX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978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800" dirty="0">
                          <a:effectLst/>
                        </a:rPr>
                        <a:t>6. Personal académico</a:t>
                      </a:r>
                      <a:endParaRPr lang="es-MX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978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800" dirty="0">
                          <a:effectLst/>
                        </a:rPr>
                        <a:t>7. Investigación</a:t>
                      </a:r>
                      <a:endParaRPr lang="es-MX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978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800" dirty="0">
                          <a:effectLst/>
                        </a:rPr>
                        <a:t>8. Formación integral</a:t>
                      </a:r>
                      <a:endParaRPr lang="es-MX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978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800" dirty="0">
                          <a:effectLst/>
                        </a:rPr>
                        <a:t>9. Infraestructura y equipamiento</a:t>
                      </a:r>
                      <a:endParaRPr lang="es-MX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978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800" dirty="0">
                          <a:effectLst/>
                        </a:rPr>
                        <a:t>10.</a:t>
                      </a:r>
                      <a:r>
                        <a:rPr lang="es-ES" sz="1800" baseline="0" dirty="0">
                          <a:effectLst/>
                        </a:rPr>
                        <a:t> </a:t>
                      </a:r>
                      <a:r>
                        <a:rPr lang="es-ES" sz="1800" dirty="0">
                          <a:effectLst/>
                        </a:rPr>
                        <a:t>Vinculación  y extensión</a:t>
                      </a:r>
                      <a:endParaRPr lang="es-MX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32702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570</Words>
  <Application>Microsoft Office PowerPoint</Application>
  <PresentationFormat>Panorámica</PresentationFormat>
  <Paragraphs>80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Georgia</vt:lpstr>
      <vt:lpstr>Times New Roman</vt:lpstr>
      <vt:lpstr>Wingdings</vt:lpstr>
      <vt:lpstr>Tema de Office</vt:lpstr>
      <vt:lpstr>Presentación de PowerPoint</vt:lpstr>
      <vt:lpstr>Aseguramiento de la Calidad</vt:lpstr>
      <vt:lpstr>Presentación de PowerPoint</vt:lpstr>
      <vt:lpstr>Presentación de PowerPoint</vt:lpstr>
      <vt:lpstr>Presentación de PowerPoint</vt:lpstr>
      <vt:lpstr>El Foco en el diseño y evaluación de la calidad en la ESAD mediada por las TIC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Octavio Villanueva Cortes</dc:creator>
  <cp:lastModifiedBy>Usuario de Windows</cp:lastModifiedBy>
  <cp:revision>12</cp:revision>
  <cp:lastPrinted>2018-06-14T16:07:01Z</cp:lastPrinted>
  <dcterms:created xsi:type="dcterms:W3CDTF">2018-05-28T23:43:35Z</dcterms:created>
  <dcterms:modified xsi:type="dcterms:W3CDTF">2018-06-15T03:09:56Z</dcterms:modified>
</cp:coreProperties>
</file>