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20" r:id="rId2"/>
    <p:sldId id="314" r:id="rId3"/>
    <p:sldId id="315" r:id="rId4"/>
    <p:sldId id="316" r:id="rId5"/>
    <p:sldId id="321" r:id="rId6"/>
    <p:sldId id="322" r:id="rId7"/>
    <p:sldId id="288" r:id="rId8"/>
    <p:sldId id="304" r:id="rId9"/>
    <p:sldId id="303" r:id="rId10"/>
    <p:sldId id="343" r:id="rId11"/>
    <p:sldId id="312" r:id="rId12"/>
    <p:sldId id="306" r:id="rId13"/>
    <p:sldId id="317" r:id="rId14"/>
    <p:sldId id="311" r:id="rId15"/>
    <p:sldId id="323" r:id="rId16"/>
    <p:sldId id="318" r:id="rId17"/>
    <p:sldId id="309" r:id="rId18"/>
    <p:sldId id="310" r:id="rId19"/>
    <p:sldId id="335" r:id="rId20"/>
    <p:sldId id="355" r:id="rId21"/>
    <p:sldId id="328" r:id="rId22"/>
    <p:sldId id="329" r:id="rId23"/>
    <p:sldId id="324" r:id="rId24"/>
    <p:sldId id="336" r:id="rId25"/>
    <p:sldId id="325" r:id="rId26"/>
    <p:sldId id="326" r:id="rId27"/>
    <p:sldId id="327" r:id="rId28"/>
    <p:sldId id="344" r:id="rId29"/>
    <p:sldId id="345" r:id="rId30"/>
    <p:sldId id="346" r:id="rId31"/>
    <p:sldId id="338" r:id="rId32"/>
    <p:sldId id="330" r:id="rId33"/>
    <p:sldId id="347" r:id="rId34"/>
    <p:sldId id="348" r:id="rId35"/>
    <p:sldId id="349" r:id="rId36"/>
    <p:sldId id="350" r:id="rId37"/>
    <p:sldId id="352" r:id="rId38"/>
    <p:sldId id="356" r:id="rId39"/>
    <p:sldId id="353" r:id="rId40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6A4"/>
    <a:srgbClr val="5BA862"/>
    <a:srgbClr val="083E02"/>
    <a:srgbClr val="5EA02F"/>
    <a:srgbClr val="1AB30A"/>
    <a:srgbClr val="31859C"/>
    <a:srgbClr val="D3EEEF"/>
    <a:srgbClr val="015C6F"/>
    <a:srgbClr val="4BC0CE"/>
    <a:srgbClr val="81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EMS\matricula%20por%20area%20sost%20y%20docentes%202017%20(1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Rodolfo%20Tuir&#225;n\Downloads\Matr&#237;cula%20por%20sosten%20y%20subsist%20segun%20ciclo%202012_201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UIRAN\Downloads\Datos%20para%20la%20presentaci&#243;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UIRAN\Downloads\Datos%20para%20la%20presentaci&#243;n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EMS\Datos%20para%20la%20presentaci&#243;n-EAD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olfo%20Tuir&#225;n\Downloads\cobertuta%201950%20a%202017%20y%20decil%201992a2016%20(4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odolfo%20Tuir&#225;n\Downloads\Matr&#237;cula_sostenimiento_1990%20a%202017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UIRAN\Downloads\Matr&#237;cula%20por%20edad%20segun%20modalidad,%202017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Rodolfo%20Tuir&#225;n\Downloads\avance_14sep2018_tabul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Rodolfo%20Tuir&#225;n\Downloads\matricula%20por%20area%20sost%20y%20docentes%20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UIRAN\Downloads\Abandono%20escolar%20por%20modalidad%20(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977299944097"/>
          <c:y val="2.4653750217908048E-2"/>
          <c:w val="0.84480227000559094"/>
          <c:h val="0.8033642322452885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TSU+LIC</c:v>
                </c:pt>
              </c:strCache>
            </c:strRef>
          </c:tx>
          <c:spPr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28-475B-82F2-E460F9DD07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28-475B-82F2-E460F9DD07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28-475B-82F2-E460F9DD07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28-475B-82F2-E460F9DD07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7.142206833570057E-2"/>
                  <c:y val="-4.926847043729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28-475B-82F2-E460F9DD07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000" b="0">
                    <a:latin typeface="Agency FB" panose="020B0503020202020204" pitchFamily="34" charset="0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Hoja1!$A$2:$A$22</c:f>
              <c:strCache>
                <c:ptCount val="21"/>
                <c:pt idx="0">
                  <c:v>1997-1998</c:v>
                </c:pt>
                <c:pt idx="1">
                  <c:v>1998-1999</c:v>
                </c:pt>
                <c:pt idx="2">
                  <c:v>1999-2000</c:v>
                </c:pt>
                <c:pt idx="3">
                  <c:v>2000-2001</c:v>
                </c:pt>
                <c:pt idx="4">
                  <c:v>2001-2002</c:v>
                </c:pt>
                <c:pt idx="5">
                  <c:v>2002-2003</c:v>
                </c:pt>
                <c:pt idx="6">
                  <c:v>2003-2004</c:v>
                </c:pt>
                <c:pt idx="7">
                  <c:v>2004-2005</c:v>
                </c:pt>
                <c:pt idx="8">
                  <c:v>2005-2006</c:v>
                </c:pt>
                <c:pt idx="9">
                  <c:v>2006-2007</c:v>
                </c:pt>
                <c:pt idx="10">
                  <c:v>2007-2008</c:v>
                </c:pt>
                <c:pt idx="11">
                  <c:v>2008-2009</c:v>
                </c:pt>
                <c:pt idx="12">
                  <c:v>2009-2010</c:v>
                </c:pt>
                <c:pt idx="13">
                  <c:v>2010-2011</c:v>
                </c:pt>
                <c:pt idx="14">
                  <c:v>2011-2012</c:v>
                </c:pt>
                <c:pt idx="15">
                  <c:v>2012-2013</c:v>
                </c:pt>
                <c:pt idx="16">
                  <c:v>2013-2014</c:v>
                </c:pt>
                <c:pt idx="17">
                  <c:v>2014-2015</c:v>
                </c:pt>
                <c:pt idx="18">
                  <c:v>2015-2016</c:v>
                </c:pt>
                <c:pt idx="19">
                  <c:v>2016-2017</c:v>
                </c:pt>
                <c:pt idx="20">
                  <c:v>2017-2018</c:v>
                </c:pt>
              </c:strCache>
            </c:strRef>
          </c:cat>
          <c:val>
            <c:numRef>
              <c:f>Hoja1!$B$2:$B$22</c:f>
              <c:numCache>
                <c:formatCode>#,##0</c:formatCode>
                <c:ptCount val="21"/>
                <c:pt idx="0">
                  <c:v>120589</c:v>
                </c:pt>
                <c:pt idx="1">
                  <c:v>127925</c:v>
                </c:pt>
                <c:pt idx="2">
                  <c:v>132283</c:v>
                </c:pt>
                <c:pt idx="3">
                  <c:v>138301</c:v>
                </c:pt>
                <c:pt idx="4">
                  <c:v>127746</c:v>
                </c:pt>
                <c:pt idx="5">
                  <c:v>140060</c:v>
                </c:pt>
                <c:pt idx="6">
                  <c:v>138658</c:v>
                </c:pt>
                <c:pt idx="7">
                  <c:v>137747</c:v>
                </c:pt>
                <c:pt idx="8">
                  <c:v>148154</c:v>
                </c:pt>
                <c:pt idx="9">
                  <c:v>159022</c:v>
                </c:pt>
                <c:pt idx="10">
                  <c:v>167434</c:v>
                </c:pt>
                <c:pt idx="11">
                  <c:v>199523.99999999994</c:v>
                </c:pt>
                <c:pt idx="12">
                  <c:v>227437.99999999988</c:v>
                </c:pt>
                <c:pt idx="13">
                  <c:v>298555.00000000006</c:v>
                </c:pt>
                <c:pt idx="14">
                  <c:v>342680</c:v>
                </c:pt>
                <c:pt idx="15">
                  <c:v>379155</c:v>
                </c:pt>
                <c:pt idx="16">
                  <c:v>397851</c:v>
                </c:pt>
                <c:pt idx="17">
                  <c:v>440684</c:v>
                </c:pt>
                <c:pt idx="18">
                  <c:v>504643</c:v>
                </c:pt>
                <c:pt idx="19">
                  <c:v>572332</c:v>
                </c:pt>
                <c:pt idx="20">
                  <c:v>584813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5F28-475B-82F2-E460F9DD0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79744"/>
        <c:axId val="40481536"/>
      </c:lineChart>
      <c:dateAx>
        <c:axId val="4047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pPr>
            <a:endParaRPr lang="es-MX"/>
          </a:p>
        </c:txPr>
        <c:crossAx val="40481536"/>
        <c:crosses val="autoZero"/>
        <c:auto val="0"/>
        <c:lblOffset val="100"/>
        <c:baseTimeUnit val="days"/>
      </c:dateAx>
      <c:valAx>
        <c:axId val="404815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gency FB" panose="020B0503020202020204" pitchFamily="34" charset="0"/>
                <a:cs typeface="Arial" panose="020B0604020202020204" pitchFamily="34" charset="0"/>
              </a:defRPr>
            </a:pPr>
            <a:endParaRPr lang="es-MX"/>
          </a:p>
        </c:txPr>
        <c:crossAx val="40479744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Georgia" panose="02040502050405020303" pitchFamily="18" charset="0"/>
        </a:defRPr>
      </a:pPr>
      <a:endParaRPr lang="es-MX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Docentes!$G$23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Docentes!$H$22:$K$22</c:f>
              <c:strCache>
                <c:ptCount val="4"/>
                <c:pt idx="0">
                  <c:v>Publico escolarizado</c:v>
                </c:pt>
                <c:pt idx="1">
                  <c:v>Particular escolarizado</c:v>
                </c:pt>
                <c:pt idx="2">
                  <c:v>Público no escolarizado</c:v>
                </c:pt>
                <c:pt idx="3">
                  <c:v>Particular no escolarizado</c:v>
                </c:pt>
              </c:strCache>
            </c:strRef>
          </c:cat>
          <c:val>
            <c:numRef>
              <c:f>Docentes!$H$23:$K$23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Docentes!$G$24</c:f>
              <c:strCache>
                <c:ptCount val="1"/>
                <c:pt idx="0">
                  <c:v>Especialidad, maestría o doctorado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600" b="0">
                    <a:latin typeface="Agency FB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Docentes!$H$22:$K$22</c:f>
              <c:strCache>
                <c:ptCount val="4"/>
                <c:pt idx="0">
                  <c:v>Publico escolarizado</c:v>
                </c:pt>
                <c:pt idx="1">
                  <c:v>Particular escolarizado</c:v>
                </c:pt>
                <c:pt idx="2">
                  <c:v>Público no escolarizado</c:v>
                </c:pt>
                <c:pt idx="3">
                  <c:v>Particular no escolarizado</c:v>
                </c:pt>
              </c:strCache>
            </c:strRef>
          </c:cat>
          <c:val>
            <c:numRef>
              <c:f>Docentes!$H$24:$K$24</c:f>
              <c:numCache>
                <c:formatCode>General</c:formatCode>
                <c:ptCount val="4"/>
                <c:pt idx="0">
                  <c:v>56</c:v>
                </c:pt>
                <c:pt idx="1">
                  <c:v>48.8</c:v>
                </c:pt>
                <c:pt idx="2">
                  <c:v>48.9</c:v>
                </c:pt>
                <c:pt idx="3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70374144"/>
        <c:axId val="70375680"/>
      </c:barChart>
      <c:catAx>
        <c:axId val="7037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s-MX"/>
          </a:p>
        </c:txPr>
        <c:crossAx val="70375680"/>
        <c:crosses val="autoZero"/>
        <c:auto val="1"/>
        <c:lblAlgn val="ctr"/>
        <c:lblOffset val="100"/>
        <c:noMultiLvlLbl val="0"/>
      </c:catAx>
      <c:valAx>
        <c:axId val="703756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37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'[Matrícula por sosten y subsist segun ciclo 2012_2017.xlsx]Distribución'!$H$50:$H$58</c:f>
              <c:strCache>
                <c:ptCount val="9"/>
                <c:pt idx="0">
                  <c:v>Particulares</c:v>
                </c:pt>
                <c:pt idx="1">
                  <c:v>Universidades Públicas Estatales</c:v>
                </c:pt>
                <c:pt idx="2">
                  <c:v>Universidades Públicas Federales</c:v>
                </c:pt>
                <c:pt idx="3">
                  <c:v>Institutos Tecnológicos</c:v>
                </c:pt>
                <c:pt idx="4">
                  <c:v>Normales</c:v>
                </c:pt>
                <c:pt idx="5">
                  <c:v>Normales Particulares</c:v>
                </c:pt>
                <c:pt idx="6">
                  <c:v>Universidades Tecnológicas</c:v>
                </c:pt>
                <c:pt idx="7">
                  <c:v>Universidades Politécnicas</c:v>
                </c:pt>
                <c:pt idx="8">
                  <c:v>Otras IES Públicas </c:v>
                </c:pt>
              </c:strCache>
            </c:strRef>
          </c:cat>
          <c:val>
            <c:numRef>
              <c:f>'[Matrícula por sosten y subsist segun ciclo 2012_2017.xlsx]Distribución'!$I$50:$I$58</c:f>
              <c:numCache>
                <c:formatCode>General</c:formatCode>
                <c:ptCount val="9"/>
              </c:numCache>
            </c:numRef>
          </c:val>
        </c:ser>
        <c:ser>
          <c:idx val="1"/>
          <c:order val="1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'[Matrícula por sosten y subsist segun ciclo 2012_2017.xlsx]Distribución'!$H$50:$H$58</c:f>
              <c:strCache>
                <c:ptCount val="9"/>
                <c:pt idx="0">
                  <c:v>Particulares</c:v>
                </c:pt>
                <c:pt idx="1">
                  <c:v>Universidades Públicas Estatales</c:v>
                </c:pt>
                <c:pt idx="2">
                  <c:v>Universidades Públicas Federales</c:v>
                </c:pt>
                <c:pt idx="3">
                  <c:v>Institutos Tecnológicos</c:v>
                </c:pt>
                <c:pt idx="4">
                  <c:v>Normales</c:v>
                </c:pt>
                <c:pt idx="5">
                  <c:v>Normales Particulares</c:v>
                </c:pt>
                <c:pt idx="6">
                  <c:v>Universidades Tecnológicas</c:v>
                </c:pt>
                <c:pt idx="7">
                  <c:v>Universidades Politécnicas</c:v>
                </c:pt>
                <c:pt idx="8">
                  <c:v>Otras IES Públicas </c:v>
                </c:pt>
              </c:strCache>
            </c:strRef>
          </c:cat>
          <c:val>
            <c:numRef>
              <c:f>'[Matrícula por sosten y subsist segun ciclo 2012_2017.xlsx]Distribución'!$J$50:$J$58</c:f>
              <c:numCache>
                <c:formatCode>#,##0.0</c:formatCode>
                <c:ptCount val="9"/>
                <c:pt idx="0">
                  <c:v>61.775815517096923</c:v>
                </c:pt>
                <c:pt idx="1">
                  <c:v>6.4624076414170002</c:v>
                </c:pt>
                <c:pt idx="2">
                  <c:v>18.847734232994139</c:v>
                </c:pt>
                <c:pt idx="3">
                  <c:v>2.8874187133322957</c:v>
                </c:pt>
                <c:pt idx="4">
                  <c:v>8.4813436089827013E-2</c:v>
                </c:pt>
                <c:pt idx="5">
                  <c:v>0</c:v>
                </c:pt>
                <c:pt idx="6">
                  <c:v>0.18279347415327635</c:v>
                </c:pt>
                <c:pt idx="7">
                  <c:v>5.9848190789192436E-2</c:v>
                </c:pt>
                <c:pt idx="8">
                  <c:v>9.6991687941273543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88"/>
        <c:axId val="70423296"/>
        <c:axId val="70424832"/>
      </c:barChart>
      <c:catAx>
        <c:axId val="70423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s-MX"/>
          </a:p>
        </c:txPr>
        <c:crossAx val="70424832"/>
        <c:crosses val="autoZero"/>
        <c:auto val="1"/>
        <c:lblAlgn val="ctr"/>
        <c:lblOffset val="100"/>
        <c:noMultiLvlLbl val="0"/>
      </c:catAx>
      <c:valAx>
        <c:axId val="7042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s-MX"/>
          </a:p>
        </c:txPr>
        <c:crossAx val="70423296"/>
        <c:crosses val="autoZero"/>
        <c:crossBetween val="between"/>
      </c:valAx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Agency FB" panose="020B0503020202020204" pitchFamily="34" charset="0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'[Datos para la presentación.xlsx]IES por tipo'!$G$17</c:f>
              <c:strCache>
                <c:ptCount val="1"/>
                <c:pt idx="0">
                  <c:v>Instituciones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1687252039313968E-2"/>
                </c:manualLayout>
              </c:layout>
              <c:spPr/>
              <c:txPr>
                <a:bodyPr/>
                <a:lstStyle/>
                <a:p>
                  <a:pPr>
                    <a:defRPr sz="1600" b="0">
                      <a:latin typeface="Agency FB" panose="020B0503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388820061602872E-16"/>
                  <c:y val="-2.8806592763012697E-2"/>
                </c:manualLayout>
              </c:layout>
              <c:spPr/>
              <c:txPr>
                <a:bodyPr/>
                <a:lstStyle/>
                <a:p>
                  <a:pPr>
                    <a:defRPr sz="1600" b="0">
                      <a:latin typeface="Agency FB" panose="020B0503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Agency FB" panose="020B0503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'[Datos para la presentación.xlsx]IES por tipo'!$E$18:$F$19</c:f>
              <c:strCache>
                <c:ptCount val="2"/>
                <c:pt idx="0">
                  <c:v>Multimodal</c:v>
                </c:pt>
                <c:pt idx="1">
                  <c:v>Unimodal </c:v>
                </c:pt>
              </c:strCache>
            </c:strRef>
          </c:cat>
          <c:val>
            <c:numRef>
              <c:f>'[Datos para la presentación.xlsx]IES por tipo'!$G$18:$G$19</c:f>
              <c:numCache>
                <c:formatCode>General</c:formatCode>
                <c:ptCount val="2"/>
                <c:pt idx="0">
                  <c:v>668</c:v>
                </c:pt>
                <c:pt idx="1">
                  <c:v>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60"/>
        <c:axId val="72628096"/>
        <c:axId val="72629632"/>
      </c:barChart>
      <c:catAx>
        <c:axId val="7262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72629632"/>
        <c:crosses val="autoZero"/>
        <c:auto val="1"/>
        <c:lblAlgn val="ctr"/>
        <c:lblOffset val="100"/>
        <c:noMultiLvlLbl val="0"/>
      </c:catAx>
      <c:valAx>
        <c:axId val="7262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628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857304021176956"/>
          <c:y val="9.8189919180232659E-3"/>
        </c:manualLayout>
      </c:layout>
      <c:overlay val="0"/>
      <c:txPr>
        <a:bodyPr/>
        <a:lstStyle/>
        <a:p>
          <a:pPr algn="l">
            <a:defRPr>
              <a:latin typeface="Agency FB" panose="020B0503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1053300975176708"/>
          <c:y val="0.30277794872426061"/>
          <c:w val="0.78587558405174451"/>
          <c:h val="0.65473701406597395"/>
        </c:manualLayout>
      </c:layout>
      <c:pieChart>
        <c:varyColors val="1"/>
        <c:ser>
          <c:idx val="0"/>
          <c:order val="0"/>
          <c:tx>
            <c:strRef>
              <c:f>'[Datos para la presentación.xlsx]IES por tipo'!$G$28</c:f>
              <c:strCache>
                <c:ptCount val="1"/>
                <c:pt idx="0">
                  <c:v>Matrícula 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9629725631662287"/>
                  <c:y val="-0.11724695848909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98829949112456"/>
                  <c:y val="0.10926322314558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effectLst/>
                    <a:latin typeface="Agency FB" panose="020B0503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'[Datos para la presentación.xlsx]IES por tipo'!$E$29:$F$30</c:f>
              <c:strCache>
                <c:ptCount val="2"/>
                <c:pt idx="0">
                  <c:v>Multimodal</c:v>
                </c:pt>
                <c:pt idx="1">
                  <c:v>Unimodal </c:v>
                </c:pt>
              </c:strCache>
            </c:strRef>
          </c:cat>
          <c:val>
            <c:numRef>
              <c:f>'[Datos para la presentación.xlsx]IES por tipo'!$G$29:$G$30</c:f>
              <c:numCache>
                <c:formatCode>#,##0</c:formatCode>
                <c:ptCount val="2"/>
                <c:pt idx="0">
                  <c:v>376643</c:v>
                </c:pt>
                <c:pt idx="1">
                  <c:v>208170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25383442812957052"/>
          <c:y val="0.14924187410556136"/>
          <c:w val="0.53125333240216333"/>
          <c:h val="0.10624616069740198"/>
        </c:manualLayout>
      </c:layout>
      <c:overlay val="0"/>
      <c:txPr>
        <a:bodyPr/>
        <a:lstStyle/>
        <a:p>
          <a:pPr>
            <a:defRPr sz="1100" b="1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49076184728764E-2"/>
          <c:y val="2.8641106432904385E-2"/>
          <c:w val="0.89132800976299831"/>
          <c:h val="0.749074615435503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'IES y Matricula por entidad'!$O$4:$O$5</c:f>
              <c:strCache>
                <c:ptCount val="1"/>
                <c:pt idx="0">
                  <c:v>Matrícula Instituciones con solo la modalidad NO escolarizada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tx1"/>
                    </a:solidFill>
                    <a:latin typeface="Agency FB" panose="020B0503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'IES y Matricula por entidad'!$M$6:$M$40</c:f>
              <c:strCache>
                <c:ptCount val="35"/>
                <c:pt idx="2">
                  <c:v>Nacional </c:v>
                </c:pt>
                <c:pt idx="3">
                  <c:v>Aguascalientes</c:v>
                </c:pt>
                <c:pt idx="4">
                  <c:v>Baja California</c:v>
                </c:pt>
                <c:pt idx="5">
                  <c:v>Baja California Sur</c:v>
                </c:pt>
                <c:pt idx="6">
                  <c:v>Campeche</c:v>
                </c:pt>
                <c:pt idx="7">
                  <c:v>Coahuila </c:v>
                </c:pt>
                <c:pt idx="8">
                  <c:v>Colima</c:v>
                </c:pt>
                <c:pt idx="9">
                  <c:v>Chiapas</c:v>
                </c:pt>
                <c:pt idx="10">
                  <c:v>Chihuahua</c:v>
                </c:pt>
                <c:pt idx="11">
                  <c:v>Ciudad de México</c:v>
                </c:pt>
                <c:pt idx="12">
                  <c:v>Durango</c:v>
                </c:pt>
                <c:pt idx="13">
                  <c:v>Guanajuato</c:v>
                </c:pt>
                <c:pt idx="14">
                  <c:v>Guerrero</c:v>
                </c:pt>
                <c:pt idx="15">
                  <c:v>Hidalgo</c:v>
                </c:pt>
                <c:pt idx="16">
                  <c:v>Jalisco</c:v>
                </c:pt>
                <c:pt idx="17">
                  <c:v>México</c:v>
                </c:pt>
                <c:pt idx="18">
                  <c:v>Michoacán de Ocampo</c:v>
                </c:pt>
                <c:pt idx="19">
                  <c:v>Morelos</c:v>
                </c:pt>
                <c:pt idx="20">
                  <c:v>Nayarit</c:v>
                </c:pt>
                <c:pt idx="21">
                  <c:v>Nuevo León</c:v>
                </c:pt>
                <c:pt idx="22">
                  <c:v>Oaxaca</c:v>
                </c:pt>
                <c:pt idx="23">
                  <c:v>Puebla</c:v>
                </c:pt>
                <c:pt idx="24">
                  <c:v>Querétaro</c:v>
                </c:pt>
                <c:pt idx="25">
                  <c:v>Quintana Roo</c:v>
                </c:pt>
                <c:pt idx="26">
                  <c:v>San Luis Potosí</c:v>
                </c:pt>
                <c:pt idx="27">
                  <c:v>Sinaloa</c:v>
                </c:pt>
                <c:pt idx="28">
                  <c:v>Sonora</c:v>
                </c:pt>
                <c:pt idx="29">
                  <c:v>Tabasco</c:v>
                </c:pt>
                <c:pt idx="30">
                  <c:v>Tamaulipas</c:v>
                </c:pt>
                <c:pt idx="31">
                  <c:v>Tlaxcala</c:v>
                </c:pt>
                <c:pt idx="32">
                  <c:v>Veracruz </c:v>
                </c:pt>
                <c:pt idx="33">
                  <c:v>Yucatán</c:v>
                </c:pt>
                <c:pt idx="34">
                  <c:v>Zacatecas</c:v>
                </c:pt>
              </c:strCache>
            </c:strRef>
          </c:cat>
          <c:val>
            <c:numRef>
              <c:f>'IES y Matricula por entidad'!$O$6:$O$40</c:f>
              <c:numCache>
                <c:formatCode>General</c:formatCode>
                <c:ptCount val="35"/>
                <c:pt idx="2" formatCode="_-* #,##0_-;\-* #,##0_-;_-* &quot;-&quot;??_-;_-@_-">
                  <c:v>561.10512129380049</c:v>
                </c:pt>
                <c:pt idx="3" formatCode="_-* #,##0_-;\-* #,##0_-;_-* &quot;-&quot;??_-;_-@_-">
                  <c:v>116.16666666666667</c:v>
                </c:pt>
                <c:pt idx="4" formatCode="_-* #,##0_-;\-* #,##0_-;_-* &quot;-&quot;??_-;_-@_-">
                  <c:v>252.36363636363637</c:v>
                </c:pt>
                <c:pt idx="6" formatCode="_-* #,##0_-;\-* #,##0_-;_-* &quot;-&quot;??_-;_-@_-">
                  <c:v>140.6</c:v>
                </c:pt>
                <c:pt idx="7" formatCode="_-* #,##0_-;\-* #,##0_-;_-* &quot;-&quot;??_-;_-@_-">
                  <c:v>174</c:v>
                </c:pt>
                <c:pt idx="8" formatCode="_-* #,##0_-;\-* #,##0_-;_-* &quot;-&quot;??_-;_-@_-">
                  <c:v>133.13333333333333</c:v>
                </c:pt>
                <c:pt idx="9" formatCode="_-* #,##0_-;\-* #,##0_-;_-* &quot;-&quot;??_-;_-@_-">
                  <c:v>255.45454545454547</c:v>
                </c:pt>
                <c:pt idx="10" formatCode="_-* #,##0_-;\-* #,##0_-;_-* &quot;-&quot;??_-;_-@_-">
                  <c:v>112.5</c:v>
                </c:pt>
                <c:pt idx="11" formatCode="_-* #,##0_-;\-* #,##0_-;_-* &quot;-&quot;??_-;_-@_-">
                  <c:v>4635.2222222222226</c:v>
                </c:pt>
                <c:pt idx="12" formatCode="_-* #,##0_-;\-* #,##0_-;_-* &quot;-&quot;??_-;_-@_-">
                  <c:v>216.5</c:v>
                </c:pt>
                <c:pt idx="13" formatCode="_-* #,##0_-;\-* #,##0_-;_-* &quot;-&quot;??_-;_-@_-">
                  <c:v>792.38095238095241</c:v>
                </c:pt>
                <c:pt idx="14" formatCode="_-* #,##0_-;\-* #,##0_-;_-* &quot;-&quot;??_-;_-@_-">
                  <c:v>120.9047619047619</c:v>
                </c:pt>
                <c:pt idx="15" formatCode="_-* #,##0_-;\-* #,##0_-;_-* &quot;-&quot;??_-;_-@_-">
                  <c:v>86.5</c:v>
                </c:pt>
                <c:pt idx="16" formatCode="_-* #,##0_-;\-* #,##0_-;_-* &quot;-&quot;??_-;_-@_-">
                  <c:v>186</c:v>
                </c:pt>
                <c:pt idx="17" formatCode="_-* #,##0_-;\-* #,##0_-;_-* &quot;-&quot;??_-;_-@_-">
                  <c:v>1191.1538461538462</c:v>
                </c:pt>
                <c:pt idx="18" formatCode="_-* #,##0_-;\-* #,##0_-;_-* &quot;-&quot;??_-;_-@_-">
                  <c:v>264.35714285714283</c:v>
                </c:pt>
                <c:pt idx="19" formatCode="_-* #,##0_-;\-* #,##0_-;_-* &quot;-&quot;??_-;_-@_-">
                  <c:v>312.28571428571428</c:v>
                </c:pt>
                <c:pt idx="20" formatCode="_-* #,##0_-;\-* #,##0_-;_-* &quot;-&quot;??_-;_-@_-">
                  <c:v>196.96428571428572</c:v>
                </c:pt>
                <c:pt idx="21" formatCode="_-* #,##0_-;\-* #,##0_-;_-* &quot;-&quot;??_-;_-@_-">
                  <c:v>849.85714285714289</c:v>
                </c:pt>
                <c:pt idx="22" formatCode="_-* #,##0_-;\-* #,##0_-;_-* &quot;-&quot;??_-;_-@_-">
                  <c:v>40.5</c:v>
                </c:pt>
                <c:pt idx="23" formatCode="_-* #,##0_-;\-* #,##0_-;_-* &quot;-&quot;??_-;_-@_-">
                  <c:v>339.73684210526318</c:v>
                </c:pt>
                <c:pt idx="24" formatCode="_-* #,##0_-;\-* #,##0_-;_-* &quot;-&quot;??_-;_-@_-">
                  <c:v>177.88888888888889</c:v>
                </c:pt>
                <c:pt idx="25" formatCode="_-* #,##0_-;\-* #,##0_-;_-* &quot;-&quot;??_-;_-@_-">
                  <c:v>321.10000000000002</c:v>
                </c:pt>
                <c:pt idx="26" formatCode="_-* #,##0_-;\-* #,##0_-;_-* &quot;-&quot;??_-;_-@_-">
                  <c:v>293</c:v>
                </c:pt>
                <c:pt idx="27" formatCode="_-* #,##0_-;\-* #,##0_-;_-* &quot;-&quot;??_-;_-@_-">
                  <c:v>101.69230769230769</c:v>
                </c:pt>
                <c:pt idx="28" formatCode="_-* #,##0_-;\-* #,##0_-;_-* &quot;-&quot;??_-;_-@_-">
                  <c:v>150.25</c:v>
                </c:pt>
                <c:pt idx="29" formatCode="_-* #,##0_-;\-* #,##0_-;_-* &quot;-&quot;??_-;_-@_-">
                  <c:v>598.81818181818187</c:v>
                </c:pt>
                <c:pt idx="31" formatCode="_-* #,##0_-;\-* #,##0_-;_-* &quot;-&quot;??_-;_-@_-">
                  <c:v>51</c:v>
                </c:pt>
                <c:pt idx="32" formatCode="_-* #,##0_-;\-* #,##0_-;_-* &quot;-&quot;??_-;_-@_-">
                  <c:v>1267.4444444444443</c:v>
                </c:pt>
                <c:pt idx="33" formatCode="_-* #,##0_-;\-* #,##0_-;_-* &quot;-&quot;??_-;_-@_-">
                  <c:v>243</c:v>
                </c:pt>
                <c:pt idx="34" formatCode="_-* #,##0_-;\-* #,##0_-;_-* &quot;-&quot;??_-;_-@_-">
                  <c:v>211.75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92"/>
        <c:axId val="72381184"/>
        <c:axId val="72382720"/>
      </c:barChart>
      <c:catAx>
        <c:axId val="7238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gency FB" panose="020B0503020202020204" pitchFamily="34" charset="0"/>
              </a:defRPr>
            </a:pPr>
            <a:endParaRPr lang="es-MX"/>
          </a:p>
        </c:txPr>
        <c:crossAx val="72382720"/>
        <c:crosses val="autoZero"/>
        <c:auto val="1"/>
        <c:lblAlgn val="ctr"/>
        <c:lblOffset val="100"/>
        <c:noMultiLvlLbl val="0"/>
      </c:catAx>
      <c:valAx>
        <c:axId val="72382720"/>
        <c:scaling>
          <c:orientation val="minMax"/>
          <c:max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381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71466281614513"/>
          <c:y val="8.7219833469638172E-2"/>
          <c:w val="0.77626464313737287"/>
          <c:h val="0.83176272771444548"/>
        </c:manualLayout>
      </c:layout>
      <c:lineChart>
        <c:grouping val="standard"/>
        <c:varyColors val="0"/>
        <c:ser>
          <c:idx val="0"/>
          <c:order val="0"/>
          <c:tx>
            <c:strRef>
              <c:f>'[cobertuta 1950 a 2017 y decil 1992a2016 (4).xlsx]Cobertura'!$C$5</c:f>
              <c:strCache>
                <c:ptCount val="1"/>
                <c:pt idx="0">
                  <c:v>Matricula</c:v>
                </c:pt>
              </c:strCache>
            </c:strRef>
          </c:tx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29,800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6B-48BC-B714-86394ADDBD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4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5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5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5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6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066B-48BC-B714-86394ADDBDC8}"/>
                </c:ext>
                <c:ext xmlns:c15="http://schemas.microsoft.com/office/drawing/2012/chart" uri="{CE6537A1-D6FC-4f65-9D91-7224C49458BB}"/>
              </c:extLst>
            </c:dLbl>
            <c:dLbl>
              <c:idx val="6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066B-48BC-B714-86394ADDBDC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'[cobertuta 1950 a 2017 y decil 1992a2016 (4).xlsx]Cobertura'!$B$6:$B$73</c:f>
              <c:numCache>
                <c:formatCode>General</c:formatCode>
                <c:ptCount val="68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</c:numCache>
            </c:numRef>
          </c:cat>
          <c:val>
            <c:numRef>
              <c:f>'[cobertuta 1950 a 2017 y decil 1992a2016 (4).xlsx]Cobertura'!$C$6:$C$73</c:f>
              <c:numCache>
                <c:formatCode>_-* #,##0_-;\-* #,##0_-;_-* "-"??_-;_-@_-</c:formatCode>
                <c:ptCount val="68"/>
                <c:pt idx="0">
                  <c:v>29892</c:v>
                </c:pt>
                <c:pt idx="1">
                  <c:v>17624</c:v>
                </c:pt>
                <c:pt idx="2">
                  <c:v>31953</c:v>
                </c:pt>
                <c:pt idx="3">
                  <c:v>28729</c:v>
                </c:pt>
                <c:pt idx="4">
                  <c:v>22777</c:v>
                </c:pt>
                <c:pt idx="5">
                  <c:v>46605</c:v>
                </c:pt>
                <c:pt idx="6">
                  <c:v>23566</c:v>
                </c:pt>
                <c:pt idx="7">
                  <c:v>47393</c:v>
                </c:pt>
                <c:pt idx="8">
                  <c:v>27401</c:v>
                </c:pt>
                <c:pt idx="9">
                  <c:v>25021</c:v>
                </c:pt>
                <c:pt idx="10">
                  <c:v>28100</c:v>
                </c:pt>
                <c:pt idx="11">
                  <c:v>83065</c:v>
                </c:pt>
                <c:pt idx="12">
                  <c:v>95131</c:v>
                </c:pt>
                <c:pt idx="13">
                  <c:v>97157</c:v>
                </c:pt>
                <c:pt idx="14">
                  <c:v>109357</c:v>
                </c:pt>
                <c:pt idx="15">
                  <c:v>140848</c:v>
                </c:pt>
                <c:pt idx="16">
                  <c:v>174528</c:v>
                </c:pt>
                <c:pt idx="17">
                  <c:v>197100</c:v>
                </c:pt>
                <c:pt idx="18">
                  <c:v>222100</c:v>
                </c:pt>
                <c:pt idx="19">
                  <c:v>246150</c:v>
                </c:pt>
                <c:pt idx="20">
                  <c:v>271275</c:v>
                </c:pt>
                <c:pt idx="21">
                  <c:v>316077</c:v>
                </c:pt>
                <c:pt idx="22">
                  <c:v>355226</c:v>
                </c:pt>
                <c:pt idx="23">
                  <c:v>403897</c:v>
                </c:pt>
                <c:pt idx="24">
                  <c:v>471717</c:v>
                </c:pt>
                <c:pt idx="25">
                  <c:v>543112</c:v>
                </c:pt>
                <c:pt idx="26">
                  <c:v>569266</c:v>
                </c:pt>
                <c:pt idx="27">
                  <c:v>609070</c:v>
                </c:pt>
                <c:pt idx="28">
                  <c:v>740073</c:v>
                </c:pt>
                <c:pt idx="29">
                  <c:v>848875</c:v>
                </c:pt>
                <c:pt idx="30">
                  <c:v>935789</c:v>
                </c:pt>
                <c:pt idx="31">
                  <c:v>1007123</c:v>
                </c:pt>
                <c:pt idx="32">
                  <c:v>1023551</c:v>
                </c:pt>
                <c:pt idx="33">
                  <c:v>1091445</c:v>
                </c:pt>
                <c:pt idx="34">
                  <c:v>1107760</c:v>
                </c:pt>
                <c:pt idx="35">
                  <c:v>1159445</c:v>
                </c:pt>
                <c:pt idx="36">
                  <c:v>1149492</c:v>
                </c:pt>
                <c:pt idx="37">
                  <c:v>1203452</c:v>
                </c:pt>
                <c:pt idx="38">
                  <c:v>1211840</c:v>
                </c:pt>
                <c:pt idx="39">
                  <c:v>1212826</c:v>
                </c:pt>
                <c:pt idx="40">
                  <c:v>1206128</c:v>
                </c:pt>
                <c:pt idx="41">
                  <c:v>1268776</c:v>
                </c:pt>
                <c:pt idx="42">
                  <c:v>1255152</c:v>
                </c:pt>
                <c:pt idx="43">
                  <c:v>1312902</c:v>
                </c:pt>
                <c:pt idx="44">
                  <c:v>1354426</c:v>
                </c:pt>
                <c:pt idx="45">
                  <c:v>1455082</c:v>
                </c:pt>
                <c:pt idx="46">
                  <c:v>1518021</c:v>
                </c:pt>
                <c:pt idx="47">
                  <c:v>1740924</c:v>
                </c:pt>
                <c:pt idx="48">
                  <c:v>1854562</c:v>
                </c:pt>
                <c:pt idx="49">
                  <c:v>1976947</c:v>
                </c:pt>
                <c:pt idx="50">
                  <c:v>2057249</c:v>
                </c:pt>
                <c:pt idx="51">
                  <c:v>2142348</c:v>
                </c:pt>
                <c:pt idx="52">
                  <c:v>2238564</c:v>
                </c:pt>
                <c:pt idx="53">
                  <c:v>2317810</c:v>
                </c:pt>
                <c:pt idx="54">
                  <c:v>2371753</c:v>
                </c:pt>
                <c:pt idx="55">
                  <c:v>2440973</c:v>
                </c:pt>
                <c:pt idx="56">
                  <c:v>2525683</c:v>
                </c:pt>
                <c:pt idx="57">
                  <c:v>2616519</c:v>
                </c:pt>
                <c:pt idx="58">
                  <c:v>2719198.0000000028</c:v>
                </c:pt>
                <c:pt idx="59">
                  <c:v>2878417</c:v>
                </c:pt>
                <c:pt idx="60">
                  <c:v>3071643</c:v>
                </c:pt>
                <c:pt idx="61">
                  <c:v>3274639</c:v>
                </c:pt>
                <c:pt idx="62">
                  <c:v>3449366</c:v>
                </c:pt>
                <c:pt idx="63">
                  <c:v>3588041</c:v>
                </c:pt>
                <c:pt idx="64">
                  <c:v>3718995</c:v>
                </c:pt>
                <c:pt idx="65">
                  <c:v>3915971</c:v>
                </c:pt>
                <c:pt idx="66">
                  <c:v>4096139</c:v>
                </c:pt>
                <c:pt idx="67">
                  <c:v>4209860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E-066B-48BC-B714-86394ADDB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64320"/>
        <c:axId val="70265856"/>
      </c:lineChart>
      <c:dateAx>
        <c:axId val="7026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s-MX"/>
          </a:p>
        </c:txPr>
        <c:crossAx val="70265856"/>
        <c:crosses val="autoZero"/>
        <c:auto val="0"/>
        <c:lblOffset val="100"/>
        <c:baseTimeUnit val="days"/>
      </c:dateAx>
      <c:valAx>
        <c:axId val="70265856"/>
        <c:scaling>
          <c:orientation val="minMax"/>
          <c:max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s-MX"/>
          </a:p>
        </c:txPr>
        <c:crossAx val="7026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'[Matrícula_sostenimiento_1990 a 2017 (2).xlsx]MatrículaES'!$L$15:$L$35</c:f>
              <c:strCache>
                <c:ptCount val="21"/>
                <c:pt idx="0">
                  <c:v>1997-1998</c:v>
                </c:pt>
                <c:pt idx="1">
                  <c:v>1998-1999</c:v>
                </c:pt>
                <c:pt idx="2">
                  <c:v>1999-2000</c:v>
                </c:pt>
                <c:pt idx="3">
                  <c:v>2000-2001</c:v>
                </c:pt>
                <c:pt idx="4">
                  <c:v>2001-2002</c:v>
                </c:pt>
                <c:pt idx="5">
                  <c:v>2002-2003</c:v>
                </c:pt>
                <c:pt idx="6">
                  <c:v>2003-2004</c:v>
                </c:pt>
                <c:pt idx="7">
                  <c:v>2004-2005</c:v>
                </c:pt>
                <c:pt idx="8">
                  <c:v>2005-2006</c:v>
                </c:pt>
                <c:pt idx="9">
                  <c:v>2006-2007</c:v>
                </c:pt>
                <c:pt idx="10">
                  <c:v>2007-2008</c:v>
                </c:pt>
                <c:pt idx="11">
                  <c:v>2008-2009</c:v>
                </c:pt>
                <c:pt idx="12">
                  <c:v>2009-2010</c:v>
                </c:pt>
                <c:pt idx="13">
                  <c:v>2010-2011</c:v>
                </c:pt>
                <c:pt idx="14">
                  <c:v>2011-2012</c:v>
                </c:pt>
                <c:pt idx="15">
                  <c:v>2012-2013</c:v>
                </c:pt>
                <c:pt idx="16">
                  <c:v>2013-2014</c:v>
                </c:pt>
                <c:pt idx="17">
                  <c:v>2014-2015</c:v>
                </c:pt>
                <c:pt idx="18">
                  <c:v>2015-2016</c:v>
                </c:pt>
                <c:pt idx="19">
                  <c:v>2016-2017</c:v>
                </c:pt>
                <c:pt idx="20">
                  <c:v>2017-2018</c:v>
                </c:pt>
              </c:strCache>
            </c:strRef>
          </c:cat>
          <c:val>
            <c:numRef>
              <c:f>'[Matrícula_sostenimiento_1990 a 2017 (2).xlsx]MatrículaES'!$M$15:$M$35</c:f>
              <c:numCache>
                <c:formatCode>#,##0</c:formatCode>
                <c:ptCount val="21"/>
                <c:pt idx="0">
                  <c:v>111911</c:v>
                </c:pt>
                <c:pt idx="1">
                  <c:v>114873</c:v>
                </c:pt>
                <c:pt idx="2">
                  <c:v>107030</c:v>
                </c:pt>
                <c:pt idx="3">
                  <c:v>108135</c:v>
                </c:pt>
                <c:pt idx="4">
                  <c:v>103892</c:v>
                </c:pt>
                <c:pt idx="5">
                  <c:v>107930</c:v>
                </c:pt>
                <c:pt idx="6">
                  <c:v>102606</c:v>
                </c:pt>
                <c:pt idx="7">
                  <c:v>103292</c:v>
                </c:pt>
                <c:pt idx="8">
                  <c:v>101617</c:v>
                </c:pt>
                <c:pt idx="9">
                  <c:v>101646</c:v>
                </c:pt>
                <c:pt idx="10">
                  <c:v>101585</c:v>
                </c:pt>
                <c:pt idx="11">
                  <c:v>120534.00000000003</c:v>
                </c:pt>
                <c:pt idx="12">
                  <c:v>131634.99999999985</c:v>
                </c:pt>
                <c:pt idx="13">
                  <c:v>186368.00000000026</c:v>
                </c:pt>
                <c:pt idx="14">
                  <c:v>210096.00000000012</c:v>
                </c:pt>
                <c:pt idx="15">
                  <c:v>213218</c:v>
                </c:pt>
                <c:pt idx="16">
                  <c:v>201548</c:v>
                </c:pt>
                <c:pt idx="17">
                  <c:v>225439</c:v>
                </c:pt>
                <c:pt idx="18">
                  <c:v>245566</c:v>
                </c:pt>
                <c:pt idx="19">
                  <c:v>267944</c:v>
                </c:pt>
                <c:pt idx="20">
                  <c:v>223540</c:v>
                </c:pt>
              </c:numCache>
            </c:numRef>
          </c:val>
          <c:smooth val="0"/>
        </c:ser>
        <c:ser>
          <c:idx val="1"/>
          <c:order val="1"/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'[Matrícula_sostenimiento_1990 a 2017 (2).xlsx]MatrículaES'!$L$15:$L$35</c:f>
              <c:strCache>
                <c:ptCount val="21"/>
                <c:pt idx="0">
                  <c:v>1997-1998</c:v>
                </c:pt>
                <c:pt idx="1">
                  <c:v>1998-1999</c:v>
                </c:pt>
                <c:pt idx="2">
                  <c:v>1999-2000</c:v>
                </c:pt>
                <c:pt idx="3">
                  <c:v>2000-2001</c:v>
                </c:pt>
                <c:pt idx="4">
                  <c:v>2001-2002</c:v>
                </c:pt>
                <c:pt idx="5">
                  <c:v>2002-2003</c:v>
                </c:pt>
                <c:pt idx="6">
                  <c:v>2003-2004</c:v>
                </c:pt>
                <c:pt idx="7">
                  <c:v>2004-2005</c:v>
                </c:pt>
                <c:pt idx="8">
                  <c:v>2005-2006</c:v>
                </c:pt>
                <c:pt idx="9">
                  <c:v>2006-2007</c:v>
                </c:pt>
                <c:pt idx="10">
                  <c:v>2007-2008</c:v>
                </c:pt>
                <c:pt idx="11">
                  <c:v>2008-2009</c:v>
                </c:pt>
                <c:pt idx="12">
                  <c:v>2009-2010</c:v>
                </c:pt>
                <c:pt idx="13">
                  <c:v>2010-2011</c:v>
                </c:pt>
                <c:pt idx="14">
                  <c:v>2011-2012</c:v>
                </c:pt>
                <c:pt idx="15">
                  <c:v>2012-2013</c:v>
                </c:pt>
                <c:pt idx="16">
                  <c:v>2013-2014</c:v>
                </c:pt>
                <c:pt idx="17">
                  <c:v>2014-2015</c:v>
                </c:pt>
                <c:pt idx="18">
                  <c:v>2015-2016</c:v>
                </c:pt>
                <c:pt idx="19">
                  <c:v>2016-2017</c:v>
                </c:pt>
                <c:pt idx="20">
                  <c:v>2017-2018</c:v>
                </c:pt>
              </c:strCache>
            </c:strRef>
          </c:cat>
          <c:val>
            <c:numRef>
              <c:f>'[Matrícula_sostenimiento_1990 a 2017 (2).xlsx]MatrículaES'!$N$15:$N$35</c:f>
              <c:numCache>
                <c:formatCode>#,##0</c:formatCode>
                <c:ptCount val="21"/>
                <c:pt idx="0">
                  <c:v>13238</c:v>
                </c:pt>
                <c:pt idx="1">
                  <c:v>21894</c:v>
                </c:pt>
                <c:pt idx="2">
                  <c:v>35216</c:v>
                </c:pt>
                <c:pt idx="3">
                  <c:v>41672</c:v>
                </c:pt>
                <c:pt idx="4">
                  <c:v>37403</c:v>
                </c:pt>
                <c:pt idx="5">
                  <c:v>46537</c:v>
                </c:pt>
                <c:pt idx="6">
                  <c:v>51216</c:v>
                </c:pt>
                <c:pt idx="7">
                  <c:v>50106</c:v>
                </c:pt>
                <c:pt idx="8">
                  <c:v>65123</c:v>
                </c:pt>
                <c:pt idx="9">
                  <c:v>78945</c:v>
                </c:pt>
                <c:pt idx="10">
                  <c:v>89919</c:v>
                </c:pt>
                <c:pt idx="11">
                  <c:v>105328.99999999994</c:v>
                </c:pt>
                <c:pt idx="12">
                  <c:v>128702</c:v>
                </c:pt>
                <c:pt idx="13">
                  <c:v>154965</c:v>
                </c:pt>
                <c:pt idx="14">
                  <c:v>179628.99999999997</c:v>
                </c:pt>
                <c:pt idx="15">
                  <c:v>165937</c:v>
                </c:pt>
                <c:pt idx="16">
                  <c:v>196303</c:v>
                </c:pt>
                <c:pt idx="17">
                  <c:v>215245</c:v>
                </c:pt>
                <c:pt idx="18">
                  <c:v>259077</c:v>
                </c:pt>
                <c:pt idx="19">
                  <c:v>304388</c:v>
                </c:pt>
                <c:pt idx="20">
                  <c:v>361273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29312"/>
        <c:axId val="40830848"/>
      </c:lineChart>
      <c:catAx>
        <c:axId val="408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gency FB" pitchFamily="34" charset="0"/>
                <a:ea typeface="+mn-ea"/>
                <a:cs typeface="+mn-cs"/>
              </a:defRPr>
            </a:pPr>
            <a:endParaRPr lang="es-MX"/>
          </a:p>
        </c:txPr>
        <c:crossAx val="40830848"/>
        <c:crosses val="autoZero"/>
        <c:auto val="1"/>
        <c:lblAlgn val="ctr"/>
        <c:lblOffset val="100"/>
        <c:noMultiLvlLbl val="0"/>
      </c:catAx>
      <c:valAx>
        <c:axId val="4083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+mn-ea"/>
                <a:cs typeface="+mn-cs"/>
              </a:defRPr>
            </a:pPr>
            <a:endParaRPr lang="es-MX"/>
          </a:p>
        </c:txPr>
        <c:crossAx val="4082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70322669358339E-2"/>
          <c:y val="1.0485816165232045E-2"/>
          <c:w val="0.92013517562563463"/>
          <c:h val="0.75868815271105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spPr>
                <a:solidFill>
                  <a:schemeClr val="bg1"/>
                </a:solidFill>
              </c:spPr>
              <c:txPr>
                <a:bodyPr rot="-5400000" vert="horz"/>
                <a:lstStyle/>
                <a:p>
                  <a:pPr>
                    <a:defRPr sz="1600" b="0">
                      <a:solidFill>
                        <a:schemeClr val="tx1"/>
                      </a:solidFill>
                      <a:latin typeface="Agency FB" panose="020B0503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 sz="1200" b="0">
                    <a:solidFill>
                      <a:schemeClr val="tx1"/>
                    </a:solidFill>
                    <a:latin typeface="Agency FB" panose="020B0503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Hoja1!$A$2:$A$33</c:f>
              <c:strCache>
                <c:ptCount val="32"/>
                <c:pt idx="0">
                  <c:v>CDMX</c:v>
                </c:pt>
                <c:pt idx="1">
                  <c:v>Veracruz </c:v>
                </c:pt>
                <c:pt idx="2">
                  <c:v>México</c:v>
                </c:pt>
                <c:pt idx="3">
                  <c:v>Chiapas</c:v>
                </c:pt>
                <c:pt idx="4">
                  <c:v>Puebla</c:v>
                </c:pt>
                <c:pt idx="5">
                  <c:v>Jalisco</c:v>
                </c:pt>
                <c:pt idx="6">
                  <c:v>Guanajuato</c:v>
                </c:pt>
                <c:pt idx="7">
                  <c:v>Sinaloa</c:v>
                </c:pt>
                <c:pt idx="8">
                  <c:v>Nuevo León</c:v>
                </c:pt>
                <c:pt idx="9">
                  <c:v>SLP</c:v>
                </c:pt>
                <c:pt idx="10">
                  <c:v>Sur</c:v>
                </c:pt>
                <c:pt idx="11">
                  <c:v>Nayarit</c:v>
                </c:pt>
                <c:pt idx="12">
                  <c:v>Michoacán </c:v>
                </c:pt>
                <c:pt idx="13">
                  <c:v>Tabasco</c:v>
                </c:pt>
                <c:pt idx="14">
                  <c:v>Querétaro</c:v>
                </c:pt>
                <c:pt idx="15">
                  <c:v>Coahuila </c:v>
                </c:pt>
                <c:pt idx="16">
                  <c:v>Quintana Roo</c:v>
                </c:pt>
                <c:pt idx="17">
                  <c:v>Colima</c:v>
                </c:pt>
                <c:pt idx="18">
                  <c:v>Guerrero</c:v>
                </c:pt>
                <c:pt idx="19">
                  <c:v>Hidalgo</c:v>
                </c:pt>
                <c:pt idx="20">
                  <c:v>Oaxaca</c:v>
                </c:pt>
                <c:pt idx="21">
                  <c:v>Chihuahua</c:v>
                </c:pt>
                <c:pt idx="22">
                  <c:v>Durango</c:v>
                </c:pt>
                <c:pt idx="23">
                  <c:v>Morelos</c:v>
                </c:pt>
                <c:pt idx="24">
                  <c:v>Aguascalientes</c:v>
                </c:pt>
                <c:pt idx="25">
                  <c:v>Yucatán</c:v>
                </c:pt>
                <c:pt idx="26">
                  <c:v>Zacatecas</c:v>
                </c:pt>
                <c:pt idx="27">
                  <c:v>Sonora</c:v>
                </c:pt>
                <c:pt idx="28">
                  <c:v>Tamaulipas</c:v>
                </c:pt>
                <c:pt idx="29">
                  <c:v>Campeche</c:v>
                </c:pt>
                <c:pt idx="30">
                  <c:v>Tlaxcala</c:v>
                </c:pt>
                <c:pt idx="31">
                  <c:v>Baja California Sur</c:v>
                </c:pt>
              </c:strCache>
            </c:strRef>
          </c:cat>
          <c:val>
            <c:numRef>
              <c:f>Hoja1!$B$2:$B$33</c:f>
              <c:numCache>
                <c:formatCode>_-* #,##0.0_-;\-* #,##0.0_-;_-* "-"??_-;_-@_-</c:formatCode>
                <c:ptCount val="32"/>
                <c:pt idx="0">
                  <c:v>29.544999854654392</c:v>
                </c:pt>
                <c:pt idx="1">
                  <c:v>9.1685718340734557</c:v>
                </c:pt>
                <c:pt idx="2">
                  <c:v>8.4727938674413874</c:v>
                </c:pt>
                <c:pt idx="3">
                  <c:v>6.978983025343144</c:v>
                </c:pt>
                <c:pt idx="4">
                  <c:v>5.756027995273703</c:v>
                </c:pt>
                <c:pt idx="5">
                  <c:v>4.8868612701838021</c:v>
                </c:pt>
                <c:pt idx="6">
                  <c:v>4.2714508740400783</c:v>
                </c:pt>
                <c:pt idx="7">
                  <c:v>3.9051799464102199</c:v>
                </c:pt>
                <c:pt idx="8">
                  <c:v>3.7757368594747382</c:v>
                </c:pt>
                <c:pt idx="9">
                  <c:v>2.2379803458541447</c:v>
                </c:pt>
                <c:pt idx="10">
                  <c:v>2.0527929440693007</c:v>
                </c:pt>
                <c:pt idx="11">
                  <c:v>1.969347466626084</c:v>
                </c:pt>
                <c:pt idx="12">
                  <c:v>1.8723933975475919</c:v>
                </c:pt>
                <c:pt idx="13">
                  <c:v>1.6810501818530028</c:v>
                </c:pt>
                <c:pt idx="14">
                  <c:v>1.4127592922865941</c:v>
                </c:pt>
                <c:pt idx="15">
                  <c:v>1.2350956630581058</c:v>
                </c:pt>
                <c:pt idx="16">
                  <c:v>1.1819162706711377</c:v>
                </c:pt>
                <c:pt idx="17">
                  <c:v>1.1234360385285553</c:v>
                </c:pt>
                <c:pt idx="18">
                  <c:v>1.0519601992431769</c:v>
                </c:pt>
                <c:pt idx="19">
                  <c:v>0.96184592339773578</c:v>
                </c:pt>
                <c:pt idx="20">
                  <c:v>0.89669689285292908</c:v>
                </c:pt>
                <c:pt idx="21">
                  <c:v>0.82812796569159719</c:v>
                </c:pt>
                <c:pt idx="22">
                  <c:v>0.80196575657517866</c:v>
                </c:pt>
                <c:pt idx="23">
                  <c:v>0.78435328900007351</c:v>
                </c:pt>
                <c:pt idx="24">
                  <c:v>0.66431491776003604</c:v>
                </c:pt>
                <c:pt idx="25">
                  <c:v>0.6106225408805892</c:v>
                </c:pt>
                <c:pt idx="26">
                  <c:v>0.55539121052370588</c:v>
                </c:pt>
                <c:pt idx="27">
                  <c:v>0.52871601691480874</c:v>
                </c:pt>
                <c:pt idx="28">
                  <c:v>0.3413056823292232</c:v>
                </c:pt>
                <c:pt idx="29">
                  <c:v>0.20536479182234321</c:v>
                </c:pt>
                <c:pt idx="30">
                  <c:v>0.15834121334512058</c:v>
                </c:pt>
                <c:pt idx="31">
                  <c:v>8.361647227404316E-2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AB-458C-98B1-D48691DAB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2801664"/>
        <c:axId val="72803456"/>
      </c:barChart>
      <c:catAx>
        <c:axId val="7280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480000" vert="horz"/>
          <a:lstStyle/>
          <a:p>
            <a:pPr>
              <a:defRPr sz="1200" b="0">
                <a:solidFill>
                  <a:schemeClr val="tx1"/>
                </a:solidFill>
                <a:latin typeface="Agency FB" panose="020B0503020202020204" pitchFamily="34" charset="0"/>
              </a:defRPr>
            </a:pPr>
            <a:endParaRPr lang="es-MX"/>
          </a:p>
        </c:txPr>
        <c:crossAx val="72803456"/>
        <c:crosses val="autoZero"/>
        <c:auto val="1"/>
        <c:lblAlgn val="ctr"/>
        <c:lblOffset val="100"/>
        <c:noMultiLvlLbl val="0"/>
      </c:catAx>
      <c:valAx>
        <c:axId val="72803456"/>
        <c:scaling>
          <c:orientation val="minMax"/>
        </c:scaling>
        <c:delete val="0"/>
        <c:axPos val="l"/>
        <c:majorGridlines/>
        <c:numFmt formatCode="_-* #,##0.0_-;\-* #,##0.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gency FB" panose="020B0503020202020204" pitchFamily="34" charset="0"/>
              </a:defRPr>
            </a:pPr>
            <a:endParaRPr lang="es-MX"/>
          </a:p>
        </c:txPr>
        <c:crossAx val="728016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200">
          <a:latin typeface="Georgia" pitchFamily="18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Escolarizada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Hoja1!$A$2:$A$34</c:f>
              <c:strCache>
                <c:ptCount val="33"/>
                <c:pt idx="0">
                  <c:v>San Luis Potosí</c:v>
                </c:pt>
                <c:pt idx="1">
                  <c:v>Tamaulipas</c:v>
                </c:pt>
                <c:pt idx="2">
                  <c:v>Nuevo León</c:v>
                </c:pt>
                <c:pt idx="3">
                  <c:v>Aguascalientes</c:v>
                </c:pt>
                <c:pt idx="4">
                  <c:v>Guanajuato</c:v>
                </c:pt>
                <c:pt idx="5">
                  <c:v>Puebla</c:v>
                </c:pt>
                <c:pt idx="6">
                  <c:v>Ciudad de México</c:v>
                </c:pt>
                <c:pt idx="7">
                  <c:v>Chiapas</c:v>
                </c:pt>
                <c:pt idx="8">
                  <c:v>Coahuila </c:v>
                </c:pt>
                <c:pt idx="9">
                  <c:v>Jalisco</c:v>
                </c:pt>
                <c:pt idx="10">
                  <c:v>Yucatán</c:v>
                </c:pt>
                <c:pt idx="11">
                  <c:v>Tabasco</c:v>
                </c:pt>
                <c:pt idx="12">
                  <c:v>Nacional</c:v>
                </c:pt>
                <c:pt idx="13">
                  <c:v>Quintana Roo</c:v>
                </c:pt>
                <c:pt idx="14">
                  <c:v>Baja California</c:v>
                </c:pt>
                <c:pt idx="15">
                  <c:v>Querétaro</c:v>
                </c:pt>
                <c:pt idx="16">
                  <c:v>Sonora</c:v>
                </c:pt>
                <c:pt idx="17">
                  <c:v>Michoacán de Ocampo</c:v>
                </c:pt>
                <c:pt idx="18">
                  <c:v>Morelos</c:v>
                </c:pt>
                <c:pt idx="19">
                  <c:v>México</c:v>
                </c:pt>
                <c:pt idx="20">
                  <c:v>Durango</c:v>
                </c:pt>
                <c:pt idx="21">
                  <c:v>Chihuahua</c:v>
                </c:pt>
                <c:pt idx="22">
                  <c:v>Veracruz </c:v>
                </c:pt>
                <c:pt idx="23">
                  <c:v>Colima</c:v>
                </c:pt>
                <c:pt idx="24">
                  <c:v>Tlaxcala</c:v>
                </c:pt>
                <c:pt idx="25">
                  <c:v>Zacatecas</c:v>
                </c:pt>
                <c:pt idx="26">
                  <c:v>Nayarit</c:v>
                </c:pt>
                <c:pt idx="27">
                  <c:v>Oaxaca</c:v>
                </c:pt>
                <c:pt idx="28">
                  <c:v>Guerrero</c:v>
                </c:pt>
                <c:pt idx="29">
                  <c:v>Hidalgo</c:v>
                </c:pt>
                <c:pt idx="30">
                  <c:v>Campeche</c:v>
                </c:pt>
                <c:pt idx="31">
                  <c:v>Baja California Sur</c:v>
                </c:pt>
                <c:pt idx="32">
                  <c:v>Sinaloa</c:v>
                </c:pt>
              </c:strCache>
            </c:strRef>
          </c:cat>
          <c:val>
            <c:numRef>
              <c:f>Hoja1!$B$2:$B$34</c:f>
              <c:numCache>
                <c:formatCode>_(* #,##0.00_);_(* \(#,##0.00\);_(* "-"??_);_(@_)</c:formatCode>
                <c:ptCount val="33"/>
                <c:pt idx="0">
                  <c:v>97.046458410941412</c:v>
                </c:pt>
                <c:pt idx="1">
                  <c:v>103.54286516065665</c:v>
                </c:pt>
                <c:pt idx="2">
                  <c:v>106.08600186960587</c:v>
                </c:pt>
                <c:pt idx="3">
                  <c:v>97.433497152664017</c:v>
                </c:pt>
                <c:pt idx="4">
                  <c:v>102.23925970963772</c:v>
                </c:pt>
                <c:pt idx="5">
                  <c:v>94.546743404951982</c:v>
                </c:pt>
                <c:pt idx="6">
                  <c:v>104.03893760751899</c:v>
                </c:pt>
                <c:pt idx="7">
                  <c:v>110.38634952347526</c:v>
                </c:pt>
                <c:pt idx="8">
                  <c:v>113.71048475006118</c:v>
                </c:pt>
                <c:pt idx="9">
                  <c:v>98.38271399987768</c:v>
                </c:pt>
                <c:pt idx="10">
                  <c:v>102.24004261111439</c:v>
                </c:pt>
                <c:pt idx="11">
                  <c:v>106.21036257030035</c:v>
                </c:pt>
                <c:pt idx="12">
                  <c:v>101.093657948838</c:v>
                </c:pt>
                <c:pt idx="13">
                  <c:v>106.24050484983054</c:v>
                </c:pt>
                <c:pt idx="14">
                  <c:v>98.71026778777258</c:v>
                </c:pt>
                <c:pt idx="15">
                  <c:v>98.937741422404002</c:v>
                </c:pt>
                <c:pt idx="16">
                  <c:v>103.96008730901154</c:v>
                </c:pt>
                <c:pt idx="17">
                  <c:v>101.60672565015896</c:v>
                </c:pt>
                <c:pt idx="18">
                  <c:v>94.320219207739925</c:v>
                </c:pt>
                <c:pt idx="19">
                  <c:v>97.757956770633257</c:v>
                </c:pt>
                <c:pt idx="20">
                  <c:v>106.05114867793672</c:v>
                </c:pt>
                <c:pt idx="21">
                  <c:v>101.21363150911034</c:v>
                </c:pt>
                <c:pt idx="22">
                  <c:v>110.15935340175886</c:v>
                </c:pt>
                <c:pt idx="23">
                  <c:v>95.434634478730658</c:v>
                </c:pt>
                <c:pt idx="24">
                  <c:v>91.235468429450648</c:v>
                </c:pt>
                <c:pt idx="25">
                  <c:v>94.35585824395416</c:v>
                </c:pt>
                <c:pt idx="26">
                  <c:v>99.152491070888075</c:v>
                </c:pt>
                <c:pt idx="27">
                  <c:v>95.099415861604129</c:v>
                </c:pt>
                <c:pt idx="28">
                  <c:v>92.310420076377525</c:v>
                </c:pt>
                <c:pt idx="29">
                  <c:v>97.543089161418635</c:v>
                </c:pt>
                <c:pt idx="30">
                  <c:v>106.69297431135871</c:v>
                </c:pt>
                <c:pt idx="31">
                  <c:v>98.060745594616137</c:v>
                </c:pt>
                <c:pt idx="32">
                  <c:v>99.143408402914076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escolarizada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 rot="-5400000"/>
              <a:lstStyle/>
              <a:p>
                <a:pPr>
                  <a:defRPr sz="1200">
                    <a:latin typeface="Arial Narrow" panose="020B060602020203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Hoja1!$A$2:$A$34</c:f>
              <c:strCache>
                <c:ptCount val="33"/>
                <c:pt idx="0">
                  <c:v>San Luis Potosí</c:v>
                </c:pt>
                <c:pt idx="1">
                  <c:v>Tamaulipas</c:v>
                </c:pt>
                <c:pt idx="2">
                  <c:v>Nuevo León</c:v>
                </c:pt>
                <c:pt idx="3">
                  <c:v>Aguascalientes</c:v>
                </c:pt>
                <c:pt idx="4">
                  <c:v>Guanajuato</c:v>
                </c:pt>
                <c:pt idx="5">
                  <c:v>Puebla</c:v>
                </c:pt>
                <c:pt idx="6">
                  <c:v>Ciudad de México</c:v>
                </c:pt>
                <c:pt idx="7">
                  <c:v>Chiapas</c:v>
                </c:pt>
                <c:pt idx="8">
                  <c:v>Coahuila </c:v>
                </c:pt>
                <c:pt idx="9">
                  <c:v>Jalisco</c:v>
                </c:pt>
                <c:pt idx="10">
                  <c:v>Yucatán</c:v>
                </c:pt>
                <c:pt idx="11">
                  <c:v>Tabasco</c:v>
                </c:pt>
                <c:pt idx="12">
                  <c:v>Nacional</c:v>
                </c:pt>
                <c:pt idx="13">
                  <c:v>Quintana Roo</c:v>
                </c:pt>
                <c:pt idx="14">
                  <c:v>Baja California</c:v>
                </c:pt>
                <c:pt idx="15">
                  <c:v>Querétaro</c:v>
                </c:pt>
                <c:pt idx="16">
                  <c:v>Sonora</c:v>
                </c:pt>
                <c:pt idx="17">
                  <c:v>Michoacán de Ocampo</c:v>
                </c:pt>
                <c:pt idx="18">
                  <c:v>Morelos</c:v>
                </c:pt>
                <c:pt idx="19">
                  <c:v>México</c:v>
                </c:pt>
                <c:pt idx="20">
                  <c:v>Durango</c:v>
                </c:pt>
                <c:pt idx="21">
                  <c:v>Chihuahua</c:v>
                </c:pt>
                <c:pt idx="22">
                  <c:v>Veracruz </c:v>
                </c:pt>
                <c:pt idx="23">
                  <c:v>Colima</c:v>
                </c:pt>
                <c:pt idx="24">
                  <c:v>Tlaxcala</c:v>
                </c:pt>
                <c:pt idx="25">
                  <c:v>Zacatecas</c:v>
                </c:pt>
                <c:pt idx="26">
                  <c:v>Nayarit</c:v>
                </c:pt>
                <c:pt idx="27">
                  <c:v>Oaxaca</c:v>
                </c:pt>
                <c:pt idx="28">
                  <c:v>Guerrero</c:v>
                </c:pt>
                <c:pt idx="29">
                  <c:v>Hidalgo</c:v>
                </c:pt>
                <c:pt idx="30">
                  <c:v>Campeche</c:v>
                </c:pt>
                <c:pt idx="31">
                  <c:v>Baja California Sur</c:v>
                </c:pt>
                <c:pt idx="32">
                  <c:v>Sinaloa</c:v>
                </c:pt>
              </c:strCache>
            </c:strRef>
          </c:cat>
          <c:val>
            <c:numRef>
              <c:f>Hoja1!$C$2:$C$34</c:f>
              <c:numCache>
                <c:formatCode>_(* #,##0.00_);_(* \(#,##0.00\);_(* "-"??_);_(@_)</c:formatCode>
                <c:ptCount val="33"/>
                <c:pt idx="0">
                  <c:v>123.6118229967538</c:v>
                </c:pt>
                <c:pt idx="1">
                  <c:v>116.72095548317047</c:v>
                </c:pt>
                <c:pt idx="2">
                  <c:v>103.88734995383196</c:v>
                </c:pt>
                <c:pt idx="3">
                  <c:v>99.128651973347004</c:v>
                </c:pt>
                <c:pt idx="4">
                  <c:v>97.28320960353814</c:v>
                </c:pt>
                <c:pt idx="5">
                  <c:v>94.668054591718715</c:v>
                </c:pt>
                <c:pt idx="6">
                  <c:v>92.584542678169385</c:v>
                </c:pt>
                <c:pt idx="7">
                  <c:v>91.90332894489373</c:v>
                </c:pt>
                <c:pt idx="8">
                  <c:v>90.479957805907176</c:v>
                </c:pt>
                <c:pt idx="9">
                  <c:v>87.157825802226583</c:v>
                </c:pt>
                <c:pt idx="10">
                  <c:v>86.670151594354422</c:v>
                </c:pt>
                <c:pt idx="11">
                  <c:v>86.263736263736263</c:v>
                </c:pt>
                <c:pt idx="12">
                  <c:v>85.563022756983841</c:v>
                </c:pt>
                <c:pt idx="13">
                  <c:v>85.35800482703138</c:v>
                </c:pt>
                <c:pt idx="14">
                  <c:v>84.749153585718688</c:v>
                </c:pt>
                <c:pt idx="15">
                  <c:v>82.30361871138571</c:v>
                </c:pt>
                <c:pt idx="16">
                  <c:v>81.989405532666268</c:v>
                </c:pt>
                <c:pt idx="17">
                  <c:v>81.201390038060566</c:v>
                </c:pt>
                <c:pt idx="18">
                  <c:v>78.830409356725156</c:v>
                </c:pt>
                <c:pt idx="19">
                  <c:v>78.539257017259402</c:v>
                </c:pt>
                <c:pt idx="20">
                  <c:v>77.315689981096412</c:v>
                </c:pt>
                <c:pt idx="21">
                  <c:v>76.558512577469926</c:v>
                </c:pt>
                <c:pt idx="22">
                  <c:v>74.654723127035822</c:v>
                </c:pt>
                <c:pt idx="23">
                  <c:v>71.316818774445892</c:v>
                </c:pt>
                <c:pt idx="24">
                  <c:v>70.220588235294116</c:v>
                </c:pt>
                <c:pt idx="25">
                  <c:v>68.814968814968807</c:v>
                </c:pt>
                <c:pt idx="26">
                  <c:v>67.276688453159039</c:v>
                </c:pt>
                <c:pt idx="27">
                  <c:v>66.370558375634516</c:v>
                </c:pt>
                <c:pt idx="28">
                  <c:v>65.688122811742517</c:v>
                </c:pt>
                <c:pt idx="29">
                  <c:v>65.538552089464389</c:v>
                </c:pt>
                <c:pt idx="30">
                  <c:v>58.862433862433861</c:v>
                </c:pt>
                <c:pt idx="31">
                  <c:v>55.238095238095241</c:v>
                </c:pt>
                <c:pt idx="32">
                  <c:v>52.466786834902202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2895872"/>
        <c:axId val="72901760"/>
      </c:barChart>
      <c:catAx>
        <c:axId val="72895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540000"/>
          <a:lstStyle/>
          <a:p>
            <a:pPr>
              <a:defRPr sz="1400"/>
            </a:pPr>
            <a:endParaRPr lang="es-MX"/>
          </a:p>
        </c:txPr>
        <c:crossAx val="72901760"/>
        <c:crosses val="autoZero"/>
        <c:auto val="1"/>
        <c:lblAlgn val="ctr"/>
        <c:lblOffset val="100"/>
        <c:noMultiLvlLbl val="0"/>
      </c:catAx>
      <c:valAx>
        <c:axId val="72901760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s-MX"/>
          </a:p>
        </c:txPr>
        <c:crossAx val="72895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anose="020B0503020202020204" pitchFamily="34" charset="0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78001292992508E-2"/>
          <c:y val="3.6206672974926593E-2"/>
          <c:w val="0.90322646584368305"/>
          <c:h val="0.76795754892004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'[Matrícula por edad segun modalidad, 2017.xlsx]Hoja1'!$E$21</c:f>
              <c:strCache>
                <c:ptCount val="1"/>
                <c:pt idx="0">
                  <c:v>Escolarizada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Agency FB" panose="020B0503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'[Matrícula por edad segun modalidad, 2017.xlsx]Hoja1'!$C$22:$C$26</c:f>
              <c:strCache>
                <c:ptCount val="5"/>
                <c:pt idx="0">
                  <c:v>Menos de 18 años</c:v>
                </c:pt>
                <c:pt idx="1">
                  <c:v>18 a 22 años</c:v>
                </c:pt>
                <c:pt idx="2">
                  <c:v>23 a 25 años</c:v>
                </c:pt>
                <c:pt idx="3">
                  <c:v>26 a 29 años</c:v>
                </c:pt>
                <c:pt idx="4">
                  <c:v>30 años o más</c:v>
                </c:pt>
              </c:strCache>
            </c:strRef>
          </c:cat>
          <c:val>
            <c:numRef>
              <c:f>'[Matrícula por edad segun modalidad, 2017.xlsx]Hoja1'!$E$22:$E$26</c:f>
              <c:numCache>
                <c:formatCode>_-* #,##0.0_-;\-* #,##0.0_-;_-* "-"??_-;_-@_-</c:formatCode>
                <c:ptCount val="5"/>
                <c:pt idx="0">
                  <c:v>1.8572724712258903</c:v>
                </c:pt>
                <c:pt idx="1">
                  <c:v>73.992392374498877</c:v>
                </c:pt>
                <c:pt idx="2">
                  <c:v>15.607990737775262</c:v>
                </c:pt>
                <c:pt idx="3">
                  <c:v>5.1183060523077355</c:v>
                </c:pt>
                <c:pt idx="4">
                  <c:v>3.4240383641922438</c:v>
                </c:pt>
              </c:numCache>
            </c:numRef>
          </c:val>
        </c:ser>
        <c:ser>
          <c:idx val="2"/>
          <c:order val="1"/>
          <c:tx>
            <c:strRef>
              <c:f>'[Matrícula por edad segun modalidad, 2017.xlsx]Hoja1'!$F$21</c:f>
              <c:strCache>
                <c:ptCount val="1"/>
                <c:pt idx="0">
                  <c:v>No escolarizada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Agency FB" panose="020B0503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'[Matrícula por edad segun modalidad, 2017.xlsx]Hoja1'!$C$22:$C$26</c:f>
              <c:strCache>
                <c:ptCount val="5"/>
                <c:pt idx="0">
                  <c:v>Menos de 18 años</c:v>
                </c:pt>
                <c:pt idx="1">
                  <c:v>18 a 22 años</c:v>
                </c:pt>
                <c:pt idx="2">
                  <c:v>23 a 25 años</c:v>
                </c:pt>
                <c:pt idx="3">
                  <c:v>26 a 29 años</c:v>
                </c:pt>
                <c:pt idx="4">
                  <c:v>30 años o más</c:v>
                </c:pt>
              </c:strCache>
            </c:strRef>
          </c:cat>
          <c:val>
            <c:numRef>
              <c:f>'[Matrícula por edad segun modalidad, 2017.xlsx]Hoja1'!$F$22:$F$26</c:f>
              <c:numCache>
                <c:formatCode>_-* #,##0.0_-;\-* #,##0.0_-;_-* "-"??_-;_-@_-</c:formatCode>
                <c:ptCount val="5"/>
                <c:pt idx="0">
                  <c:v>0.45057137922720591</c:v>
                </c:pt>
                <c:pt idx="1">
                  <c:v>33.049025927946197</c:v>
                </c:pt>
                <c:pt idx="2">
                  <c:v>16.865562154056082</c:v>
                </c:pt>
                <c:pt idx="3">
                  <c:v>17.119147488171432</c:v>
                </c:pt>
                <c:pt idx="4">
                  <c:v>32.515693050599083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0875520"/>
        <c:axId val="40877056"/>
      </c:barChart>
      <c:catAx>
        <c:axId val="4087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gency FB" panose="020B0503020202020204" pitchFamily="34" charset="0"/>
              </a:defRPr>
            </a:pPr>
            <a:endParaRPr lang="es-MX"/>
          </a:p>
        </c:txPr>
        <c:crossAx val="40877056"/>
        <c:crosses val="autoZero"/>
        <c:auto val="1"/>
        <c:lblAlgn val="ctr"/>
        <c:lblOffset val="100"/>
        <c:noMultiLvlLbl val="0"/>
      </c:catAx>
      <c:valAx>
        <c:axId val="40877056"/>
        <c:scaling>
          <c:orientation val="minMax"/>
        </c:scaling>
        <c:delete val="0"/>
        <c:axPos val="l"/>
        <c:majorGridlines/>
        <c:numFmt formatCode="_-* #,##0.0_-;\-* #,##0.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gency FB" panose="020B0503020202020204" pitchFamily="34" charset="0"/>
              </a:defRPr>
            </a:pPr>
            <a:endParaRPr lang="es-MX"/>
          </a:p>
        </c:txPr>
        <c:crossAx val="4087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7788458452148166"/>
          <c:w val="0.99416380066838406"/>
          <c:h val="0.12211541547851833"/>
        </c:manualLayout>
      </c:layout>
      <c:overlay val="0"/>
      <c:txPr>
        <a:bodyPr/>
        <a:lstStyle/>
        <a:p>
          <a:pPr>
            <a:defRPr sz="1600">
              <a:latin typeface="Agency FB" panose="020B0503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[avance_14sep2018_tabula.xlsx]mat_area_mod!$B$21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tx1"/>
                        </a:solidFill>
                      </a:rPr>
                      <a:t>11.3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tx1"/>
                        </a:solidFill>
                      </a:rPr>
                      <a:t>2.4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smtClean="0">
                        <a:solidFill>
                          <a:schemeClr val="tx1"/>
                        </a:solidFill>
                      </a:rPr>
                      <a:t>64.9</a:t>
                    </a:r>
                    <a:endParaRPr lang="en-US" sz="16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tx1"/>
                        </a:solidFill>
                      </a:rPr>
                      <a:t>2.5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tx1"/>
                        </a:solidFill>
                      </a:rPr>
                      <a:t>11.7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tx1"/>
                        </a:solidFill>
                      </a:rPr>
                      <a:t>0.5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tx1"/>
                        </a:solidFill>
                      </a:rPr>
                      <a:t>4.7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tx1"/>
                        </a:solidFill>
                      </a:rPr>
                      <a:t>2.0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[avance_14sep2018_tabula.xlsx]mat_area_mod!$C$19:$J$19</c:f>
              <c:strCache>
                <c:ptCount val="8"/>
                <c:pt idx="0">
                  <c:v>Educación </c:v>
                </c:pt>
                <c:pt idx="1">
                  <c:v>Artes y humanidades </c:v>
                </c:pt>
                <c:pt idx="2">
                  <c:v>Ciencias sociales, administración y derecho </c:v>
                </c:pt>
                <c:pt idx="3">
                  <c:v>Ciencias naturales, exactas y de la computación </c:v>
                </c:pt>
                <c:pt idx="4">
                  <c:v>Ingeniería, manufactura y construcción </c:v>
                </c:pt>
                <c:pt idx="5">
                  <c:v>Agronomía y veterinaria </c:v>
                </c:pt>
                <c:pt idx="6">
                  <c:v>Salud </c:v>
                </c:pt>
                <c:pt idx="7">
                  <c:v>Servicios </c:v>
                </c:pt>
              </c:strCache>
            </c:strRef>
          </c:cat>
          <c:val>
            <c:numRef>
              <c:f>[avance_14sep2018_tabula.xlsx]mat_area_mod!$C$21:$J$21</c:f>
              <c:numCache>
                <c:formatCode>#,##0.000</c:formatCode>
                <c:ptCount val="8"/>
                <c:pt idx="0">
                  <c:v>0.11290959674289046</c:v>
                </c:pt>
                <c:pt idx="1">
                  <c:v>2.4361633547817851E-2</c:v>
                </c:pt>
                <c:pt idx="2">
                  <c:v>0.64863640172157599</c:v>
                </c:pt>
                <c:pt idx="3">
                  <c:v>2.5473099948188565E-2</c:v>
                </c:pt>
                <c:pt idx="4">
                  <c:v>0.11689719619775894</c:v>
                </c:pt>
                <c:pt idx="5">
                  <c:v>5.3880471193355822E-3</c:v>
                </c:pt>
                <c:pt idx="6">
                  <c:v>4.6792735455607179E-2</c:v>
                </c:pt>
                <c:pt idx="7">
                  <c:v>1.9541289266825464E-2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27"/>
        <c:axId val="40920192"/>
        <c:axId val="40921728"/>
      </c:barChart>
      <c:catAx>
        <c:axId val="4092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s-MX"/>
          </a:p>
        </c:txPr>
        <c:crossAx val="40921728"/>
        <c:crosses val="autoZero"/>
        <c:auto val="1"/>
        <c:lblAlgn val="ctr"/>
        <c:lblOffset val="100"/>
        <c:noMultiLvlLbl val="0"/>
      </c:catAx>
      <c:valAx>
        <c:axId val="4092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s-MX"/>
          </a:p>
        </c:txPr>
        <c:crossAx val="4092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'[matricula por area sost y docentes 2017.xlsx]Matricula area'!$K$33</c:f>
              <c:strCache>
                <c:ptCount val="1"/>
                <c:pt idx="0">
                  <c:v>Público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'[matricula por area sost y docentes 2017.xlsx]Matricula area'!$H$34:$J$41</c:f>
              <c:strCache>
                <c:ptCount val="8"/>
                <c:pt idx="0">
                  <c:v>Educación</c:v>
                </c:pt>
                <c:pt idx="1">
                  <c:v>Artes y humanidades</c:v>
                </c:pt>
                <c:pt idx="2">
                  <c:v>Ciencias sociales, administración y derecho</c:v>
                </c:pt>
                <c:pt idx="3">
                  <c:v>Ciencias naturales, exactas y de la computación</c:v>
                </c:pt>
                <c:pt idx="4">
                  <c:v>Ingeniería, manufactura y construcción</c:v>
                </c:pt>
                <c:pt idx="5">
                  <c:v>Agronomía y veterinaria</c:v>
                </c:pt>
                <c:pt idx="6">
                  <c:v>Salud</c:v>
                </c:pt>
                <c:pt idx="7">
                  <c:v>Servicios</c:v>
                </c:pt>
              </c:strCache>
            </c:strRef>
          </c:cat>
          <c:val>
            <c:numRef>
              <c:f>'[matricula por area sost y docentes 2017.xlsx]Matricula area'!$K$34:$K$41</c:f>
              <c:numCache>
                <c:formatCode>_-* #,##0.0_-;\-* #,##0.0_-;_-* "-"??_-;_-@_-</c:formatCode>
                <c:ptCount val="8"/>
                <c:pt idx="0">
                  <c:v>15.352956965196384</c:v>
                </c:pt>
                <c:pt idx="1">
                  <c:v>1.7361546032030062</c:v>
                </c:pt>
                <c:pt idx="2">
                  <c:v>54.696251230204886</c:v>
                </c:pt>
                <c:pt idx="3">
                  <c:v>4.3030330142256421</c:v>
                </c:pt>
                <c:pt idx="4">
                  <c:v>13.755927350809699</c:v>
                </c:pt>
                <c:pt idx="5">
                  <c:v>1.2136530374876979</c:v>
                </c:pt>
                <c:pt idx="6">
                  <c:v>5.1109421132683188</c:v>
                </c:pt>
                <c:pt idx="7">
                  <c:v>3.8310816856043663</c:v>
                </c:pt>
              </c:numCache>
            </c:numRef>
          </c:val>
        </c:ser>
        <c:ser>
          <c:idx val="1"/>
          <c:order val="1"/>
          <c:tx>
            <c:strRef>
              <c:f>'[matricula por area sost y docentes 2017.xlsx]Matricula area'!$L$33</c:f>
              <c:strCache>
                <c:ptCount val="1"/>
                <c:pt idx="0">
                  <c:v>Particular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'[matricula por area sost y docentes 2017.xlsx]Matricula area'!$H$34:$J$41</c:f>
              <c:strCache>
                <c:ptCount val="8"/>
                <c:pt idx="0">
                  <c:v>Educación</c:v>
                </c:pt>
                <c:pt idx="1">
                  <c:v>Artes y humanidades</c:v>
                </c:pt>
                <c:pt idx="2">
                  <c:v>Ciencias sociales, administración y derecho</c:v>
                </c:pt>
                <c:pt idx="3">
                  <c:v>Ciencias naturales, exactas y de la computación</c:v>
                </c:pt>
                <c:pt idx="4">
                  <c:v>Ingeniería, manufactura y construcción</c:v>
                </c:pt>
                <c:pt idx="5">
                  <c:v>Agronomía y veterinaria</c:v>
                </c:pt>
                <c:pt idx="6">
                  <c:v>Salud</c:v>
                </c:pt>
                <c:pt idx="7">
                  <c:v>Servicios</c:v>
                </c:pt>
              </c:strCache>
            </c:strRef>
          </c:cat>
          <c:val>
            <c:numRef>
              <c:f>'[matricula por area sost y docentes 2017.xlsx]Matricula area'!$L$34:$L$41</c:f>
              <c:numCache>
                <c:formatCode>_-* #,##0.0_-;\-* #,##0.0_-;_-* "-"??_-;_-@_-</c:formatCode>
                <c:ptCount val="8"/>
                <c:pt idx="0">
                  <c:v>8.7775726389738509</c:v>
                </c:pt>
                <c:pt idx="1">
                  <c:v>2.8692982868910768</c:v>
                </c:pt>
                <c:pt idx="2">
                  <c:v>71.154777688894541</c:v>
                </c:pt>
                <c:pt idx="3">
                  <c:v>1.4590074541966878</c:v>
                </c:pt>
                <c:pt idx="4">
                  <c:v>10.413177846116371</c:v>
                </c:pt>
                <c:pt idx="5">
                  <c:v>0.12123795578413001</c:v>
                </c:pt>
                <c:pt idx="6">
                  <c:v>4.412175833787745</c:v>
                </c:pt>
                <c:pt idx="7">
                  <c:v>0.79275229535558989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7"/>
        <c:axId val="40998400"/>
        <c:axId val="40999936"/>
      </c:barChart>
      <c:catAx>
        <c:axId val="4099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s-MX"/>
          </a:p>
        </c:txPr>
        <c:crossAx val="40999936"/>
        <c:crosses val="autoZero"/>
        <c:auto val="1"/>
        <c:lblAlgn val="ctr"/>
        <c:lblOffset val="100"/>
        <c:noMultiLvlLbl val="0"/>
      </c:catAx>
      <c:valAx>
        <c:axId val="4099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s-MX"/>
          </a:p>
        </c:txPr>
        <c:crossAx val="4099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'[Abandono escolar por modalidad (4).xlsx]Abandono escolar por modalidad'!$E$25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Agency FB" panose="020B0503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'[Abandono escolar por modalidad (4).xlsx]Abandono escolar por modalidad'!$F$24:$H$24</c:f>
              <c:strCache>
                <c:ptCount val="3"/>
                <c:pt idx="0">
                  <c:v>Total</c:v>
                </c:pt>
                <c:pt idx="1">
                  <c:v>escolarizada</c:v>
                </c:pt>
                <c:pt idx="2">
                  <c:v>no escolarizada</c:v>
                </c:pt>
              </c:strCache>
            </c:strRef>
          </c:cat>
          <c:val>
            <c:numRef>
              <c:f>'[Abandono escolar por modalidad (4).xlsx]Abandono escolar por modalidad'!$F$25:$H$25</c:f>
              <c:numCache>
                <c:formatCode>#,##0.0</c:formatCode>
                <c:ptCount val="3"/>
                <c:pt idx="0">
                  <c:v>8.325814059089776</c:v>
                </c:pt>
                <c:pt idx="1">
                  <c:v>7.1777767624617406</c:v>
                </c:pt>
                <c:pt idx="2">
                  <c:v>15.394184853922454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70337664"/>
        <c:axId val="70339200"/>
      </c:barChart>
      <c:catAx>
        <c:axId val="7033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gency FB" panose="020B0503020202020204" pitchFamily="34" charset="0"/>
              </a:defRPr>
            </a:pPr>
            <a:endParaRPr lang="es-MX"/>
          </a:p>
        </c:txPr>
        <c:crossAx val="70339200"/>
        <c:crosses val="autoZero"/>
        <c:auto val="1"/>
        <c:lblAlgn val="ctr"/>
        <c:lblOffset val="100"/>
        <c:noMultiLvlLbl val="0"/>
      </c:catAx>
      <c:valAx>
        <c:axId val="7033920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gency FB" panose="020B0503020202020204" pitchFamily="34" charset="0"/>
              </a:defRPr>
            </a:pPr>
            <a:endParaRPr lang="es-MX"/>
          </a:p>
        </c:txPr>
        <c:crossAx val="70337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160BC-8BCA-4551-B0C8-37EC10BE8508}" type="doc">
      <dgm:prSet loTypeId="urn:microsoft.com/office/officeart/2005/8/layout/pyramid2" loCatId="list" qsTypeId="urn:microsoft.com/office/officeart/2005/8/quickstyle/simple1" qsCatId="simple" csTypeId="urn:microsoft.com/office/officeart/2005/8/colors/accent3_5" csCatId="accent3" phldr="1"/>
      <dgm:spPr/>
    </dgm:pt>
    <dgm:pt modelId="{37AA4E92-024D-49E1-93E1-BC7694B607D9}">
      <dgm:prSet phldrT="[Texto]" custT="1"/>
      <dgm:spPr/>
      <dgm:t>
        <a:bodyPr/>
        <a:lstStyle/>
        <a:p>
          <a:r>
            <a:rPr lang="es-MX" sz="1800" dirty="0" smtClean="0">
              <a:latin typeface="Agency FB" panose="020B0503020202020204" pitchFamily="34" charset="0"/>
            </a:rPr>
            <a:t>Sistema Nacional de Educación a Distancia (SINED)</a:t>
          </a:r>
          <a:endParaRPr lang="es-ES" sz="1800" dirty="0">
            <a:latin typeface="Agency FB" panose="020B0503020202020204" pitchFamily="34" charset="0"/>
          </a:endParaRPr>
        </a:p>
      </dgm:t>
    </dgm:pt>
    <dgm:pt modelId="{A729565A-DF1C-48FC-9E50-5120BFE1F528}" type="parTrans" cxnId="{A5CC7E51-06A2-4C9A-A5C4-6982C6FE520F}">
      <dgm:prSet/>
      <dgm:spPr/>
      <dgm:t>
        <a:bodyPr/>
        <a:lstStyle/>
        <a:p>
          <a:endParaRPr lang="es-ES"/>
        </a:p>
      </dgm:t>
    </dgm:pt>
    <dgm:pt modelId="{A50F7E89-642D-4361-9409-0D2EEC9EE0BA}" type="sibTrans" cxnId="{A5CC7E51-06A2-4C9A-A5C4-6982C6FE520F}">
      <dgm:prSet/>
      <dgm:spPr/>
      <dgm:t>
        <a:bodyPr/>
        <a:lstStyle/>
        <a:p>
          <a:endParaRPr lang="es-ES"/>
        </a:p>
      </dgm:t>
    </dgm:pt>
    <dgm:pt modelId="{AC3E2ACF-C431-4F64-96A0-0D25DA0C82D6}">
      <dgm:prSet phldrT="[Texto]" custT="1"/>
      <dgm:spPr/>
      <dgm:t>
        <a:bodyPr/>
        <a:lstStyle/>
        <a:p>
          <a:r>
            <a:rPr lang="es-MX" sz="1800" b="0" dirty="0" smtClean="0">
              <a:latin typeface="Agency FB" panose="020B0503020202020204" pitchFamily="34" charset="0"/>
            </a:rPr>
            <a:t>Universidad Abierta y a Distancia de México (UnADM)</a:t>
          </a:r>
          <a:endParaRPr lang="es-ES" sz="1800" b="0" dirty="0">
            <a:latin typeface="Agency FB" panose="020B0503020202020204" pitchFamily="34" charset="0"/>
          </a:endParaRPr>
        </a:p>
      </dgm:t>
    </dgm:pt>
    <dgm:pt modelId="{ADE77B1C-3505-4A4A-8394-E8436947850B}" type="parTrans" cxnId="{38C0698E-DC4A-4856-B0C2-32352CCCA1D5}">
      <dgm:prSet/>
      <dgm:spPr/>
      <dgm:t>
        <a:bodyPr/>
        <a:lstStyle/>
        <a:p>
          <a:endParaRPr lang="es-ES"/>
        </a:p>
      </dgm:t>
    </dgm:pt>
    <dgm:pt modelId="{2D0249DB-ECB1-47D1-B350-1AAE08333A3F}" type="sibTrans" cxnId="{38C0698E-DC4A-4856-B0C2-32352CCCA1D5}">
      <dgm:prSet/>
      <dgm:spPr/>
      <dgm:t>
        <a:bodyPr/>
        <a:lstStyle/>
        <a:p>
          <a:endParaRPr lang="es-ES"/>
        </a:p>
      </dgm:t>
    </dgm:pt>
    <dgm:pt modelId="{7CA56CB3-1BCF-49D8-B615-C7FCE91C6050}">
      <dgm:prSet phldrT="[Texto]" custT="1"/>
      <dgm:spPr/>
      <dgm:t>
        <a:bodyPr/>
        <a:lstStyle/>
        <a:p>
          <a:r>
            <a:rPr lang="es-MX" sz="1800" dirty="0" smtClean="0">
              <a:latin typeface="Agency FB" panose="020B0503020202020204" pitchFamily="34" charset="0"/>
            </a:rPr>
            <a:t>Sistemas Estatales de Educación Abierta y a Distancia</a:t>
          </a:r>
          <a:endParaRPr lang="es-ES" sz="1800" dirty="0">
            <a:latin typeface="Agency FB" panose="020B0503020202020204" pitchFamily="34" charset="0"/>
          </a:endParaRPr>
        </a:p>
      </dgm:t>
    </dgm:pt>
    <dgm:pt modelId="{31445EFB-E3CF-4B5A-8C00-5D98296FBD1C}" type="parTrans" cxnId="{0B1C74F6-A810-4AE6-9DE4-3949A816F4AA}">
      <dgm:prSet/>
      <dgm:spPr/>
      <dgm:t>
        <a:bodyPr/>
        <a:lstStyle/>
        <a:p>
          <a:endParaRPr lang="es-ES"/>
        </a:p>
      </dgm:t>
    </dgm:pt>
    <dgm:pt modelId="{2A689F91-46F5-4519-97DC-E69A7160DFBC}" type="sibTrans" cxnId="{0B1C74F6-A810-4AE6-9DE4-3949A816F4AA}">
      <dgm:prSet/>
      <dgm:spPr/>
      <dgm:t>
        <a:bodyPr/>
        <a:lstStyle/>
        <a:p>
          <a:endParaRPr lang="es-ES"/>
        </a:p>
      </dgm:t>
    </dgm:pt>
    <dgm:pt modelId="{861B87B7-102B-433D-9FE2-E9AC574CF144}">
      <dgm:prSet phldrT="[Texto]"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</a:rPr>
            <a:t>Esfuerzos de IES Públicas y Privadas</a:t>
          </a:r>
          <a:endParaRPr lang="es-ES" sz="1800" dirty="0">
            <a:latin typeface="Agency FB" panose="020B0503020202020204" pitchFamily="34" charset="0"/>
          </a:endParaRPr>
        </a:p>
      </dgm:t>
    </dgm:pt>
    <dgm:pt modelId="{0ADBEE0D-1A50-4EFD-ACA8-6D946F9E241D}" type="parTrans" cxnId="{B883CE79-761F-4A73-837B-DB1BCECDBDEF}">
      <dgm:prSet/>
      <dgm:spPr/>
      <dgm:t>
        <a:bodyPr/>
        <a:lstStyle/>
        <a:p>
          <a:endParaRPr lang="es-ES"/>
        </a:p>
      </dgm:t>
    </dgm:pt>
    <dgm:pt modelId="{85E8E640-F413-4D0C-8B4F-9955C39B7C14}" type="sibTrans" cxnId="{B883CE79-761F-4A73-837B-DB1BCECDBDEF}">
      <dgm:prSet/>
      <dgm:spPr/>
      <dgm:t>
        <a:bodyPr/>
        <a:lstStyle/>
        <a:p>
          <a:endParaRPr lang="es-ES"/>
        </a:p>
      </dgm:t>
    </dgm:pt>
    <dgm:pt modelId="{AE25C385-6D70-4680-B4E7-DD5142BFB54F}">
      <dgm:prSet phldrT="[Texto]"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</a:rPr>
            <a:t>Espacio Común de la Educación Superior Abierta y a Distancia </a:t>
          </a:r>
          <a:endParaRPr lang="es-ES" sz="1800" dirty="0">
            <a:latin typeface="Agency FB" panose="020B0503020202020204" pitchFamily="34" charset="0"/>
          </a:endParaRPr>
        </a:p>
      </dgm:t>
    </dgm:pt>
    <dgm:pt modelId="{F996864C-7ADC-4A81-9BE6-8C220A35ACFE}" type="parTrans" cxnId="{1A5A6F96-A9FC-46C3-BC03-716AC97850DB}">
      <dgm:prSet/>
      <dgm:spPr/>
      <dgm:t>
        <a:bodyPr/>
        <a:lstStyle/>
        <a:p>
          <a:endParaRPr lang="es-ES"/>
        </a:p>
      </dgm:t>
    </dgm:pt>
    <dgm:pt modelId="{448B1BA7-4AFE-4BDE-93E4-6492BE41BFC3}" type="sibTrans" cxnId="{1A5A6F96-A9FC-46C3-BC03-716AC97850DB}">
      <dgm:prSet/>
      <dgm:spPr/>
      <dgm:t>
        <a:bodyPr/>
        <a:lstStyle/>
        <a:p>
          <a:endParaRPr lang="es-ES"/>
        </a:p>
      </dgm:t>
    </dgm:pt>
    <dgm:pt modelId="{AA9B6842-5D7A-4B12-BF40-5AD5587961FE}">
      <dgm:prSet phldrT="[Texto]" custT="1"/>
      <dgm:spPr/>
      <dgm:t>
        <a:bodyPr/>
        <a:lstStyle/>
        <a:p>
          <a:r>
            <a:rPr lang="es-MX" sz="1800" dirty="0" smtClean="0">
              <a:latin typeface="Agency FB" panose="020B0503020202020204" pitchFamily="34" charset="0"/>
            </a:rPr>
            <a:t>Consejos Estatales de Educación Abierta y a Distancia</a:t>
          </a:r>
          <a:endParaRPr lang="es-ES" sz="1800" dirty="0">
            <a:latin typeface="Agency FB" panose="020B0503020202020204" pitchFamily="34" charset="0"/>
          </a:endParaRPr>
        </a:p>
      </dgm:t>
    </dgm:pt>
    <dgm:pt modelId="{CA4A65C0-144A-40D0-BC2F-F68C1B6960CD}" type="parTrans" cxnId="{3D192311-6361-4C7D-A390-11EB123B5314}">
      <dgm:prSet/>
      <dgm:spPr/>
      <dgm:t>
        <a:bodyPr/>
        <a:lstStyle/>
        <a:p>
          <a:endParaRPr lang="es-ES"/>
        </a:p>
      </dgm:t>
    </dgm:pt>
    <dgm:pt modelId="{35704A2E-7484-4544-96A8-5C7310F718B9}" type="sibTrans" cxnId="{3D192311-6361-4C7D-A390-11EB123B5314}">
      <dgm:prSet/>
      <dgm:spPr/>
      <dgm:t>
        <a:bodyPr/>
        <a:lstStyle/>
        <a:p>
          <a:endParaRPr lang="es-ES"/>
        </a:p>
      </dgm:t>
    </dgm:pt>
    <dgm:pt modelId="{71084509-BEE8-4EF2-AFF7-D4E0E2D5C04C}" type="pres">
      <dgm:prSet presAssocID="{1F7160BC-8BCA-4551-B0C8-37EC10BE8508}" presName="compositeShape" presStyleCnt="0">
        <dgm:presLayoutVars>
          <dgm:dir/>
          <dgm:resizeHandles/>
        </dgm:presLayoutVars>
      </dgm:prSet>
      <dgm:spPr/>
    </dgm:pt>
    <dgm:pt modelId="{961C3C68-198C-432C-AE22-DBA129C9F466}" type="pres">
      <dgm:prSet presAssocID="{1F7160BC-8BCA-4551-B0C8-37EC10BE8508}" presName="pyramid" presStyleLbl="node1" presStyleIdx="0" presStyleCnt="1" custFlipHor="1" custScaleX="979" custLinFactNeighborX="2085" custLinFactNeighborY="-108"/>
      <dgm:spPr>
        <a:noFill/>
      </dgm:spPr>
    </dgm:pt>
    <dgm:pt modelId="{9AA1D4D0-DFC7-4F41-BB47-1EFD6E0DB222}" type="pres">
      <dgm:prSet presAssocID="{1F7160BC-8BCA-4551-B0C8-37EC10BE8508}" presName="theList" presStyleCnt="0"/>
      <dgm:spPr/>
    </dgm:pt>
    <dgm:pt modelId="{3B683831-E40C-49C6-A830-BCB570F0083C}" type="pres">
      <dgm:prSet presAssocID="{AE25C385-6D70-4680-B4E7-DD5142BFB54F}" presName="aNode" presStyleLbl="fgAcc1" presStyleIdx="0" presStyleCnt="6" custScaleX="1125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B00355-DD3F-44CC-BC65-33FCF6276E71}" type="pres">
      <dgm:prSet presAssocID="{AE25C385-6D70-4680-B4E7-DD5142BFB54F}" presName="aSpace" presStyleCnt="0"/>
      <dgm:spPr/>
    </dgm:pt>
    <dgm:pt modelId="{E73A4A79-B810-4656-B06E-48F8A4AA8B58}" type="pres">
      <dgm:prSet presAssocID="{37AA4E92-024D-49E1-93E1-BC7694B607D9}" presName="aNode" presStyleLbl="fgAcc1" presStyleIdx="1" presStyleCnt="6" custScaleX="1117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0650A5-A22B-4D75-BA31-4A29B72DB6F0}" type="pres">
      <dgm:prSet presAssocID="{37AA4E92-024D-49E1-93E1-BC7694B607D9}" presName="aSpace" presStyleCnt="0"/>
      <dgm:spPr/>
    </dgm:pt>
    <dgm:pt modelId="{02035A70-0EF0-4CEA-BA03-D160819632A8}" type="pres">
      <dgm:prSet presAssocID="{AC3E2ACF-C431-4F64-96A0-0D25DA0C82D6}" presName="aNode" presStyleLbl="fgAcc1" presStyleIdx="2" presStyleCnt="6" custScaleX="1117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80B4A6-9AE1-495D-8031-86AB63AE72C3}" type="pres">
      <dgm:prSet presAssocID="{AC3E2ACF-C431-4F64-96A0-0D25DA0C82D6}" presName="aSpace" presStyleCnt="0"/>
      <dgm:spPr/>
    </dgm:pt>
    <dgm:pt modelId="{12C2A7E7-C00F-4971-965E-E151912BF54B}" type="pres">
      <dgm:prSet presAssocID="{7CA56CB3-1BCF-49D8-B615-C7FCE91C6050}" presName="aNode" presStyleLbl="fgAcc1" presStyleIdx="3" presStyleCnt="6" custScaleX="1117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D3E3F8-BDEF-4CAD-8917-125F14A7DE8E}" type="pres">
      <dgm:prSet presAssocID="{7CA56CB3-1BCF-49D8-B615-C7FCE91C6050}" presName="aSpace" presStyleCnt="0"/>
      <dgm:spPr/>
    </dgm:pt>
    <dgm:pt modelId="{FE2F2FB1-00AC-4FDD-8B3F-A2F936F6420A}" type="pres">
      <dgm:prSet presAssocID="{AA9B6842-5D7A-4B12-BF40-5AD5587961FE}" presName="aNode" presStyleLbl="fgAcc1" presStyleIdx="4" presStyleCnt="6" custScaleX="1117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785064-6FCD-44DA-9043-EF7C92FC5DEC}" type="pres">
      <dgm:prSet presAssocID="{AA9B6842-5D7A-4B12-BF40-5AD5587961FE}" presName="aSpace" presStyleCnt="0"/>
      <dgm:spPr/>
    </dgm:pt>
    <dgm:pt modelId="{83A97A29-DA51-4F68-B85C-0AD1EF8D8D96}" type="pres">
      <dgm:prSet presAssocID="{861B87B7-102B-433D-9FE2-E9AC574CF144}" presName="aNode" presStyleLbl="fgAcc1" presStyleIdx="5" presStyleCnt="6" custScaleX="1117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135FFF-A8AA-4923-9314-C61CA4EBC928}" type="pres">
      <dgm:prSet presAssocID="{861B87B7-102B-433D-9FE2-E9AC574CF144}" presName="aSpace" presStyleCnt="0"/>
      <dgm:spPr/>
    </dgm:pt>
  </dgm:ptLst>
  <dgm:cxnLst>
    <dgm:cxn modelId="{B683513F-34AD-4ADA-84CB-901B23A1B589}" type="presOf" srcId="{861B87B7-102B-433D-9FE2-E9AC574CF144}" destId="{83A97A29-DA51-4F68-B85C-0AD1EF8D8D96}" srcOrd="0" destOrd="0" presId="urn:microsoft.com/office/officeart/2005/8/layout/pyramid2"/>
    <dgm:cxn modelId="{7AB48258-BEC2-4885-8484-BEFE28A38A37}" type="presOf" srcId="{7CA56CB3-1BCF-49D8-B615-C7FCE91C6050}" destId="{12C2A7E7-C00F-4971-965E-E151912BF54B}" srcOrd="0" destOrd="0" presId="urn:microsoft.com/office/officeart/2005/8/layout/pyramid2"/>
    <dgm:cxn modelId="{B883CE79-761F-4A73-837B-DB1BCECDBDEF}" srcId="{1F7160BC-8BCA-4551-B0C8-37EC10BE8508}" destId="{861B87B7-102B-433D-9FE2-E9AC574CF144}" srcOrd="5" destOrd="0" parTransId="{0ADBEE0D-1A50-4EFD-ACA8-6D946F9E241D}" sibTransId="{85E8E640-F413-4D0C-8B4F-9955C39B7C14}"/>
    <dgm:cxn modelId="{050D264B-375B-43BD-BCEC-2B38A031AF9D}" type="presOf" srcId="{1F7160BC-8BCA-4551-B0C8-37EC10BE8508}" destId="{71084509-BEE8-4EF2-AFF7-D4E0E2D5C04C}" srcOrd="0" destOrd="0" presId="urn:microsoft.com/office/officeart/2005/8/layout/pyramid2"/>
    <dgm:cxn modelId="{A5CC7E51-06A2-4C9A-A5C4-6982C6FE520F}" srcId="{1F7160BC-8BCA-4551-B0C8-37EC10BE8508}" destId="{37AA4E92-024D-49E1-93E1-BC7694B607D9}" srcOrd="1" destOrd="0" parTransId="{A729565A-DF1C-48FC-9E50-5120BFE1F528}" sibTransId="{A50F7E89-642D-4361-9409-0D2EEC9EE0BA}"/>
    <dgm:cxn modelId="{55F7C5ED-C562-484E-A5C9-FFADB0035576}" type="presOf" srcId="{AA9B6842-5D7A-4B12-BF40-5AD5587961FE}" destId="{FE2F2FB1-00AC-4FDD-8B3F-A2F936F6420A}" srcOrd="0" destOrd="0" presId="urn:microsoft.com/office/officeart/2005/8/layout/pyramid2"/>
    <dgm:cxn modelId="{2A8879C0-F60E-41A0-AB12-64A775B02F38}" type="presOf" srcId="{AC3E2ACF-C431-4F64-96A0-0D25DA0C82D6}" destId="{02035A70-0EF0-4CEA-BA03-D160819632A8}" srcOrd="0" destOrd="0" presId="urn:microsoft.com/office/officeart/2005/8/layout/pyramid2"/>
    <dgm:cxn modelId="{3D192311-6361-4C7D-A390-11EB123B5314}" srcId="{1F7160BC-8BCA-4551-B0C8-37EC10BE8508}" destId="{AA9B6842-5D7A-4B12-BF40-5AD5587961FE}" srcOrd="4" destOrd="0" parTransId="{CA4A65C0-144A-40D0-BC2F-F68C1B6960CD}" sibTransId="{35704A2E-7484-4544-96A8-5C7310F718B9}"/>
    <dgm:cxn modelId="{2B76DF5D-D520-403F-BAC3-9F8B6F5DF43E}" type="presOf" srcId="{37AA4E92-024D-49E1-93E1-BC7694B607D9}" destId="{E73A4A79-B810-4656-B06E-48F8A4AA8B58}" srcOrd="0" destOrd="0" presId="urn:microsoft.com/office/officeart/2005/8/layout/pyramid2"/>
    <dgm:cxn modelId="{B776E9A2-136F-4D3E-969C-AA925EE627C1}" type="presOf" srcId="{AE25C385-6D70-4680-B4E7-DD5142BFB54F}" destId="{3B683831-E40C-49C6-A830-BCB570F0083C}" srcOrd="0" destOrd="0" presId="urn:microsoft.com/office/officeart/2005/8/layout/pyramid2"/>
    <dgm:cxn modelId="{38C0698E-DC4A-4856-B0C2-32352CCCA1D5}" srcId="{1F7160BC-8BCA-4551-B0C8-37EC10BE8508}" destId="{AC3E2ACF-C431-4F64-96A0-0D25DA0C82D6}" srcOrd="2" destOrd="0" parTransId="{ADE77B1C-3505-4A4A-8394-E8436947850B}" sibTransId="{2D0249DB-ECB1-47D1-B350-1AAE08333A3F}"/>
    <dgm:cxn modelId="{1A5A6F96-A9FC-46C3-BC03-716AC97850DB}" srcId="{1F7160BC-8BCA-4551-B0C8-37EC10BE8508}" destId="{AE25C385-6D70-4680-B4E7-DD5142BFB54F}" srcOrd="0" destOrd="0" parTransId="{F996864C-7ADC-4A81-9BE6-8C220A35ACFE}" sibTransId="{448B1BA7-4AFE-4BDE-93E4-6492BE41BFC3}"/>
    <dgm:cxn modelId="{0B1C74F6-A810-4AE6-9DE4-3949A816F4AA}" srcId="{1F7160BC-8BCA-4551-B0C8-37EC10BE8508}" destId="{7CA56CB3-1BCF-49D8-B615-C7FCE91C6050}" srcOrd="3" destOrd="0" parTransId="{31445EFB-E3CF-4B5A-8C00-5D98296FBD1C}" sibTransId="{2A689F91-46F5-4519-97DC-E69A7160DFBC}"/>
    <dgm:cxn modelId="{08C2401A-3A24-480A-AC38-021024CEBA52}" type="presParOf" srcId="{71084509-BEE8-4EF2-AFF7-D4E0E2D5C04C}" destId="{961C3C68-198C-432C-AE22-DBA129C9F466}" srcOrd="0" destOrd="0" presId="urn:microsoft.com/office/officeart/2005/8/layout/pyramid2"/>
    <dgm:cxn modelId="{8C726BFA-C635-48AB-A2B3-BA1D858B1B79}" type="presParOf" srcId="{71084509-BEE8-4EF2-AFF7-D4E0E2D5C04C}" destId="{9AA1D4D0-DFC7-4F41-BB47-1EFD6E0DB222}" srcOrd="1" destOrd="0" presId="urn:microsoft.com/office/officeart/2005/8/layout/pyramid2"/>
    <dgm:cxn modelId="{D20DD1DA-FF6A-48AC-B157-A76784ABBA2D}" type="presParOf" srcId="{9AA1D4D0-DFC7-4F41-BB47-1EFD6E0DB222}" destId="{3B683831-E40C-49C6-A830-BCB570F0083C}" srcOrd="0" destOrd="0" presId="urn:microsoft.com/office/officeart/2005/8/layout/pyramid2"/>
    <dgm:cxn modelId="{95032728-85B1-4C36-8E9C-A388EE3DB97D}" type="presParOf" srcId="{9AA1D4D0-DFC7-4F41-BB47-1EFD6E0DB222}" destId="{21B00355-DD3F-44CC-BC65-33FCF6276E71}" srcOrd="1" destOrd="0" presId="urn:microsoft.com/office/officeart/2005/8/layout/pyramid2"/>
    <dgm:cxn modelId="{0198B5BC-C752-4BC3-AAC6-765F5A59832E}" type="presParOf" srcId="{9AA1D4D0-DFC7-4F41-BB47-1EFD6E0DB222}" destId="{E73A4A79-B810-4656-B06E-48F8A4AA8B58}" srcOrd="2" destOrd="0" presId="urn:microsoft.com/office/officeart/2005/8/layout/pyramid2"/>
    <dgm:cxn modelId="{001331D2-ACE4-4FE2-9A03-AD9AD3D9A641}" type="presParOf" srcId="{9AA1D4D0-DFC7-4F41-BB47-1EFD6E0DB222}" destId="{010650A5-A22B-4D75-BA31-4A29B72DB6F0}" srcOrd="3" destOrd="0" presId="urn:microsoft.com/office/officeart/2005/8/layout/pyramid2"/>
    <dgm:cxn modelId="{7A0E1D59-D0F4-4F8C-A7A9-1282BCE72083}" type="presParOf" srcId="{9AA1D4D0-DFC7-4F41-BB47-1EFD6E0DB222}" destId="{02035A70-0EF0-4CEA-BA03-D160819632A8}" srcOrd="4" destOrd="0" presId="urn:microsoft.com/office/officeart/2005/8/layout/pyramid2"/>
    <dgm:cxn modelId="{1C38DE37-79DB-400E-88DF-55E73468CAA4}" type="presParOf" srcId="{9AA1D4D0-DFC7-4F41-BB47-1EFD6E0DB222}" destId="{D480B4A6-9AE1-495D-8031-86AB63AE72C3}" srcOrd="5" destOrd="0" presId="urn:microsoft.com/office/officeart/2005/8/layout/pyramid2"/>
    <dgm:cxn modelId="{5C4AB5E8-05E9-4DC8-AB7E-78E761DC088C}" type="presParOf" srcId="{9AA1D4D0-DFC7-4F41-BB47-1EFD6E0DB222}" destId="{12C2A7E7-C00F-4971-965E-E151912BF54B}" srcOrd="6" destOrd="0" presId="urn:microsoft.com/office/officeart/2005/8/layout/pyramid2"/>
    <dgm:cxn modelId="{57F6E2C7-0263-4B2D-9237-BD4FC974122D}" type="presParOf" srcId="{9AA1D4D0-DFC7-4F41-BB47-1EFD6E0DB222}" destId="{38D3E3F8-BDEF-4CAD-8917-125F14A7DE8E}" srcOrd="7" destOrd="0" presId="urn:microsoft.com/office/officeart/2005/8/layout/pyramid2"/>
    <dgm:cxn modelId="{10D83BB3-25A4-4175-BD16-4EA87C7BF32E}" type="presParOf" srcId="{9AA1D4D0-DFC7-4F41-BB47-1EFD6E0DB222}" destId="{FE2F2FB1-00AC-4FDD-8B3F-A2F936F6420A}" srcOrd="8" destOrd="0" presId="urn:microsoft.com/office/officeart/2005/8/layout/pyramid2"/>
    <dgm:cxn modelId="{4BA8D886-6524-4203-96BC-5CC67088160A}" type="presParOf" srcId="{9AA1D4D0-DFC7-4F41-BB47-1EFD6E0DB222}" destId="{AD785064-6FCD-44DA-9043-EF7C92FC5DEC}" srcOrd="9" destOrd="0" presId="urn:microsoft.com/office/officeart/2005/8/layout/pyramid2"/>
    <dgm:cxn modelId="{51AE6AC6-F617-4007-BE60-0B3918510B1D}" type="presParOf" srcId="{9AA1D4D0-DFC7-4F41-BB47-1EFD6E0DB222}" destId="{83A97A29-DA51-4F68-B85C-0AD1EF8D8D96}" srcOrd="10" destOrd="0" presId="urn:microsoft.com/office/officeart/2005/8/layout/pyramid2"/>
    <dgm:cxn modelId="{6EB34DA3-8F37-4A58-9F21-DB63F6FE570B}" type="presParOf" srcId="{9AA1D4D0-DFC7-4F41-BB47-1EFD6E0DB222}" destId="{46135FFF-A8AA-4923-9314-C61CA4EBC92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7ACD6-47FB-4DA6-86C7-B3E3928FAEC3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65E9390-73F7-4B47-829B-214D78F215B5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es-ES" sz="1800" b="1" dirty="0" smtClean="0">
              <a:latin typeface="Agency FB" panose="020B0503020202020204" pitchFamily="34" charset="0"/>
              <a:cs typeface="Georgia"/>
            </a:rPr>
            <a:t>Opción educativa para cualquier etapa de la vida</a:t>
          </a:r>
        </a:p>
      </dgm:t>
    </dgm:pt>
    <dgm:pt modelId="{40A40ED9-4BB6-184F-8D75-6FD2EFCDAE1B}" type="parTrans" cxnId="{917FEA11-ACF6-524A-B7C3-099A17B385F9}">
      <dgm:prSet/>
      <dgm:spPr/>
      <dgm:t>
        <a:bodyPr/>
        <a:lstStyle/>
        <a:p>
          <a:endParaRPr lang="es-ES" sz="3200"/>
        </a:p>
      </dgm:t>
    </dgm:pt>
    <dgm:pt modelId="{6E6E6EC2-5A7D-1740-A065-D6F72BF0A8B1}" type="sibTrans" cxnId="{917FEA11-ACF6-524A-B7C3-099A17B385F9}">
      <dgm:prSet/>
      <dgm:spPr/>
      <dgm:t>
        <a:bodyPr/>
        <a:lstStyle/>
        <a:p>
          <a:endParaRPr lang="es-ES" sz="3200"/>
        </a:p>
      </dgm:t>
    </dgm:pt>
    <dgm:pt modelId="{76EB1DB8-A72B-E142-935A-5CD1B6E32CCF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s-ES" sz="1800" b="1" dirty="0" smtClean="0">
              <a:latin typeface="Agency FB" panose="020B0503020202020204" pitchFamily="34" charset="0"/>
              <a:cs typeface="Georgia"/>
            </a:rPr>
            <a:t>Democratiza las oportunidades educativas</a:t>
          </a:r>
        </a:p>
      </dgm:t>
    </dgm:pt>
    <dgm:pt modelId="{7CDA003A-DBE0-D142-81E5-B865022E1FF3}" type="parTrans" cxnId="{FC7A978C-917E-BA47-AFDE-4F63807C6C79}">
      <dgm:prSet/>
      <dgm:spPr/>
      <dgm:t>
        <a:bodyPr/>
        <a:lstStyle/>
        <a:p>
          <a:endParaRPr lang="es-ES" sz="3200"/>
        </a:p>
      </dgm:t>
    </dgm:pt>
    <dgm:pt modelId="{9D8C3369-2468-2F40-A154-10EDFF32F289}" type="sibTrans" cxnId="{FC7A978C-917E-BA47-AFDE-4F63807C6C79}">
      <dgm:prSet/>
      <dgm:spPr/>
      <dgm:t>
        <a:bodyPr/>
        <a:lstStyle/>
        <a:p>
          <a:endParaRPr lang="es-ES" sz="3200"/>
        </a:p>
      </dgm:t>
    </dgm:pt>
    <dgm:pt modelId="{31FA07DE-58F4-8D4F-A620-200660E5D0DD}">
      <dgm:prSet phldrT="[Texto]" custT="1"/>
      <dgm:spPr>
        <a:solidFill>
          <a:srgbClr val="7030A0"/>
        </a:solidFill>
      </dgm:spPr>
      <dgm:t>
        <a:bodyPr/>
        <a:lstStyle/>
        <a:p>
          <a:pPr algn="ctr"/>
          <a:r>
            <a:rPr lang="es-ES" sz="1800" b="1" dirty="0" smtClean="0">
              <a:latin typeface="Agency FB" panose="020B0503020202020204" pitchFamily="34" charset="0"/>
              <a:cs typeface="Georgia"/>
            </a:rPr>
            <a:t>Favorece la inclusión</a:t>
          </a:r>
        </a:p>
      </dgm:t>
    </dgm:pt>
    <dgm:pt modelId="{A1027A95-C7E5-0F43-B963-B51727708432}" type="sibTrans" cxnId="{DDA17B29-9C1F-0146-8343-9E65E031FE6B}">
      <dgm:prSet/>
      <dgm:spPr/>
      <dgm:t>
        <a:bodyPr/>
        <a:lstStyle/>
        <a:p>
          <a:endParaRPr lang="es-ES" sz="3200"/>
        </a:p>
      </dgm:t>
    </dgm:pt>
    <dgm:pt modelId="{5E47781E-649F-EC48-9699-8CAB2D68E255}" type="parTrans" cxnId="{DDA17B29-9C1F-0146-8343-9E65E031FE6B}">
      <dgm:prSet/>
      <dgm:spPr/>
      <dgm:t>
        <a:bodyPr/>
        <a:lstStyle/>
        <a:p>
          <a:endParaRPr lang="es-ES" sz="3200"/>
        </a:p>
      </dgm:t>
    </dgm:pt>
    <dgm:pt modelId="{35B74E91-73A2-EF4B-ADE0-8B6A6377463B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Presencia nacional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DEE9AEE8-780A-4242-A304-728A96493BD3}" type="parTrans" cxnId="{6A06D416-AF49-2243-A0A7-764B85BEB286}">
      <dgm:prSet/>
      <dgm:spPr/>
      <dgm:t>
        <a:bodyPr/>
        <a:lstStyle/>
        <a:p>
          <a:endParaRPr lang="es-ES"/>
        </a:p>
      </dgm:t>
    </dgm:pt>
    <dgm:pt modelId="{65AF2106-526E-9A4E-8B47-080C32D70B6A}" type="sibTrans" cxnId="{6A06D416-AF49-2243-A0A7-764B85BEB286}">
      <dgm:prSet/>
      <dgm:spPr/>
      <dgm:t>
        <a:bodyPr/>
        <a:lstStyle/>
        <a:p>
          <a:endParaRPr lang="es-ES"/>
        </a:p>
      </dgm:t>
    </dgm:pt>
    <dgm:pt modelId="{617C07F4-CC4E-8140-9684-E3AE70D93E3A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Abre oportunidades educativas en zonas donde no se tiene acceso a la educación superior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118BD76F-6BAD-DF43-89CB-950DDA0DD369}" type="parTrans" cxnId="{0A42D40E-E939-014D-8458-6DFA9A802B92}">
      <dgm:prSet/>
      <dgm:spPr/>
      <dgm:t>
        <a:bodyPr/>
        <a:lstStyle/>
        <a:p>
          <a:endParaRPr lang="es-ES"/>
        </a:p>
      </dgm:t>
    </dgm:pt>
    <dgm:pt modelId="{CDB448A2-0114-BA47-8C1C-18F77CC04332}" type="sibTrans" cxnId="{0A42D40E-E939-014D-8458-6DFA9A802B92}">
      <dgm:prSet/>
      <dgm:spPr/>
      <dgm:t>
        <a:bodyPr/>
        <a:lstStyle/>
        <a:p>
          <a:endParaRPr lang="es-ES"/>
        </a:p>
      </dgm:t>
    </dgm:pt>
    <dgm:pt modelId="{36267197-921A-1448-A25D-B8AF373E4605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Potencia el alcance de carreras que presencialmente solo se ofrecen en alguna región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490FEC8C-42E9-2D4A-940D-CF8188A0CC5A}" type="parTrans" cxnId="{65DB60B4-EC2F-EC4E-8CE4-00E177E8119A}">
      <dgm:prSet/>
      <dgm:spPr/>
      <dgm:t>
        <a:bodyPr/>
        <a:lstStyle/>
        <a:p>
          <a:endParaRPr lang="es-ES"/>
        </a:p>
      </dgm:t>
    </dgm:pt>
    <dgm:pt modelId="{C4B4920C-DB51-2945-88BC-C919A7D3F3AE}" type="sibTrans" cxnId="{65DB60B4-EC2F-EC4E-8CE4-00E177E8119A}">
      <dgm:prSet/>
      <dgm:spPr/>
      <dgm:t>
        <a:bodyPr/>
        <a:lstStyle/>
        <a:p>
          <a:endParaRPr lang="es-ES"/>
        </a:p>
      </dgm:t>
    </dgm:pt>
    <dgm:pt modelId="{F8FE6297-6A55-E143-89FC-9C0F5B9789A4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Permite el acceso a la educación superior sin importar la edad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8C8D2455-363B-2643-BF71-E5E816855405}" type="parTrans" cxnId="{F67C6B0E-3911-594F-BEDD-44776B30C6EC}">
      <dgm:prSet/>
      <dgm:spPr/>
      <dgm:t>
        <a:bodyPr/>
        <a:lstStyle/>
        <a:p>
          <a:endParaRPr lang="es-ES"/>
        </a:p>
      </dgm:t>
    </dgm:pt>
    <dgm:pt modelId="{87023C31-A498-664E-977A-94472A452897}" type="sibTrans" cxnId="{F67C6B0E-3911-594F-BEDD-44776B30C6EC}">
      <dgm:prSet/>
      <dgm:spPr/>
      <dgm:t>
        <a:bodyPr/>
        <a:lstStyle/>
        <a:p>
          <a:endParaRPr lang="es-ES"/>
        </a:p>
      </dgm:t>
    </dgm:pt>
    <dgm:pt modelId="{0909BA20-7A96-D742-AA6C-D5A29DF68C5A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Es una alternativa que ayuda  a la disminución del rezago educativo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64D80EC4-E875-2D48-8324-FD61CEE15639}" type="parTrans" cxnId="{A812C2BF-9DA3-E944-9F9D-A3DF45EDFFA4}">
      <dgm:prSet/>
      <dgm:spPr/>
      <dgm:t>
        <a:bodyPr/>
        <a:lstStyle/>
        <a:p>
          <a:endParaRPr lang="es-ES"/>
        </a:p>
      </dgm:t>
    </dgm:pt>
    <dgm:pt modelId="{2903A407-4A97-9D4C-AE2C-D946655C6547}" type="sibTrans" cxnId="{A812C2BF-9DA3-E944-9F9D-A3DF45EDFFA4}">
      <dgm:prSet/>
      <dgm:spPr/>
      <dgm:t>
        <a:bodyPr/>
        <a:lstStyle/>
        <a:p>
          <a:endParaRPr lang="es-ES"/>
        </a:p>
      </dgm:t>
    </dgm:pt>
    <dgm:pt modelId="{3F53FE7D-762E-1F46-825D-1CEEED5672E8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Favorece el desarrollo de competencias a lo largo de la vida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D561A150-E738-A34F-B03A-A4C4AF272715}" type="parTrans" cxnId="{0CF2AA0F-86B0-DA46-8D29-2A041DC158AA}">
      <dgm:prSet/>
      <dgm:spPr/>
      <dgm:t>
        <a:bodyPr/>
        <a:lstStyle/>
        <a:p>
          <a:endParaRPr lang="es-ES"/>
        </a:p>
      </dgm:t>
    </dgm:pt>
    <dgm:pt modelId="{CF68E24D-60FD-1149-A1BB-A839C64E7B01}" type="sibTrans" cxnId="{0CF2AA0F-86B0-DA46-8D29-2A041DC158AA}">
      <dgm:prSet/>
      <dgm:spPr/>
      <dgm:t>
        <a:bodyPr/>
        <a:lstStyle/>
        <a:p>
          <a:endParaRPr lang="es-ES"/>
        </a:p>
      </dgm:t>
    </dgm:pt>
    <dgm:pt modelId="{D1944A20-72AD-7B49-9196-ACD05DD61E18}">
      <dgm:prSet custT="1"/>
      <dgm:spPr/>
      <dgm:t>
        <a:bodyPr/>
        <a:lstStyle/>
        <a:p>
          <a:r>
            <a:rPr lang="es-ES" sz="2000" dirty="0" smtClean="0">
              <a:latin typeface="Agency FB" panose="020B0503020202020204" pitchFamily="34" charset="0"/>
              <a:cs typeface="Georgia"/>
            </a:rPr>
            <a:t>Facilita el acceso a la educación superior de grupos en situación de vulnerabilidad</a:t>
          </a:r>
          <a:endParaRPr lang="es-ES" sz="2000" dirty="0">
            <a:latin typeface="Agency FB" panose="020B0503020202020204" pitchFamily="34" charset="0"/>
            <a:cs typeface="Georgia"/>
          </a:endParaRPr>
        </a:p>
      </dgm:t>
    </dgm:pt>
    <dgm:pt modelId="{D066DE7D-AD23-6C44-928C-205C3125E8A8}" type="parTrans" cxnId="{CC60790F-8607-DF43-A935-8EA645CE67A6}">
      <dgm:prSet/>
      <dgm:spPr/>
      <dgm:t>
        <a:bodyPr/>
        <a:lstStyle/>
        <a:p>
          <a:endParaRPr lang="es-ES"/>
        </a:p>
      </dgm:t>
    </dgm:pt>
    <dgm:pt modelId="{E03334A2-8036-054D-9625-B5853B491F0A}" type="sibTrans" cxnId="{CC60790F-8607-DF43-A935-8EA645CE67A6}">
      <dgm:prSet/>
      <dgm:spPr/>
      <dgm:t>
        <a:bodyPr/>
        <a:lstStyle/>
        <a:p>
          <a:endParaRPr lang="es-ES"/>
        </a:p>
      </dgm:t>
    </dgm:pt>
    <dgm:pt modelId="{044BCBBF-3759-4C4B-AB83-06B67E5FF53F}">
      <dgm:prSet custT="1"/>
      <dgm:spPr/>
      <dgm:t>
        <a:bodyPr/>
        <a:lstStyle/>
        <a:p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B9135E75-0F37-46A4-B8BE-AFF893658497}" type="parTrans" cxnId="{D7CF7CF2-132F-4B43-A68F-7E3496FA8EFA}">
      <dgm:prSet/>
      <dgm:spPr/>
      <dgm:t>
        <a:bodyPr/>
        <a:lstStyle/>
        <a:p>
          <a:endParaRPr lang="es-MX"/>
        </a:p>
      </dgm:t>
    </dgm:pt>
    <dgm:pt modelId="{AE847A3F-9EDD-40E4-98A7-1FF56CFDD790}" type="sibTrans" cxnId="{D7CF7CF2-132F-4B43-A68F-7E3496FA8EFA}">
      <dgm:prSet/>
      <dgm:spPr/>
      <dgm:t>
        <a:bodyPr/>
        <a:lstStyle/>
        <a:p>
          <a:endParaRPr lang="es-MX"/>
        </a:p>
      </dgm:t>
    </dgm:pt>
    <dgm:pt modelId="{534F30A1-9C0A-496F-8B7F-FF0C0E078484}">
      <dgm:prSet custT="1"/>
      <dgm:spPr/>
      <dgm:t>
        <a:bodyPr/>
        <a:lstStyle/>
        <a:p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61788C93-5F5B-4B47-962E-8BE1F0F033A0}" type="parTrans" cxnId="{E5F3F67B-69EB-454E-A32F-DD68E1963C4E}">
      <dgm:prSet/>
      <dgm:spPr/>
      <dgm:t>
        <a:bodyPr/>
        <a:lstStyle/>
        <a:p>
          <a:endParaRPr lang="es-MX"/>
        </a:p>
      </dgm:t>
    </dgm:pt>
    <dgm:pt modelId="{BAA5FAED-7A09-4421-B242-06347C134EC1}" type="sibTrans" cxnId="{E5F3F67B-69EB-454E-A32F-DD68E1963C4E}">
      <dgm:prSet/>
      <dgm:spPr/>
      <dgm:t>
        <a:bodyPr/>
        <a:lstStyle/>
        <a:p>
          <a:endParaRPr lang="es-MX"/>
        </a:p>
      </dgm:t>
    </dgm:pt>
    <dgm:pt modelId="{C825CC97-65B5-4ABC-A59B-88D32414DCA9}">
      <dgm:prSet custT="1"/>
      <dgm:spPr/>
      <dgm:t>
        <a:bodyPr/>
        <a:lstStyle/>
        <a:p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173F4F8A-2EB3-471F-8952-80B3AA61510B}" type="parTrans" cxnId="{5551EE95-72B9-4FB6-B2CA-85E6E2E3C53A}">
      <dgm:prSet/>
      <dgm:spPr/>
      <dgm:t>
        <a:bodyPr/>
        <a:lstStyle/>
        <a:p>
          <a:endParaRPr lang="es-MX"/>
        </a:p>
      </dgm:t>
    </dgm:pt>
    <dgm:pt modelId="{AD3C25E4-34A0-46B8-A0DB-4A042B288469}" type="sibTrans" cxnId="{5551EE95-72B9-4FB6-B2CA-85E6E2E3C53A}">
      <dgm:prSet/>
      <dgm:spPr/>
      <dgm:t>
        <a:bodyPr/>
        <a:lstStyle/>
        <a:p>
          <a:endParaRPr lang="es-MX"/>
        </a:p>
      </dgm:t>
    </dgm:pt>
    <dgm:pt modelId="{F13CB31E-3B75-4E35-8D1C-D50586B4CCD7}">
      <dgm:prSet custT="1"/>
      <dgm:spPr/>
      <dgm:t>
        <a:bodyPr/>
        <a:lstStyle/>
        <a:p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909C635E-7AA3-485B-AE61-ACBCF01FAAD1}" type="parTrans" cxnId="{7D692481-F7F7-4E30-8428-2E3872184A40}">
      <dgm:prSet/>
      <dgm:spPr/>
      <dgm:t>
        <a:bodyPr/>
        <a:lstStyle/>
        <a:p>
          <a:endParaRPr lang="es-MX"/>
        </a:p>
      </dgm:t>
    </dgm:pt>
    <dgm:pt modelId="{9AA4FE83-5EEC-4AC8-826A-B2233CBB9E5A}" type="sibTrans" cxnId="{7D692481-F7F7-4E30-8428-2E3872184A40}">
      <dgm:prSet/>
      <dgm:spPr/>
      <dgm:t>
        <a:bodyPr/>
        <a:lstStyle/>
        <a:p>
          <a:endParaRPr lang="es-MX"/>
        </a:p>
      </dgm:t>
    </dgm:pt>
    <dgm:pt modelId="{C15C6C09-BAFF-4483-975F-C3E6CD799DB5}">
      <dgm:prSet custT="1"/>
      <dgm:spPr/>
      <dgm:t>
        <a:bodyPr/>
        <a:lstStyle/>
        <a:p>
          <a:endParaRPr lang="es-ES" sz="1400" dirty="0">
            <a:latin typeface="Georgia"/>
            <a:cs typeface="Georgia"/>
          </a:endParaRPr>
        </a:p>
      </dgm:t>
    </dgm:pt>
    <dgm:pt modelId="{440294F5-D7C4-4AFB-B464-2CD1204F8618}" type="parTrans" cxnId="{CDDA61F1-A8DE-4F18-B5B8-4AB30F34680D}">
      <dgm:prSet/>
      <dgm:spPr/>
      <dgm:t>
        <a:bodyPr/>
        <a:lstStyle/>
        <a:p>
          <a:endParaRPr lang="es-MX"/>
        </a:p>
      </dgm:t>
    </dgm:pt>
    <dgm:pt modelId="{4FAB29F8-3852-4302-A38A-48C1BA64F738}" type="sibTrans" cxnId="{CDDA61F1-A8DE-4F18-B5B8-4AB30F34680D}">
      <dgm:prSet/>
      <dgm:spPr/>
      <dgm:t>
        <a:bodyPr/>
        <a:lstStyle/>
        <a:p>
          <a:endParaRPr lang="es-MX"/>
        </a:p>
      </dgm:t>
    </dgm:pt>
    <dgm:pt modelId="{9B8A164C-0D0D-4414-B9C9-5D1C9C58020F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Representa una alternativa viable para personas que, por diversas razones, no pueden asistir a una modalidad presencial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E0A72BB7-EE45-4FCA-A27C-B90DD9D10849}" type="parTrans" cxnId="{5EE3CA6D-A6E2-439F-AB50-47E3A8ACBED2}">
      <dgm:prSet/>
      <dgm:spPr/>
      <dgm:t>
        <a:bodyPr/>
        <a:lstStyle/>
        <a:p>
          <a:endParaRPr lang="es-MX"/>
        </a:p>
      </dgm:t>
    </dgm:pt>
    <dgm:pt modelId="{B3DC19E1-0399-47D0-A568-3F4FE8393048}" type="sibTrans" cxnId="{5EE3CA6D-A6E2-439F-AB50-47E3A8ACBED2}">
      <dgm:prSet/>
      <dgm:spPr/>
      <dgm:t>
        <a:bodyPr/>
        <a:lstStyle/>
        <a:p>
          <a:endParaRPr lang="es-MX"/>
        </a:p>
      </dgm:t>
    </dgm:pt>
    <dgm:pt modelId="{F034D2EF-D726-4742-BBFE-7A71117204A1}">
      <dgm:prSet custT="1"/>
      <dgm:spPr/>
      <dgm:t>
        <a:bodyPr/>
        <a:lstStyle/>
        <a:p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8B617289-6EA7-45CD-8BBD-11FB04FD98B3}" type="parTrans" cxnId="{AFA3CAB0-F0B7-4BDB-8C87-DE4C62FCE744}">
      <dgm:prSet/>
      <dgm:spPr/>
      <dgm:t>
        <a:bodyPr/>
        <a:lstStyle/>
        <a:p>
          <a:endParaRPr lang="es-MX"/>
        </a:p>
      </dgm:t>
    </dgm:pt>
    <dgm:pt modelId="{C6E83875-C7F3-41C6-9C29-CBF331328656}" type="sibTrans" cxnId="{AFA3CAB0-F0B7-4BDB-8C87-DE4C62FCE744}">
      <dgm:prSet/>
      <dgm:spPr/>
      <dgm:t>
        <a:bodyPr/>
        <a:lstStyle/>
        <a:p>
          <a:endParaRPr lang="es-MX"/>
        </a:p>
      </dgm:t>
    </dgm:pt>
    <dgm:pt modelId="{E654181D-C922-D743-BD6A-A7946E081511}" type="pres">
      <dgm:prSet presAssocID="{BDD7ACD6-47FB-4DA6-86C7-B3E3928FAE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A34058-ED19-C74D-9800-2DBE86B55810}" type="pres">
      <dgm:prSet presAssocID="{76EB1DB8-A72B-E142-935A-5CD1B6E32CCF}" presName="composite" presStyleCnt="0"/>
      <dgm:spPr/>
      <dgm:t>
        <a:bodyPr/>
        <a:lstStyle/>
        <a:p>
          <a:endParaRPr lang="es-ES"/>
        </a:p>
      </dgm:t>
    </dgm:pt>
    <dgm:pt modelId="{3A15FCA5-FA2C-E649-929A-124FDD1884A0}" type="pres">
      <dgm:prSet presAssocID="{76EB1DB8-A72B-E142-935A-5CD1B6E32CC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148D40-C484-F946-B19C-1D755E7F6A4C}" type="pres">
      <dgm:prSet presAssocID="{76EB1DB8-A72B-E142-935A-5CD1B6E32CC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3BA113-8C72-B64B-87D9-D3C355F78830}" type="pres">
      <dgm:prSet presAssocID="{9D8C3369-2468-2F40-A154-10EDFF32F289}" presName="space" presStyleCnt="0"/>
      <dgm:spPr/>
      <dgm:t>
        <a:bodyPr/>
        <a:lstStyle/>
        <a:p>
          <a:endParaRPr lang="es-ES"/>
        </a:p>
      </dgm:t>
    </dgm:pt>
    <dgm:pt modelId="{10A55676-A7A1-B14D-8311-1D2C6CCF2AAE}" type="pres">
      <dgm:prSet presAssocID="{C65E9390-73F7-4B47-829B-214D78F215B5}" presName="composite" presStyleCnt="0"/>
      <dgm:spPr/>
      <dgm:t>
        <a:bodyPr/>
        <a:lstStyle/>
        <a:p>
          <a:endParaRPr lang="es-ES"/>
        </a:p>
      </dgm:t>
    </dgm:pt>
    <dgm:pt modelId="{244AE112-A543-AC49-9A9D-BF93D7444943}" type="pres">
      <dgm:prSet presAssocID="{C65E9390-73F7-4B47-829B-214D78F215B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37647-B02F-4D40-A726-393D4E069086}" type="pres">
      <dgm:prSet presAssocID="{C65E9390-73F7-4B47-829B-214D78F215B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D5306E-FD7E-AC4F-895E-C17891EF6E81}" type="pres">
      <dgm:prSet presAssocID="{6E6E6EC2-5A7D-1740-A065-D6F72BF0A8B1}" presName="space" presStyleCnt="0"/>
      <dgm:spPr/>
      <dgm:t>
        <a:bodyPr/>
        <a:lstStyle/>
        <a:p>
          <a:endParaRPr lang="es-ES"/>
        </a:p>
      </dgm:t>
    </dgm:pt>
    <dgm:pt modelId="{45086E90-C0AA-AF4A-A2B4-01F2E5D80838}" type="pres">
      <dgm:prSet presAssocID="{31FA07DE-58F4-8D4F-A620-200660E5D0DD}" presName="composite" presStyleCnt="0"/>
      <dgm:spPr/>
      <dgm:t>
        <a:bodyPr/>
        <a:lstStyle/>
        <a:p>
          <a:endParaRPr lang="es-ES"/>
        </a:p>
      </dgm:t>
    </dgm:pt>
    <dgm:pt modelId="{632AAFB6-CB9F-394E-88DD-6CF2F2929F61}" type="pres">
      <dgm:prSet presAssocID="{31FA07DE-58F4-8D4F-A620-200660E5D0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079480-A8A0-9A48-BFFE-35C0878EAEDF}" type="pres">
      <dgm:prSet presAssocID="{31FA07DE-58F4-8D4F-A620-200660E5D0D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479411-9022-4E75-8A68-33987E1803E2}" type="presOf" srcId="{F8FE6297-6A55-E143-89FC-9C0F5B9789A4}" destId="{9BE37647-B02F-4D40-A726-393D4E069086}" srcOrd="0" destOrd="0" presId="urn:microsoft.com/office/officeart/2005/8/layout/hList1"/>
    <dgm:cxn modelId="{EECB5107-4D45-46C9-B7B3-4378DEB50C9F}" type="presOf" srcId="{3F53FE7D-762E-1F46-825D-1CEEED5672E8}" destId="{9BE37647-B02F-4D40-A726-393D4E069086}" srcOrd="0" destOrd="4" presId="urn:microsoft.com/office/officeart/2005/8/layout/hList1"/>
    <dgm:cxn modelId="{4FFF6616-B2B1-424A-B033-D26A2B8DBE90}" type="presOf" srcId="{C15C6C09-BAFF-4483-975F-C3E6CD799DB5}" destId="{12079480-A8A0-9A48-BFFE-35C0878EAEDF}" srcOrd="0" destOrd="3" presId="urn:microsoft.com/office/officeart/2005/8/layout/hList1"/>
    <dgm:cxn modelId="{72600F4D-2175-4E27-90A1-57A60597CA21}" type="presOf" srcId="{C65E9390-73F7-4B47-829B-214D78F215B5}" destId="{244AE112-A543-AC49-9A9D-BF93D7444943}" srcOrd="0" destOrd="0" presId="urn:microsoft.com/office/officeart/2005/8/layout/hList1"/>
    <dgm:cxn modelId="{296E2719-D729-4120-9080-DBD028232EF2}" type="presOf" srcId="{35B74E91-73A2-EF4B-ADE0-8B6A6377463B}" destId="{C5148D40-C484-F946-B19C-1D755E7F6A4C}" srcOrd="0" destOrd="0" presId="urn:microsoft.com/office/officeart/2005/8/layout/hList1"/>
    <dgm:cxn modelId="{B1734F4C-00BB-439B-A51C-07D7775FD8EE}" type="presOf" srcId="{0909BA20-7A96-D742-AA6C-D5A29DF68C5A}" destId="{9BE37647-B02F-4D40-A726-393D4E069086}" srcOrd="0" destOrd="2" presId="urn:microsoft.com/office/officeart/2005/8/layout/hList1"/>
    <dgm:cxn modelId="{917FEA11-ACF6-524A-B7C3-099A17B385F9}" srcId="{BDD7ACD6-47FB-4DA6-86C7-B3E3928FAEC3}" destId="{C65E9390-73F7-4B47-829B-214D78F215B5}" srcOrd="1" destOrd="0" parTransId="{40A40ED9-4BB6-184F-8D75-6FD2EFCDAE1B}" sibTransId="{6E6E6EC2-5A7D-1740-A065-D6F72BF0A8B1}"/>
    <dgm:cxn modelId="{C53AAAF8-4EB5-4BD2-8DA6-1D469B10DFA7}" type="presOf" srcId="{76EB1DB8-A72B-E142-935A-5CD1B6E32CCF}" destId="{3A15FCA5-FA2C-E649-929A-124FDD1884A0}" srcOrd="0" destOrd="0" presId="urn:microsoft.com/office/officeart/2005/8/layout/hList1"/>
    <dgm:cxn modelId="{5551EE95-72B9-4FB6-B2CA-85E6E2E3C53A}" srcId="{C65E9390-73F7-4B47-829B-214D78F215B5}" destId="{C825CC97-65B5-4ABC-A59B-88D32414DCA9}" srcOrd="1" destOrd="0" parTransId="{173F4F8A-2EB3-471F-8952-80B3AA61510B}" sibTransId="{AD3C25E4-34A0-46B8-A0DB-4A042B288469}"/>
    <dgm:cxn modelId="{55AE36FB-3C2D-402E-B71E-82841A3FA2BE}" type="presOf" srcId="{F034D2EF-D726-4742-BBFE-7A71117204A1}" destId="{12079480-A8A0-9A48-BFFE-35C0878EAEDF}" srcOrd="0" destOrd="1" presId="urn:microsoft.com/office/officeart/2005/8/layout/hList1"/>
    <dgm:cxn modelId="{65DB60B4-EC2F-EC4E-8CE4-00E177E8119A}" srcId="{76EB1DB8-A72B-E142-935A-5CD1B6E32CCF}" destId="{36267197-921A-1448-A25D-B8AF373E4605}" srcOrd="4" destOrd="0" parTransId="{490FEC8C-42E9-2D4A-940D-CF8188A0CC5A}" sibTransId="{C4B4920C-DB51-2945-88BC-C919A7D3F3AE}"/>
    <dgm:cxn modelId="{CDDA61F1-A8DE-4F18-B5B8-4AB30F34680D}" srcId="{31FA07DE-58F4-8D4F-A620-200660E5D0DD}" destId="{C15C6C09-BAFF-4483-975F-C3E6CD799DB5}" srcOrd="3" destOrd="0" parTransId="{440294F5-D7C4-4AFB-B464-2CD1204F8618}" sibTransId="{4FAB29F8-3852-4302-A38A-48C1BA64F738}"/>
    <dgm:cxn modelId="{3F74384C-F213-4519-B4F0-20349EB47241}" type="presOf" srcId="{C825CC97-65B5-4ABC-A59B-88D32414DCA9}" destId="{9BE37647-B02F-4D40-A726-393D4E069086}" srcOrd="0" destOrd="1" presId="urn:microsoft.com/office/officeart/2005/8/layout/hList1"/>
    <dgm:cxn modelId="{D1A77336-1375-4961-9CE8-D662BFE24E06}" type="presOf" srcId="{D1944A20-72AD-7B49-9196-ACD05DD61E18}" destId="{12079480-A8A0-9A48-BFFE-35C0878EAEDF}" srcOrd="0" destOrd="0" presId="urn:microsoft.com/office/officeart/2005/8/layout/hList1"/>
    <dgm:cxn modelId="{A020B2DB-8ABB-4782-B7E2-4A7D10CAEBDD}" type="presOf" srcId="{36267197-921A-1448-A25D-B8AF373E4605}" destId="{C5148D40-C484-F946-B19C-1D755E7F6A4C}" srcOrd="0" destOrd="4" presId="urn:microsoft.com/office/officeart/2005/8/layout/hList1"/>
    <dgm:cxn modelId="{0E6BF781-111F-4803-A975-3F06EC504FA2}" type="presOf" srcId="{BDD7ACD6-47FB-4DA6-86C7-B3E3928FAEC3}" destId="{E654181D-C922-D743-BD6A-A7946E081511}" srcOrd="0" destOrd="0" presId="urn:microsoft.com/office/officeart/2005/8/layout/hList1"/>
    <dgm:cxn modelId="{8613F1C3-96BF-47BE-BF63-2884EA70B950}" type="presOf" srcId="{617C07F4-CC4E-8140-9684-E3AE70D93E3A}" destId="{C5148D40-C484-F946-B19C-1D755E7F6A4C}" srcOrd="0" destOrd="2" presId="urn:microsoft.com/office/officeart/2005/8/layout/hList1"/>
    <dgm:cxn modelId="{CC96023B-23AA-466B-99F0-CFEB6245AE5F}" type="presOf" srcId="{31FA07DE-58F4-8D4F-A620-200660E5D0DD}" destId="{632AAFB6-CB9F-394E-88DD-6CF2F2929F61}" srcOrd="0" destOrd="0" presId="urn:microsoft.com/office/officeart/2005/8/layout/hList1"/>
    <dgm:cxn modelId="{E5F3F67B-69EB-454E-A32F-DD68E1963C4E}" srcId="{76EB1DB8-A72B-E142-935A-5CD1B6E32CCF}" destId="{534F30A1-9C0A-496F-8B7F-FF0C0E078484}" srcOrd="1" destOrd="0" parTransId="{61788C93-5F5B-4B47-962E-8BE1F0F033A0}" sibTransId="{BAA5FAED-7A09-4421-B242-06347C134EC1}"/>
    <dgm:cxn modelId="{A812C2BF-9DA3-E944-9F9D-A3DF45EDFFA4}" srcId="{C65E9390-73F7-4B47-829B-214D78F215B5}" destId="{0909BA20-7A96-D742-AA6C-D5A29DF68C5A}" srcOrd="2" destOrd="0" parTransId="{64D80EC4-E875-2D48-8324-FD61CEE15639}" sibTransId="{2903A407-4A97-9D4C-AE2C-D946655C6547}"/>
    <dgm:cxn modelId="{5EE3CA6D-A6E2-439F-AB50-47E3A8ACBED2}" srcId="{31FA07DE-58F4-8D4F-A620-200660E5D0DD}" destId="{9B8A164C-0D0D-4414-B9C9-5D1C9C58020F}" srcOrd="2" destOrd="0" parTransId="{E0A72BB7-EE45-4FCA-A27C-B90DD9D10849}" sibTransId="{B3DC19E1-0399-47D0-A568-3F4FE8393048}"/>
    <dgm:cxn modelId="{AFA3CAB0-F0B7-4BDB-8C87-DE4C62FCE744}" srcId="{31FA07DE-58F4-8D4F-A620-200660E5D0DD}" destId="{F034D2EF-D726-4742-BBFE-7A71117204A1}" srcOrd="1" destOrd="0" parTransId="{8B617289-6EA7-45CD-8BBD-11FB04FD98B3}" sibTransId="{C6E83875-C7F3-41C6-9C29-CBF331328656}"/>
    <dgm:cxn modelId="{DDA17B29-9C1F-0146-8343-9E65E031FE6B}" srcId="{BDD7ACD6-47FB-4DA6-86C7-B3E3928FAEC3}" destId="{31FA07DE-58F4-8D4F-A620-200660E5D0DD}" srcOrd="2" destOrd="0" parTransId="{5E47781E-649F-EC48-9699-8CAB2D68E255}" sibTransId="{A1027A95-C7E5-0F43-B963-B51727708432}"/>
    <dgm:cxn modelId="{D7CF7CF2-132F-4B43-A68F-7E3496FA8EFA}" srcId="{76EB1DB8-A72B-E142-935A-5CD1B6E32CCF}" destId="{044BCBBF-3759-4C4B-AB83-06B67E5FF53F}" srcOrd="3" destOrd="0" parTransId="{B9135E75-0F37-46A4-B8BE-AFF893658497}" sibTransId="{AE847A3F-9EDD-40E4-98A7-1FF56CFDD790}"/>
    <dgm:cxn modelId="{8B3B8A2D-5320-4822-99CE-B30B7928F899}" type="presOf" srcId="{534F30A1-9C0A-496F-8B7F-FF0C0E078484}" destId="{C5148D40-C484-F946-B19C-1D755E7F6A4C}" srcOrd="0" destOrd="1" presId="urn:microsoft.com/office/officeart/2005/8/layout/hList1"/>
    <dgm:cxn modelId="{C05A082F-B1D1-472D-952A-1DEB1C51813B}" type="presOf" srcId="{F13CB31E-3B75-4E35-8D1C-D50586B4CCD7}" destId="{9BE37647-B02F-4D40-A726-393D4E069086}" srcOrd="0" destOrd="3" presId="urn:microsoft.com/office/officeart/2005/8/layout/hList1"/>
    <dgm:cxn modelId="{0CF2AA0F-86B0-DA46-8D29-2A041DC158AA}" srcId="{C65E9390-73F7-4B47-829B-214D78F215B5}" destId="{3F53FE7D-762E-1F46-825D-1CEEED5672E8}" srcOrd="4" destOrd="0" parTransId="{D561A150-E738-A34F-B03A-A4C4AF272715}" sibTransId="{CF68E24D-60FD-1149-A1BB-A839C64E7B01}"/>
    <dgm:cxn modelId="{CC60790F-8607-DF43-A935-8EA645CE67A6}" srcId="{31FA07DE-58F4-8D4F-A620-200660E5D0DD}" destId="{D1944A20-72AD-7B49-9196-ACD05DD61E18}" srcOrd="0" destOrd="0" parTransId="{D066DE7D-AD23-6C44-928C-205C3125E8A8}" sibTransId="{E03334A2-8036-054D-9625-B5853B491F0A}"/>
    <dgm:cxn modelId="{28E3682F-A513-48C6-93C8-6C874372C881}" type="presOf" srcId="{044BCBBF-3759-4C4B-AB83-06B67E5FF53F}" destId="{C5148D40-C484-F946-B19C-1D755E7F6A4C}" srcOrd="0" destOrd="3" presId="urn:microsoft.com/office/officeart/2005/8/layout/hList1"/>
    <dgm:cxn modelId="{6A06D416-AF49-2243-A0A7-764B85BEB286}" srcId="{76EB1DB8-A72B-E142-935A-5CD1B6E32CCF}" destId="{35B74E91-73A2-EF4B-ADE0-8B6A6377463B}" srcOrd="0" destOrd="0" parTransId="{DEE9AEE8-780A-4242-A304-728A96493BD3}" sibTransId="{65AF2106-526E-9A4E-8B47-080C32D70B6A}"/>
    <dgm:cxn modelId="{FC7A978C-917E-BA47-AFDE-4F63807C6C79}" srcId="{BDD7ACD6-47FB-4DA6-86C7-B3E3928FAEC3}" destId="{76EB1DB8-A72B-E142-935A-5CD1B6E32CCF}" srcOrd="0" destOrd="0" parTransId="{7CDA003A-DBE0-D142-81E5-B865022E1FF3}" sibTransId="{9D8C3369-2468-2F40-A154-10EDFF32F289}"/>
    <dgm:cxn modelId="{7D692481-F7F7-4E30-8428-2E3872184A40}" srcId="{C65E9390-73F7-4B47-829B-214D78F215B5}" destId="{F13CB31E-3B75-4E35-8D1C-D50586B4CCD7}" srcOrd="3" destOrd="0" parTransId="{909C635E-7AA3-485B-AE61-ACBCF01FAAD1}" sibTransId="{9AA4FE83-5EEC-4AC8-826A-B2233CBB9E5A}"/>
    <dgm:cxn modelId="{F67C6B0E-3911-594F-BEDD-44776B30C6EC}" srcId="{C65E9390-73F7-4B47-829B-214D78F215B5}" destId="{F8FE6297-6A55-E143-89FC-9C0F5B9789A4}" srcOrd="0" destOrd="0" parTransId="{8C8D2455-363B-2643-BF71-E5E816855405}" sibTransId="{87023C31-A498-664E-977A-94472A452897}"/>
    <dgm:cxn modelId="{A623AD42-FBF2-49B9-A783-5F49184312F5}" type="presOf" srcId="{9B8A164C-0D0D-4414-B9C9-5D1C9C58020F}" destId="{12079480-A8A0-9A48-BFFE-35C0878EAEDF}" srcOrd="0" destOrd="2" presId="urn:microsoft.com/office/officeart/2005/8/layout/hList1"/>
    <dgm:cxn modelId="{0A42D40E-E939-014D-8458-6DFA9A802B92}" srcId="{76EB1DB8-A72B-E142-935A-5CD1B6E32CCF}" destId="{617C07F4-CC4E-8140-9684-E3AE70D93E3A}" srcOrd="2" destOrd="0" parTransId="{118BD76F-6BAD-DF43-89CB-950DDA0DD369}" sibTransId="{CDB448A2-0114-BA47-8C1C-18F77CC04332}"/>
    <dgm:cxn modelId="{D972B0DB-4FE5-4E02-BC07-5F0F2C98468B}" type="presParOf" srcId="{E654181D-C922-D743-BD6A-A7946E081511}" destId="{22A34058-ED19-C74D-9800-2DBE86B55810}" srcOrd="0" destOrd="0" presId="urn:microsoft.com/office/officeart/2005/8/layout/hList1"/>
    <dgm:cxn modelId="{DDEDB979-0CF5-4020-B356-B296E32DFBFC}" type="presParOf" srcId="{22A34058-ED19-C74D-9800-2DBE86B55810}" destId="{3A15FCA5-FA2C-E649-929A-124FDD1884A0}" srcOrd="0" destOrd="0" presId="urn:microsoft.com/office/officeart/2005/8/layout/hList1"/>
    <dgm:cxn modelId="{A2FE40CA-272E-4A0B-9689-0A2555800764}" type="presParOf" srcId="{22A34058-ED19-C74D-9800-2DBE86B55810}" destId="{C5148D40-C484-F946-B19C-1D755E7F6A4C}" srcOrd="1" destOrd="0" presId="urn:microsoft.com/office/officeart/2005/8/layout/hList1"/>
    <dgm:cxn modelId="{A401721F-23BC-4698-8AFF-EC414A5E3E08}" type="presParOf" srcId="{E654181D-C922-D743-BD6A-A7946E081511}" destId="{E23BA113-8C72-B64B-87D9-D3C355F78830}" srcOrd="1" destOrd="0" presId="urn:microsoft.com/office/officeart/2005/8/layout/hList1"/>
    <dgm:cxn modelId="{513CB073-6562-4F46-A9A0-3EA852841DDA}" type="presParOf" srcId="{E654181D-C922-D743-BD6A-A7946E081511}" destId="{10A55676-A7A1-B14D-8311-1D2C6CCF2AAE}" srcOrd="2" destOrd="0" presId="urn:microsoft.com/office/officeart/2005/8/layout/hList1"/>
    <dgm:cxn modelId="{F58243D2-F84E-41F7-91D0-644282C09051}" type="presParOf" srcId="{10A55676-A7A1-B14D-8311-1D2C6CCF2AAE}" destId="{244AE112-A543-AC49-9A9D-BF93D7444943}" srcOrd="0" destOrd="0" presId="urn:microsoft.com/office/officeart/2005/8/layout/hList1"/>
    <dgm:cxn modelId="{74995872-2744-4373-A9E9-54D09B59B0B6}" type="presParOf" srcId="{10A55676-A7A1-B14D-8311-1D2C6CCF2AAE}" destId="{9BE37647-B02F-4D40-A726-393D4E069086}" srcOrd="1" destOrd="0" presId="urn:microsoft.com/office/officeart/2005/8/layout/hList1"/>
    <dgm:cxn modelId="{00CDE728-B465-4CB9-A151-3376E6E697C4}" type="presParOf" srcId="{E654181D-C922-D743-BD6A-A7946E081511}" destId="{06D5306E-FD7E-AC4F-895E-C17891EF6E81}" srcOrd="3" destOrd="0" presId="urn:microsoft.com/office/officeart/2005/8/layout/hList1"/>
    <dgm:cxn modelId="{CB313792-20FE-45A3-8281-7A3C843B1749}" type="presParOf" srcId="{E654181D-C922-D743-BD6A-A7946E081511}" destId="{45086E90-C0AA-AF4A-A2B4-01F2E5D80838}" srcOrd="4" destOrd="0" presId="urn:microsoft.com/office/officeart/2005/8/layout/hList1"/>
    <dgm:cxn modelId="{E8526A33-DC8F-4D9F-A7C2-E1BB87D5D8EE}" type="presParOf" srcId="{45086E90-C0AA-AF4A-A2B4-01F2E5D80838}" destId="{632AAFB6-CB9F-394E-88DD-6CF2F2929F61}" srcOrd="0" destOrd="0" presId="urn:microsoft.com/office/officeart/2005/8/layout/hList1"/>
    <dgm:cxn modelId="{D41F9399-C8B1-4FFF-B988-393ABD74B266}" type="presParOf" srcId="{45086E90-C0AA-AF4A-A2B4-01F2E5D80838}" destId="{12079480-A8A0-9A48-BFFE-35C0878EAE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D7ACD6-47FB-4DA6-86C7-B3E3928FAEC3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D9177E5-DACD-6241-8C8D-D1E1AA236CAC}">
      <dgm:prSet phldrT="[Texto]" custT="1"/>
      <dgm:spPr>
        <a:solidFill>
          <a:srgbClr val="7030A0"/>
        </a:solidFill>
      </dgm:spPr>
      <dgm:t>
        <a:bodyPr/>
        <a:lstStyle/>
        <a:p>
          <a:pPr algn="ctr"/>
          <a:r>
            <a:rPr lang="es-ES" sz="1700" b="1" dirty="0" smtClean="0">
              <a:latin typeface="Agency FB" panose="020B0503020202020204" pitchFamily="34" charset="0"/>
              <a:cs typeface="Georgia"/>
            </a:rPr>
            <a:t>Contribuye a generar redes académicas y comunidades de aprendizaje</a:t>
          </a:r>
        </a:p>
      </dgm:t>
    </dgm:pt>
    <dgm:pt modelId="{EEF180FC-E909-E745-8FF1-A4EC8A5423EE}" type="sibTrans" cxnId="{FDA4E5F4-FE29-0A49-A55A-549469FDA87C}">
      <dgm:prSet/>
      <dgm:spPr/>
      <dgm:t>
        <a:bodyPr/>
        <a:lstStyle/>
        <a:p>
          <a:endParaRPr lang="es-ES" sz="3200"/>
        </a:p>
      </dgm:t>
    </dgm:pt>
    <dgm:pt modelId="{73744595-A738-0E48-A03F-761A0B9E4B54}" type="parTrans" cxnId="{FDA4E5F4-FE29-0A49-A55A-549469FDA87C}">
      <dgm:prSet/>
      <dgm:spPr/>
      <dgm:t>
        <a:bodyPr/>
        <a:lstStyle/>
        <a:p>
          <a:endParaRPr lang="es-ES" sz="3200"/>
        </a:p>
      </dgm:t>
    </dgm:pt>
    <dgm:pt modelId="{7E95C9A6-9DB9-D74E-AA41-652CC579DA85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es-ES" sz="1700" b="1" dirty="0" smtClean="0">
              <a:latin typeface="Agency FB" panose="020B0503020202020204" pitchFamily="34" charset="0"/>
              <a:cs typeface="Georgia"/>
            </a:rPr>
            <a:t>Favorece el desarrollo de modelos flexibles de aprendizaje</a:t>
          </a:r>
        </a:p>
      </dgm:t>
    </dgm:pt>
    <dgm:pt modelId="{520D2EF8-E103-6C41-BF7A-DE42F98861C9}" type="sibTrans" cxnId="{EBBAE96F-A7D3-8749-BDBC-26A99AA4B4F0}">
      <dgm:prSet/>
      <dgm:spPr/>
      <dgm:t>
        <a:bodyPr/>
        <a:lstStyle/>
        <a:p>
          <a:endParaRPr lang="es-ES" sz="3200"/>
        </a:p>
      </dgm:t>
    </dgm:pt>
    <dgm:pt modelId="{3AEEAF70-7B49-F047-A550-807FAE8EDA1E}" type="parTrans" cxnId="{EBBAE96F-A7D3-8749-BDBC-26A99AA4B4F0}">
      <dgm:prSet/>
      <dgm:spPr/>
      <dgm:t>
        <a:bodyPr/>
        <a:lstStyle/>
        <a:p>
          <a:endParaRPr lang="es-ES" sz="3200"/>
        </a:p>
      </dgm:t>
    </dgm:pt>
    <dgm:pt modelId="{2B0D5ECF-03ED-D14D-8B2E-A6E8CBCD57A1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s-ES" sz="1800" b="1" dirty="0" smtClean="0">
              <a:latin typeface="Agency FB" panose="020B0503020202020204" pitchFamily="34" charset="0"/>
              <a:cs typeface="Georgia"/>
            </a:rPr>
            <a:t>Propicia la superación de barreras de distancia y tiempo</a:t>
          </a:r>
        </a:p>
      </dgm:t>
    </dgm:pt>
    <dgm:pt modelId="{F020D9AC-624E-CC40-AF96-16227C171834}" type="sibTrans" cxnId="{F32F327B-23CF-4244-B2D5-7B1DD9EA7947}">
      <dgm:prSet/>
      <dgm:spPr/>
      <dgm:t>
        <a:bodyPr/>
        <a:lstStyle/>
        <a:p>
          <a:endParaRPr lang="es-ES" sz="3200"/>
        </a:p>
      </dgm:t>
    </dgm:pt>
    <dgm:pt modelId="{9EF779C7-BD09-A747-B7DF-739716B88020}" type="parTrans" cxnId="{F32F327B-23CF-4244-B2D5-7B1DD9EA7947}">
      <dgm:prSet/>
      <dgm:spPr/>
      <dgm:t>
        <a:bodyPr/>
        <a:lstStyle/>
        <a:p>
          <a:endParaRPr lang="es-ES" sz="3200"/>
        </a:p>
      </dgm:t>
    </dgm:pt>
    <dgm:pt modelId="{E4434BAD-4CB0-9042-BBDE-2C3D1D40E1B8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Es una opción educativa flexible. 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1E154161-F37E-FF45-B83E-2DE825AB407D}" type="parTrans" cxnId="{6DFBE620-0478-F34C-9545-6E81A78CEE90}">
      <dgm:prSet/>
      <dgm:spPr/>
      <dgm:t>
        <a:bodyPr/>
        <a:lstStyle/>
        <a:p>
          <a:endParaRPr lang="es-ES"/>
        </a:p>
      </dgm:t>
    </dgm:pt>
    <dgm:pt modelId="{3ED9EE47-525C-F74B-B643-ED2A65282357}" type="sibTrans" cxnId="{6DFBE620-0478-F34C-9545-6E81A78CEE90}">
      <dgm:prSet/>
      <dgm:spPr/>
      <dgm:t>
        <a:bodyPr/>
        <a:lstStyle/>
        <a:p>
          <a:endParaRPr lang="es-ES"/>
        </a:p>
      </dgm:t>
    </dgm:pt>
    <dgm:pt modelId="{C6C4D58F-0CA5-9144-9481-886EDCC37643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Permite tanto a estudiantes como a las figuras de apoyo académico, tener movilidad para realizar otra actividad.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ACA84886-B19F-E34A-A9B2-E926F29F36BD}" type="parTrans" cxnId="{ADD8AC12-C0A2-D745-A461-6CCA1DF5DD09}">
      <dgm:prSet/>
      <dgm:spPr/>
      <dgm:t>
        <a:bodyPr/>
        <a:lstStyle/>
        <a:p>
          <a:endParaRPr lang="es-ES"/>
        </a:p>
      </dgm:t>
    </dgm:pt>
    <dgm:pt modelId="{51F8B974-CE0A-6C4D-8133-941C15E2AFCE}" type="sibTrans" cxnId="{ADD8AC12-C0A2-D745-A461-6CCA1DF5DD09}">
      <dgm:prSet/>
      <dgm:spPr/>
      <dgm:t>
        <a:bodyPr/>
        <a:lstStyle/>
        <a:p>
          <a:endParaRPr lang="es-ES"/>
        </a:p>
      </dgm:t>
    </dgm:pt>
    <dgm:pt modelId="{9154FA5D-1204-BF45-B881-DE6601A2AA7E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Permite la oferta de programas que combinan las ventajas de diferentes modelos de aprendizaje.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86AA43F3-66AB-0A44-897E-6BA1A807F8BA}" type="parTrans" cxnId="{55697B1F-D72A-8446-B025-AF20FBE6537C}">
      <dgm:prSet/>
      <dgm:spPr/>
      <dgm:t>
        <a:bodyPr/>
        <a:lstStyle/>
        <a:p>
          <a:endParaRPr lang="es-ES"/>
        </a:p>
      </dgm:t>
    </dgm:pt>
    <dgm:pt modelId="{FD3ACD29-CFF6-7649-B7B8-7AD79C1A8015}" type="sibTrans" cxnId="{55697B1F-D72A-8446-B025-AF20FBE6537C}">
      <dgm:prSet/>
      <dgm:spPr/>
      <dgm:t>
        <a:bodyPr/>
        <a:lstStyle/>
        <a:p>
          <a:endParaRPr lang="es-ES"/>
        </a:p>
      </dgm:t>
    </dgm:pt>
    <dgm:pt modelId="{93483C3E-29B4-824D-8221-2F91BC65F6E1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Aprovecha los beneficios que derivan de la utilización de dispositivos móviles.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80CDC4A3-462E-164F-9590-52AC85520360}" type="parTrans" cxnId="{8859ED6B-7077-614C-BAC6-ECA7A0B58FA9}">
      <dgm:prSet/>
      <dgm:spPr/>
      <dgm:t>
        <a:bodyPr/>
        <a:lstStyle/>
        <a:p>
          <a:endParaRPr lang="es-ES"/>
        </a:p>
      </dgm:t>
    </dgm:pt>
    <dgm:pt modelId="{073E6196-63BF-254E-B7CA-7EAE724C5C03}" type="sibTrans" cxnId="{8859ED6B-7077-614C-BAC6-ECA7A0B58FA9}">
      <dgm:prSet/>
      <dgm:spPr/>
      <dgm:t>
        <a:bodyPr/>
        <a:lstStyle/>
        <a:p>
          <a:endParaRPr lang="es-ES"/>
        </a:p>
      </dgm:t>
    </dgm:pt>
    <dgm:pt modelId="{016ACE8F-5526-434D-B967-163F3E29A565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Propicia el aprendizaje en contextos diversos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EC639B25-8648-AC49-8A52-4837A2264BFA}" type="parTrans" cxnId="{3D2C88E6-05B9-5149-A796-D89F8C2A5FEA}">
      <dgm:prSet/>
      <dgm:spPr/>
      <dgm:t>
        <a:bodyPr/>
        <a:lstStyle/>
        <a:p>
          <a:endParaRPr lang="es-ES"/>
        </a:p>
      </dgm:t>
    </dgm:pt>
    <dgm:pt modelId="{7D4921D9-3D1C-784E-B42E-42F8FA44D91A}" type="sibTrans" cxnId="{3D2C88E6-05B9-5149-A796-D89F8C2A5FEA}">
      <dgm:prSet/>
      <dgm:spPr/>
      <dgm:t>
        <a:bodyPr/>
        <a:lstStyle/>
        <a:p>
          <a:endParaRPr lang="es-ES"/>
        </a:p>
      </dgm:t>
    </dgm:pt>
    <dgm:pt modelId="{97DEB9CD-06E0-9B49-AB74-BA810A1B5E07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Facilita compartir ideas, conocimientos, experiencia entre personas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4CB5C22E-3DAA-8248-BE2D-E8C80CEC85D4}" type="parTrans" cxnId="{3FBC7B3A-8B42-F841-8D4B-6A1682F4A942}">
      <dgm:prSet/>
      <dgm:spPr/>
      <dgm:t>
        <a:bodyPr/>
        <a:lstStyle/>
        <a:p>
          <a:endParaRPr lang="es-ES"/>
        </a:p>
      </dgm:t>
    </dgm:pt>
    <dgm:pt modelId="{C6F6B1C2-A299-FC40-BEAF-C1108D41F099}" type="sibTrans" cxnId="{3FBC7B3A-8B42-F841-8D4B-6A1682F4A942}">
      <dgm:prSet/>
      <dgm:spPr/>
      <dgm:t>
        <a:bodyPr/>
        <a:lstStyle/>
        <a:p>
          <a:endParaRPr lang="es-ES"/>
        </a:p>
      </dgm:t>
    </dgm:pt>
    <dgm:pt modelId="{400FC5B8-ADCA-E147-BF0A-427875BBBE60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Favorece el aprendizaje colaborativo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9906F5B4-7A5D-A740-B6C5-841E5B928D4F}" type="parTrans" cxnId="{28F4C2A7-291D-204B-B843-FB0A1AC81130}">
      <dgm:prSet/>
      <dgm:spPr/>
      <dgm:t>
        <a:bodyPr/>
        <a:lstStyle/>
        <a:p>
          <a:endParaRPr lang="es-ES"/>
        </a:p>
      </dgm:t>
    </dgm:pt>
    <dgm:pt modelId="{5934BA1D-D131-BA45-8B47-7F3D288EEE8E}" type="sibTrans" cxnId="{28F4C2A7-291D-204B-B843-FB0A1AC81130}">
      <dgm:prSet/>
      <dgm:spPr/>
      <dgm:t>
        <a:bodyPr/>
        <a:lstStyle/>
        <a:p>
          <a:endParaRPr lang="es-ES"/>
        </a:p>
      </dgm:t>
    </dgm:pt>
    <dgm:pt modelId="{65A5CE7C-9110-F945-82F3-72B8C615B9F8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Aprovecha las ventajas que ofrecen las redes sociales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D6E97D9A-BBF3-3445-8F8D-CF9D4D1622B1}" type="parTrans" cxnId="{196AC873-6320-6D43-BD65-A36C791412C1}">
      <dgm:prSet/>
      <dgm:spPr/>
      <dgm:t>
        <a:bodyPr/>
        <a:lstStyle/>
        <a:p>
          <a:endParaRPr lang="es-ES"/>
        </a:p>
      </dgm:t>
    </dgm:pt>
    <dgm:pt modelId="{B072C002-F644-5C4C-959F-C1144D666B98}" type="sibTrans" cxnId="{196AC873-6320-6D43-BD65-A36C791412C1}">
      <dgm:prSet/>
      <dgm:spPr/>
      <dgm:t>
        <a:bodyPr/>
        <a:lstStyle/>
        <a:p>
          <a:endParaRPr lang="es-ES"/>
        </a:p>
      </dgm:t>
    </dgm:pt>
    <dgm:pt modelId="{41A759FE-1295-43A7-B0D3-CF447C5394BF}">
      <dgm:prSet custT="1"/>
      <dgm:spPr/>
      <dgm:t>
        <a:bodyPr/>
        <a:lstStyle/>
        <a:p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803672B5-C3C1-483C-BC32-0DBCBD765B12}" type="parTrans" cxnId="{0EF0A47A-C246-4696-A5A3-B2897C2B3FAB}">
      <dgm:prSet/>
      <dgm:spPr/>
      <dgm:t>
        <a:bodyPr/>
        <a:lstStyle/>
        <a:p>
          <a:endParaRPr lang="es-MX"/>
        </a:p>
      </dgm:t>
    </dgm:pt>
    <dgm:pt modelId="{4B196158-1004-42EC-98F0-B09B5B0AA20E}" type="sibTrans" cxnId="{0EF0A47A-C246-4696-A5A3-B2897C2B3FAB}">
      <dgm:prSet/>
      <dgm:spPr/>
      <dgm:t>
        <a:bodyPr/>
        <a:lstStyle/>
        <a:p>
          <a:endParaRPr lang="es-MX"/>
        </a:p>
      </dgm:t>
    </dgm:pt>
    <dgm:pt modelId="{9B519778-856D-4E9D-9063-A9EC8514173D}">
      <dgm:prSet custT="1"/>
      <dgm:spPr/>
      <dgm:t>
        <a:bodyPr/>
        <a:lstStyle/>
        <a:p>
          <a:endParaRPr lang="es-ES" sz="1800" dirty="0">
            <a:latin typeface="Georgia"/>
            <a:cs typeface="Georgia"/>
          </a:endParaRPr>
        </a:p>
      </dgm:t>
    </dgm:pt>
    <dgm:pt modelId="{B9078F3D-FDA6-4B8D-AA6F-89A0CB392A3A}" type="parTrans" cxnId="{E8B8C44C-2F9B-4D89-ACD9-D8EECCF91950}">
      <dgm:prSet/>
      <dgm:spPr/>
      <dgm:t>
        <a:bodyPr/>
        <a:lstStyle/>
        <a:p>
          <a:endParaRPr lang="es-MX"/>
        </a:p>
      </dgm:t>
    </dgm:pt>
    <dgm:pt modelId="{633704CC-E712-49BB-B0F4-BEB27F7E83D7}" type="sibTrans" cxnId="{E8B8C44C-2F9B-4D89-ACD9-D8EECCF91950}">
      <dgm:prSet/>
      <dgm:spPr/>
      <dgm:t>
        <a:bodyPr/>
        <a:lstStyle/>
        <a:p>
          <a:endParaRPr lang="es-MX"/>
        </a:p>
      </dgm:t>
    </dgm:pt>
    <dgm:pt modelId="{CEE1E064-2C8B-47AB-9401-B67FE31D444D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Facilita el acceso a la educación superior desde casi cualquier lugar.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163D7BE4-B5EE-45BA-8402-8168A76E9828}" type="parTrans" cxnId="{2B850765-E289-4796-BF7F-B965E77F560D}">
      <dgm:prSet/>
      <dgm:spPr/>
      <dgm:t>
        <a:bodyPr/>
        <a:lstStyle/>
        <a:p>
          <a:endParaRPr lang="es-MX"/>
        </a:p>
      </dgm:t>
    </dgm:pt>
    <dgm:pt modelId="{04E1C409-A3B8-43DD-BD26-9A9E2D7ABFFC}" type="sibTrans" cxnId="{2B850765-E289-4796-BF7F-B965E77F560D}">
      <dgm:prSet/>
      <dgm:spPr/>
      <dgm:t>
        <a:bodyPr/>
        <a:lstStyle/>
        <a:p>
          <a:endParaRPr lang="es-MX"/>
        </a:p>
      </dgm:t>
    </dgm:pt>
    <dgm:pt modelId="{C5A0C4B9-724C-4503-933A-5658D357F24D}">
      <dgm:prSet custT="1"/>
      <dgm:spPr/>
      <dgm:t>
        <a:bodyPr/>
        <a:lstStyle/>
        <a:p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C8E54576-B589-4904-B629-F412505B4E07}" type="parTrans" cxnId="{78897D3C-7845-4B15-AAD4-9D68D0307AEA}">
      <dgm:prSet/>
      <dgm:spPr/>
      <dgm:t>
        <a:bodyPr/>
        <a:lstStyle/>
        <a:p>
          <a:endParaRPr lang="es-MX"/>
        </a:p>
      </dgm:t>
    </dgm:pt>
    <dgm:pt modelId="{68C3E7D3-EB12-44BE-95B2-3775204A59AA}" type="sibTrans" cxnId="{78897D3C-7845-4B15-AAD4-9D68D0307AEA}">
      <dgm:prSet/>
      <dgm:spPr/>
      <dgm:t>
        <a:bodyPr/>
        <a:lstStyle/>
        <a:p>
          <a:endParaRPr lang="es-MX"/>
        </a:p>
      </dgm:t>
    </dgm:pt>
    <dgm:pt modelId="{7E5E2E41-70A3-42EF-8FDE-10A7A1A9A627}">
      <dgm:prSet custT="1"/>
      <dgm:spPr/>
      <dgm:t>
        <a:bodyPr/>
        <a:lstStyle/>
        <a:p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531CC828-DC41-423D-AC53-B7147E0A5A6E}" type="parTrans" cxnId="{B71D2037-9246-4C0B-81FF-FA2D807B2B8E}">
      <dgm:prSet/>
      <dgm:spPr/>
      <dgm:t>
        <a:bodyPr/>
        <a:lstStyle/>
        <a:p>
          <a:endParaRPr lang="es-MX"/>
        </a:p>
      </dgm:t>
    </dgm:pt>
    <dgm:pt modelId="{67263BF2-9D88-4E86-A32A-CACD1A9ED12D}" type="sibTrans" cxnId="{B71D2037-9246-4C0B-81FF-FA2D807B2B8E}">
      <dgm:prSet/>
      <dgm:spPr/>
      <dgm:t>
        <a:bodyPr/>
        <a:lstStyle/>
        <a:p>
          <a:endParaRPr lang="es-MX"/>
        </a:p>
      </dgm:t>
    </dgm:pt>
    <dgm:pt modelId="{760041AA-3303-4A68-80B2-E52D1FCF9D31}">
      <dgm:prSet custT="1"/>
      <dgm:spPr/>
      <dgm:t>
        <a:bodyPr/>
        <a:lstStyle/>
        <a:p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54F61EF1-4018-4E4F-9FE9-DB657866EA31}" type="parTrans" cxnId="{233C9B1F-A2E1-4813-9A3B-FF99B57A769B}">
      <dgm:prSet/>
      <dgm:spPr/>
      <dgm:t>
        <a:bodyPr/>
        <a:lstStyle/>
        <a:p>
          <a:endParaRPr lang="es-MX"/>
        </a:p>
      </dgm:t>
    </dgm:pt>
    <dgm:pt modelId="{82A1BD01-6520-4A0C-99D5-257AA25798D8}" type="sibTrans" cxnId="{233C9B1F-A2E1-4813-9A3B-FF99B57A769B}">
      <dgm:prSet/>
      <dgm:spPr/>
      <dgm:t>
        <a:bodyPr/>
        <a:lstStyle/>
        <a:p>
          <a:endParaRPr lang="es-MX"/>
        </a:p>
      </dgm:t>
    </dgm:pt>
    <dgm:pt modelId="{69B6231F-63A4-4713-8A61-6002AC469D46}">
      <dgm:prSet custT="1"/>
      <dgm:spPr/>
      <dgm:t>
        <a:bodyPr/>
        <a:lstStyle/>
        <a:p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293A0A0B-2EA8-4E63-B280-6B8E2F7BB536}" type="parTrans" cxnId="{3DE19A10-E291-4BF7-9E75-CD536685A0C8}">
      <dgm:prSet/>
      <dgm:spPr/>
      <dgm:t>
        <a:bodyPr/>
        <a:lstStyle/>
        <a:p>
          <a:endParaRPr lang="es-MX"/>
        </a:p>
      </dgm:t>
    </dgm:pt>
    <dgm:pt modelId="{C0633668-E889-4264-B1BC-973A7A448A3B}" type="sibTrans" cxnId="{3DE19A10-E291-4BF7-9E75-CD536685A0C8}">
      <dgm:prSet/>
      <dgm:spPr/>
      <dgm:t>
        <a:bodyPr/>
        <a:lstStyle/>
        <a:p>
          <a:endParaRPr lang="es-MX"/>
        </a:p>
      </dgm:t>
    </dgm:pt>
    <dgm:pt modelId="{6CCD76C8-F2FD-4F49-B13E-607404A66255}">
      <dgm:prSet custT="1"/>
      <dgm:spPr/>
      <dgm:t>
        <a:bodyPr/>
        <a:lstStyle/>
        <a:p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35E63D6D-DA1C-49A0-AF1A-7F1F8540D853}" type="parTrans" cxnId="{5CE7253D-9F04-49E5-99DF-391C3A934C8C}">
      <dgm:prSet/>
      <dgm:spPr/>
      <dgm:t>
        <a:bodyPr/>
        <a:lstStyle/>
        <a:p>
          <a:endParaRPr lang="es-MX"/>
        </a:p>
      </dgm:t>
    </dgm:pt>
    <dgm:pt modelId="{ECCE91B4-6B90-4A01-8404-2F53DE0A2056}" type="sibTrans" cxnId="{5CE7253D-9F04-49E5-99DF-391C3A934C8C}">
      <dgm:prSet/>
      <dgm:spPr/>
      <dgm:t>
        <a:bodyPr/>
        <a:lstStyle/>
        <a:p>
          <a:endParaRPr lang="es-MX"/>
        </a:p>
      </dgm:t>
    </dgm:pt>
    <dgm:pt modelId="{F4BC66A6-61AF-9949-81DB-931FAB3C76E5}" type="pres">
      <dgm:prSet presAssocID="{BDD7ACD6-47FB-4DA6-86C7-B3E3928FAE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70FCAD-A315-414C-ACFF-2C61477484A4}" type="pres">
      <dgm:prSet presAssocID="{2B0D5ECF-03ED-D14D-8B2E-A6E8CBCD57A1}" presName="composite" presStyleCnt="0"/>
      <dgm:spPr/>
      <dgm:t>
        <a:bodyPr/>
        <a:lstStyle/>
        <a:p>
          <a:endParaRPr lang="es-ES"/>
        </a:p>
      </dgm:t>
    </dgm:pt>
    <dgm:pt modelId="{F2F76F72-5927-BF4A-A763-34887C944484}" type="pres">
      <dgm:prSet presAssocID="{2B0D5ECF-03ED-D14D-8B2E-A6E8CBCD57A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32E419-6A7B-9F4D-8A46-6298E8C50D99}" type="pres">
      <dgm:prSet presAssocID="{2B0D5ECF-03ED-D14D-8B2E-A6E8CBCD57A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E7BA3F-B68D-CE4A-B4FD-315F2F5ECEA0}" type="pres">
      <dgm:prSet presAssocID="{F020D9AC-624E-CC40-AF96-16227C171834}" presName="space" presStyleCnt="0"/>
      <dgm:spPr/>
      <dgm:t>
        <a:bodyPr/>
        <a:lstStyle/>
        <a:p>
          <a:endParaRPr lang="es-ES"/>
        </a:p>
      </dgm:t>
    </dgm:pt>
    <dgm:pt modelId="{41AC9B9B-DE70-4A47-B8CF-169841CF4CA2}" type="pres">
      <dgm:prSet presAssocID="{7E95C9A6-9DB9-D74E-AA41-652CC579DA85}" presName="composite" presStyleCnt="0"/>
      <dgm:spPr/>
      <dgm:t>
        <a:bodyPr/>
        <a:lstStyle/>
        <a:p>
          <a:endParaRPr lang="es-ES"/>
        </a:p>
      </dgm:t>
    </dgm:pt>
    <dgm:pt modelId="{3AE07857-E289-1940-9F85-D7A80DF8692D}" type="pres">
      <dgm:prSet presAssocID="{7E95C9A6-9DB9-D74E-AA41-652CC579DA8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1EE0A-76FF-ED49-9ABD-3F542B74BDD7}" type="pres">
      <dgm:prSet presAssocID="{7E95C9A6-9DB9-D74E-AA41-652CC579DA8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E69A18-28A4-5342-B27E-1BEB0778FCB9}" type="pres">
      <dgm:prSet presAssocID="{520D2EF8-E103-6C41-BF7A-DE42F98861C9}" presName="space" presStyleCnt="0"/>
      <dgm:spPr/>
      <dgm:t>
        <a:bodyPr/>
        <a:lstStyle/>
        <a:p>
          <a:endParaRPr lang="es-ES"/>
        </a:p>
      </dgm:t>
    </dgm:pt>
    <dgm:pt modelId="{26762879-C584-274F-AA61-A62ECB4FAB1D}" type="pres">
      <dgm:prSet presAssocID="{9D9177E5-DACD-6241-8C8D-D1E1AA236CAC}" presName="composite" presStyleCnt="0"/>
      <dgm:spPr/>
      <dgm:t>
        <a:bodyPr/>
        <a:lstStyle/>
        <a:p>
          <a:endParaRPr lang="es-ES"/>
        </a:p>
      </dgm:t>
    </dgm:pt>
    <dgm:pt modelId="{5E77809F-E146-D04D-8469-830F16580916}" type="pres">
      <dgm:prSet presAssocID="{9D9177E5-DACD-6241-8C8D-D1E1AA236CA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96B618-4A8D-B34C-8143-E7105B45219F}" type="pres">
      <dgm:prSet presAssocID="{9D9177E5-DACD-6241-8C8D-D1E1AA236CA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0AA782-17E5-4855-9C85-06BDEE6DD6AA}" type="presOf" srcId="{9B519778-856D-4E9D-9063-A9EC8514173D}" destId="{6A32E419-6A7B-9F4D-8A46-6298E8C50D99}" srcOrd="0" destOrd="5" presId="urn:microsoft.com/office/officeart/2005/8/layout/hList1"/>
    <dgm:cxn modelId="{E8B8C44C-2F9B-4D89-ACD9-D8EECCF91950}" srcId="{2B0D5ECF-03ED-D14D-8B2E-A6E8CBCD57A1}" destId="{9B519778-856D-4E9D-9063-A9EC8514173D}" srcOrd="5" destOrd="0" parTransId="{B9078F3D-FDA6-4B8D-AA6F-89A0CB392A3A}" sibTransId="{633704CC-E712-49BB-B0F4-BEB27F7E83D7}"/>
    <dgm:cxn modelId="{0FB68CF1-FDA9-424A-8BD2-88258D3EE4A8}" type="presOf" srcId="{016ACE8F-5526-434D-B967-163F3E29A565}" destId="{4991EE0A-76FF-ED49-9ABD-3F542B74BDD7}" srcOrd="0" destOrd="4" presId="urn:microsoft.com/office/officeart/2005/8/layout/hList1"/>
    <dgm:cxn modelId="{5CE7253D-9F04-49E5-99DF-391C3A934C8C}" srcId="{9D9177E5-DACD-6241-8C8D-D1E1AA236CAC}" destId="{6CCD76C8-F2FD-4F49-B13E-607404A66255}" srcOrd="3" destOrd="0" parTransId="{35E63D6D-DA1C-49A0-AF1A-7F1F8540D853}" sibTransId="{ECCE91B4-6B90-4A01-8404-2F53DE0A2056}"/>
    <dgm:cxn modelId="{ABE27F91-C59B-4374-895D-7A0360D19FD7}" type="presOf" srcId="{7E95C9A6-9DB9-D74E-AA41-652CC579DA85}" destId="{3AE07857-E289-1940-9F85-D7A80DF8692D}" srcOrd="0" destOrd="0" presId="urn:microsoft.com/office/officeart/2005/8/layout/hList1"/>
    <dgm:cxn modelId="{E0F78AE5-AC4C-43B0-AB57-DFD5EFD86671}" type="presOf" srcId="{C5A0C4B9-724C-4503-933A-5658D357F24D}" destId="{6A32E419-6A7B-9F4D-8A46-6298E8C50D99}" srcOrd="0" destOrd="3" presId="urn:microsoft.com/office/officeart/2005/8/layout/hList1"/>
    <dgm:cxn modelId="{7556DFD5-2363-4F92-B5B6-A543CC760B71}" type="presOf" srcId="{760041AA-3303-4A68-80B2-E52D1FCF9D31}" destId="{4991EE0A-76FF-ED49-9ABD-3F542B74BDD7}" srcOrd="0" destOrd="3" presId="urn:microsoft.com/office/officeart/2005/8/layout/hList1"/>
    <dgm:cxn modelId="{03BF7923-73B4-4723-9654-92C05BDD63A0}" type="presOf" srcId="{41A759FE-1295-43A7-B0D3-CF447C5394BF}" destId="{6A32E419-6A7B-9F4D-8A46-6298E8C50D99}" srcOrd="0" destOrd="1" presId="urn:microsoft.com/office/officeart/2005/8/layout/hList1"/>
    <dgm:cxn modelId="{3D2C88E6-05B9-5149-A796-D89F8C2A5FEA}" srcId="{7E95C9A6-9DB9-D74E-AA41-652CC579DA85}" destId="{016ACE8F-5526-434D-B967-163F3E29A565}" srcOrd="4" destOrd="0" parTransId="{EC639B25-8648-AC49-8A52-4837A2264BFA}" sibTransId="{7D4921D9-3D1C-784E-B42E-42F8FA44D91A}"/>
    <dgm:cxn modelId="{6C43B2F8-D3E5-4771-99AB-45963638934F}" type="presOf" srcId="{97DEB9CD-06E0-9B49-AB74-BA810A1B5E07}" destId="{0796B618-4A8D-B34C-8143-E7105B45219F}" srcOrd="0" destOrd="0" presId="urn:microsoft.com/office/officeart/2005/8/layout/hList1"/>
    <dgm:cxn modelId="{78897D3C-7845-4B15-AAD4-9D68D0307AEA}" srcId="{2B0D5ECF-03ED-D14D-8B2E-A6E8CBCD57A1}" destId="{C5A0C4B9-724C-4503-933A-5658D357F24D}" srcOrd="3" destOrd="0" parTransId="{C8E54576-B589-4904-B629-F412505B4E07}" sibTransId="{68C3E7D3-EB12-44BE-95B2-3775204A59AA}"/>
    <dgm:cxn modelId="{6DFBE620-0478-F34C-9545-6E81A78CEE90}" srcId="{2B0D5ECF-03ED-D14D-8B2E-A6E8CBCD57A1}" destId="{E4434BAD-4CB0-9042-BBDE-2C3D1D40E1B8}" srcOrd="0" destOrd="0" parTransId="{1E154161-F37E-FF45-B83E-2DE825AB407D}" sibTransId="{3ED9EE47-525C-F74B-B643-ED2A65282357}"/>
    <dgm:cxn modelId="{2B850765-E289-4796-BF7F-B965E77F560D}" srcId="{2B0D5ECF-03ED-D14D-8B2E-A6E8CBCD57A1}" destId="{CEE1E064-2C8B-47AB-9401-B67FE31D444D}" srcOrd="4" destOrd="0" parTransId="{163D7BE4-B5EE-45BA-8402-8168A76E9828}" sibTransId="{04E1C409-A3B8-43DD-BD26-9A9E2D7ABFFC}"/>
    <dgm:cxn modelId="{233C9B1F-A2E1-4813-9A3B-FF99B57A769B}" srcId="{7E95C9A6-9DB9-D74E-AA41-652CC579DA85}" destId="{760041AA-3303-4A68-80B2-E52D1FCF9D31}" srcOrd="3" destOrd="0" parTransId="{54F61EF1-4018-4E4F-9FE9-DB657866EA31}" sibTransId="{82A1BD01-6520-4A0C-99D5-257AA25798D8}"/>
    <dgm:cxn modelId="{5A3FB0BF-798E-44E8-BC9C-B2A49629F28D}" type="presOf" srcId="{93483C3E-29B4-824D-8221-2F91BC65F6E1}" destId="{4991EE0A-76FF-ED49-9ABD-3F542B74BDD7}" srcOrd="0" destOrd="2" presId="urn:microsoft.com/office/officeart/2005/8/layout/hList1"/>
    <dgm:cxn modelId="{EBBAE96F-A7D3-8749-BDBC-26A99AA4B4F0}" srcId="{BDD7ACD6-47FB-4DA6-86C7-B3E3928FAEC3}" destId="{7E95C9A6-9DB9-D74E-AA41-652CC579DA85}" srcOrd="1" destOrd="0" parTransId="{3AEEAF70-7B49-F047-A550-807FAE8EDA1E}" sibTransId="{520D2EF8-E103-6C41-BF7A-DE42F98861C9}"/>
    <dgm:cxn modelId="{F32F327B-23CF-4244-B2D5-7B1DD9EA7947}" srcId="{BDD7ACD6-47FB-4DA6-86C7-B3E3928FAEC3}" destId="{2B0D5ECF-03ED-D14D-8B2E-A6E8CBCD57A1}" srcOrd="0" destOrd="0" parTransId="{9EF779C7-BD09-A747-B7DF-739716B88020}" sibTransId="{F020D9AC-624E-CC40-AF96-16227C171834}"/>
    <dgm:cxn modelId="{9557B40B-0CB6-49D0-BDEE-162A3AB12C4D}" type="presOf" srcId="{69B6231F-63A4-4713-8A61-6002AC469D46}" destId="{0796B618-4A8D-B34C-8143-E7105B45219F}" srcOrd="0" destOrd="1" presId="urn:microsoft.com/office/officeart/2005/8/layout/hList1"/>
    <dgm:cxn modelId="{3449271E-6A6D-47FB-A424-AD5D71BC5699}" type="presOf" srcId="{7E5E2E41-70A3-42EF-8FDE-10A7A1A9A627}" destId="{4991EE0A-76FF-ED49-9ABD-3F542B74BDD7}" srcOrd="0" destOrd="1" presId="urn:microsoft.com/office/officeart/2005/8/layout/hList1"/>
    <dgm:cxn modelId="{0EF0A47A-C246-4696-A5A3-B2897C2B3FAB}" srcId="{2B0D5ECF-03ED-D14D-8B2E-A6E8CBCD57A1}" destId="{41A759FE-1295-43A7-B0D3-CF447C5394BF}" srcOrd="1" destOrd="0" parTransId="{803672B5-C3C1-483C-BC32-0DBCBD765B12}" sibTransId="{4B196158-1004-42EC-98F0-B09B5B0AA20E}"/>
    <dgm:cxn modelId="{E04FA98C-730A-4BB1-B800-63818C1BE738}" type="presOf" srcId="{E4434BAD-4CB0-9042-BBDE-2C3D1D40E1B8}" destId="{6A32E419-6A7B-9F4D-8A46-6298E8C50D99}" srcOrd="0" destOrd="0" presId="urn:microsoft.com/office/officeart/2005/8/layout/hList1"/>
    <dgm:cxn modelId="{196AC873-6320-6D43-BD65-A36C791412C1}" srcId="{9D9177E5-DACD-6241-8C8D-D1E1AA236CAC}" destId="{65A5CE7C-9110-F945-82F3-72B8C615B9F8}" srcOrd="4" destOrd="0" parTransId="{D6E97D9A-BBF3-3445-8F8D-CF9D4D1622B1}" sibTransId="{B072C002-F644-5C4C-959F-C1144D666B98}"/>
    <dgm:cxn modelId="{DDE79E2F-995B-4F9B-9AC7-DD5AE69DE1EB}" type="presOf" srcId="{400FC5B8-ADCA-E147-BF0A-427875BBBE60}" destId="{0796B618-4A8D-B34C-8143-E7105B45219F}" srcOrd="0" destOrd="2" presId="urn:microsoft.com/office/officeart/2005/8/layout/hList1"/>
    <dgm:cxn modelId="{B34A2F84-69B7-4A76-8B81-A948C5EF2AF1}" type="presOf" srcId="{BDD7ACD6-47FB-4DA6-86C7-B3E3928FAEC3}" destId="{F4BC66A6-61AF-9949-81DB-931FAB3C76E5}" srcOrd="0" destOrd="0" presId="urn:microsoft.com/office/officeart/2005/8/layout/hList1"/>
    <dgm:cxn modelId="{D741AD26-ADB2-45A5-B152-581AAF24BA36}" type="presOf" srcId="{CEE1E064-2C8B-47AB-9401-B67FE31D444D}" destId="{6A32E419-6A7B-9F4D-8A46-6298E8C50D99}" srcOrd="0" destOrd="4" presId="urn:microsoft.com/office/officeart/2005/8/layout/hList1"/>
    <dgm:cxn modelId="{F1ABEC77-6E1D-4F7C-A518-58CDE5826809}" type="presOf" srcId="{9D9177E5-DACD-6241-8C8D-D1E1AA236CAC}" destId="{5E77809F-E146-D04D-8469-830F16580916}" srcOrd="0" destOrd="0" presId="urn:microsoft.com/office/officeart/2005/8/layout/hList1"/>
    <dgm:cxn modelId="{3FBC7B3A-8B42-F841-8D4B-6A1682F4A942}" srcId="{9D9177E5-DACD-6241-8C8D-D1E1AA236CAC}" destId="{97DEB9CD-06E0-9B49-AB74-BA810A1B5E07}" srcOrd="0" destOrd="0" parTransId="{4CB5C22E-3DAA-8248-BE2D-E8C80CEC85D4}" sibTransId="{C6F6B1C2-A299-FC40-BEAF-C1108D41F099}"/>
    <dgm:cxn modelId="{FDA4E5F4-FE29-0A49-A55A-549469FDA87C}" srcId="{BDD7ACD6-47FB-4DA6-86C7-B3E3928FAEC3}" destId="{9D9177E5-DACD-6241-8C8D-D1E1AA236CAC}" srcOrd="2" destOrd="0" parTransId="{73744595-A738-0E48-A03F-761A0B9E4B54}" sibTransId="{EEF180FC-E909-E745-8FF1-A4EC8A5423EE}"/>
    <dgm:cxn modelId="{14BAE425-4798-4BF0-99FB-64BE1CA00025}" type="presOf" srcId="{6CCD76C8-F2FD-4F49-B13E-607404A66255}" destId="{0796B618-4A8D-B34C-8143-E7105B45219F}" srcOrd="0" destOrd="3" presId="urn:microsoft.com/office/officeart/2005/8/layout/hList1"/>
    <dgm:cxn modelId="{55697B1F-D72A-8446-B025-AF20FBE6537C}" srcId="{7E95C9A6-9DB9-D74E-AA41-652CC579DA85}" destId="{9154FA5D-1204-BF45-B881-DE6601A2AA7E}" srcOrd="0" destOrd="0" parTransId="{86AA43F3-66AB-0A44-897E-6BA1A807F8BA}" sibTransId="{FD3ACD29-CFF6-7649-B7B8-7AD79C1A8015}"/>
    <dgm:cxn modelId="{28F4C2A7-291D-204B-B843-FB0A1AC81130}" srcId="{9D9177E5-DACD-6241-8C8D-D1E1AA236CAC}" destId="{400FC5B8-ADCA-E147-BF0A-427875BBBE60}" srcOrd="2" destOrd="0" parTransId="{9906F5B4-7A5D-A740-B6C5-841E5B928D4F}" sibTransId="{5934BA1D-D131-BA45-8B47-7F3D288EEE8E}"/>
    <dgm:cxn modelId="{3DE19A10-E291-4BF7-9E75-CD536685A0C8}" srcId="{9D9177E5-DACD-6241-8C8D-D1E1AA236CAC}" destId="{69B6231F-63A4-4713-8A61-6002AC469D46}" srcOrd="1" destOrd="0" parTransId="{293A0A0B-2EA8-4E63-B280-6B8E2F7BB536}" sibTransId="{C0633668-E889-4264-B1BC-973A7A448A3B}"/>
    <dgm:cxn modelId="{ADD8AC12-C0A2-D745-A461-6CCA1DF5DD09}" srcId="{2B0D5ECF-03ED-D14D-8B2E-A6E8CBCD57A1}" destId="{C6C4D58F-0CA5-9144-9481-886EDCC37643}" srcOrd="2" destOrd="0" parTransId="{ACA84886-B19F-E34A-A9B2-E926F29F36BD}" sibTransId="{51F8B974-CE0A-6C4D-8133-941C15E2AFCE}"/>
    <dgm:cxn modelId="{B71D2037-9246-4C0B-81FF-FA2D807B2B8E}" srcId="{7E95C9A6-9DB9-D74E-AA41-652CC579DA85}" destId="{7E5E2E41-70A3-42EF-8FDE-10A7A1A9A627}" srcOrd="1" destOrd="0" parTransId="{531CC828-DC41-423D-AC53-B7147E0A5A6E}" sibTransId="{67263BF2-9D88-4E86-A32A-CACD1A9ED12D}"/>
    <dgm:cxn modelId="{8988CC76-0FD3-4C86-AACB-656035DE751D}" type="presOf" srcId="{9154FA5D-1204-BF45-B881-DE6601A2AA7E}" destId="{4991EE0A-76FF-ED49-9ABD-3F542B74BDD7}" srcOrd="0" destOrd="0" presId="urn:microsoft.com/office/officeart/2005/8/layout/hList1"/>
    <dgm:cxn modelId="{8859ED6B-7077-614C-BAC6-ECA7A0B58FA9}" srcId="{7E95C9A6-9DB9-D74E-AA41-652CC579DA85}" destId="{93483C3E-29B4-824D-8221-2F91BC65F6E1}" srcOrd="2" destOrd="0" parTransId="{80CDC4A3-462E-164F-9590-52AC85520360}" sibTransId="{073E6196-63BF-254E-B7CA-7EAE724C5C03}"/>
    <dgm:cxn modelId="{1CD86E15-118E-485D-AC96-0141CF6A6E55}" type="presOf" srcId="{C6C4D58F-0CA5-9144-9481-886EDCC37643}" destId="{6A32E419-6A7B-9F4D-8A46-6298E8C50D99}" srcOrd="0" destOrd="2" presId="urn:microsoft.com/office/officeart/2005/8/layout/hList1"/>
    <dgm:cxn modelId="{EE4B5D49-6B72-4A96-84C8-89EE6970B142}" type="presOf" srcId="{65A5CE7C-9110-F945-82F3-72B8C615B9F8}" destId="{0796B618-4A8D-B34C-8143-E7105B45219F}" srcOrd="0" destOrd="4" presId="urn:microsoft.com/office/officeart/2005/8/layout/hList1"/>
    <dgm:cxn modelId="{FF05ACE9-791F-495C-8994-F1E2AFD43509}" type="presOf" srcId="{2B0D5ECF-03ED-D14D-8B2E-A6E8CBCD57A1}" destId="{F2F76F72-5927-BF4A-A763-34887C944484}" srcOrd="0" destOrd="0" presId="urn:microsoft.com/office/officeart/2005/8/layout/hList1"/>
    <dgm:cxn modelId="{C0E658B0-7945-4BD5-A2E5-A77DCFAB6B64}" type="presParOf" srcId="{F4BC66A6-61AF-9949-81DB-931FAB3C76E5}" destId="{7170FCAD-A315-414C-ACFF-2C61477484A4}" srcOrd="0" destOrd="0" presId="urn:microsoft.com/office/officeart/2005/8/layout/hList1"/>
    <dgm:cxn modelId="{8BEFE8C3-02E4-4429-B956-251438D520A7}" type="presParOf" srcId="{7170FCAD-A315-414C-ACFF-2C61477484A4}" destId="{F2F76F72-5927-BF4A-A763-34887C944484}" srcOrd="0" destOrd="0" presId="urn:microsoft.com/office/officeart/2005/8/layout/hList1"/>
    <dgm:cxn modelId="{C1A2591D-C7B0-48EA-AF95-B06FC883A7E5}" type="presParOf" srcId="{7170FCAD-A315-414C-ACFF-2C61477484A4}" destId="{6A32E419-6A7B-9F4D-8A46-6298E8C50D99}" srcOrd="1" destOrd="0" presId="urn:microsoft.com/office/officeart/2005/8/layout/hList1"/>
    <dgm:cxn modelId="{C965DC3B-2136-4609-9CB8-309903CFED08}" type="presParOf" srcId="{F4BC66A6-61AF-9949-81DB-931FAB3C76E5}" destId="{8DE7BA3F-B68D-CE4A-B4FD-315F2F5ECEA0}" srcOrd="1" destOrd="0" presId="urn:microsoft.com/office/officeart/2005/8/layout/hList1"/>
    <dgm:cxn modelId="{DA737C37-1D02-4EE4-B65C-A2509A8C24BC}" type="presParOf" srcId="{F4BC66A6-61AF-9949-81DB-931FAB3C76E5}" destId="{41AC9B9B-DE70-4A47-B8CF-169841CF4CA2}" srcOrd="2" destOrd="0" presId="urn:microsoft.com/office/officeart/2005/8/layout/hList1"/>
    <dgm:cxn modelId="{E5E0706A-F795-4FC8-8C3C-52E52641F36F}" type="presParOf" srcId="{41AC9B9B-DE70-4A47-B8CF-169841CF4CA2}" destId="{3AE07857-E289-1940-9F85-D7A80DF8692D}" srcOrd="0" destOrd="0" presId="urn:microsoft.com/office/officeart/2005/8/layout/hList1"/>
    <dgm:cxn modelId="{A9D7A1E5-E217-462F-8801-9E23D256B755}" type="presParOf" srcId="{41AC9B9B-DE70-4A47-B8CF-169841CF4CA2}" destId="{4991EE0A-76FF-ED49-9ABD-3F542B74BDD7}" srcOrd="1" destOrd="0" presId="urn:microsoft.com/office/officeart/2005/8/layout/hList1"/>
    <dgm:cxn modelId="{6ED3EABB-9CE7-4D0C-A049-3242017FF70E}" type="presParOf" srcId="{F4BC66A6-61AF-9949-81DB-931FAB3C76E5}" destId="{7FE69A18-28A4-5342-B27E-1BEB0778FCB9}" srcOrd="3" destOrd="0" presId="urn:microsoft.com/office/officeart/2005/8/layout/hList1"/>
    <dgm:cxn modelId="{9BBC24C2-B286-458B-9BF2-FDF1116A53DB}" type="presParOf" srcId="{F4BC66A6-61AF-9949-81DB-931FAB3C76E5}" destId="{26762879-C584-274F-AA61-A62ECB4FAB1D}" srcOrd="4" destOrd="0" presId="urn:microsoft.com/office/officeart/2005/8/layout/hList1"/>
    <dgm:cxn modelId="{E29112F2-BA81-4B3A-A560-15427D36163E}" type="presParOf" srcId="{26762879-C584-274F-AA61-A62ECB4FAB1D}" destId="{5E77809F-E146-D04D-8469-830F16580916}" srcOrd="0" destOrd="0" presId="urn:microsoft.com/office/officeart/2005/8/layout/hList1"/>
    <dgm:cxn modelId="{B66834A8-D11F-4FE3-838C-77B44E57C645}" type="presParOf" srcId="{26762879-C584-274F-AA61-A62ECB4FAB1D}" destId="{0796B618-4A8D-B34C-8143-E7105B4521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D7ACD6-47FB-4DA6-86C7-B3E3928FAEC3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D9177E5-DACD-6241-8C8D-D1E1AA236CAC}">
      <dgm:prSet phldrT="[Texto]" custT="1"/>
      <dgm:spPr>
        <a:solidFill>
          <a:srgbClr val="7030A0"/>
        </a:solidFill>
      </dgm:spPr>
      <dgm:t>
        <a:bodyPr/>
        <a:lstStyle/>
        <a:p>
          <a:pPr algn="ctr"/>
          <a:r>
            <a:rPr lang="es-ES" sz="1800" b="1" dirty="0" smtClean="0">
              <a:latin typeface="Agency FB" panose="020B0503020202020204" pitchFamily="34" charset="0"/>
              <a:cs typeface="Georgia"/>
            </a:rPr>
            <a:t>Impulsa y desarrolla competencias blandas</a:t>
          </a:r>
        </a:p>
      </dgm:t>
    </dgm:pt>
    <dgm:pt modelId="{EEF180FC-E909-E745-8FF1-A4EC8A5423EE}" type="sibTrans" cxnId="{FDA4E5F4-FE29-0A49-A55A-549469FDA87C}">
      <dgm:prSet/>
      <dgm:spPr/>
      <dgm:t>
        <a:bodyPr/>
        <a:lstStyle/>
        <a:p>
          <a:endParaRPr lang="es-ES" sz="3200"/>
        </a:p>
      </dgm:t>
    </dgm:pt>
    <dgm:pt modelId="{73744595-A738-0E48-A03F-761A0B9E4B54}" type="parTrans" cxnId="{FDA4E5F4-FE29-0A49-A55A-549469FDA87C}">
      <dgm:prSet/>
      <dgm:spPr/>
      <dgm:t>
        <a:bodyPr/>
        <a:lstStyle/>
        <a:p>
          <a:endParaRPr lang="es-ES" sz="3200"/>
        </a:p>
      </dgm:t>
    </dgm:pt>
    <dgm:pt modelId="{7E95C9A6-9DB9-D74E-AA41-652CC579DA85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es-ES" sz="1800" b="1" dirty="0" smtClean="0">
              <a:latin typeface="Agency FB" panose="020B0503020202020204" pitchFamily="34" charset="0"/>
              <a:cs typeface="Georgia"/>
            </a:rPr>
            <a:t>Amplía las opciones de selección de programas educativos</a:t>
          </a:r>
        </a:p>
      </dgm:t>
    </dgm:pt>
    <dgm:pt modelId="{520D2EF8-E103-6C41-BF7A-DE42F98861C9}" type="sibTrans" cxnId="{EBBAE96F-A7D3-8749-BDBC-26A99AA4B4F0}">
      <dgm:prSet/>
      <dgm:spPr/>
      <dgm:t>
        <a:bodyPr/>
        <a:lstStyle/>
        <a:p>
          <a:endParaRPr lang="es-ES" sz="3200"/>
        </a:p>
      </dgm:t>
    </dgm:pt>
    <dgm:pt modelId="{3AEEAF70-7B49-F047-A550-807FAE8EDA1E}" type="parTrans" cxnId="{EBBAE96F-A7D3-8749-BDBC-26A99AA4B4F0}">
      <dgm:prSet/>
      <dgm:spPr/>
      <dgm:t>
        <a:bodyPr/>
        <a:lstStyle/>
        <a:p>
          <a:endParaRPr lang="es-ES" sz="3200"/>
        </a:p>
      </dgm:t>
    </dgm:pt>
    <dgm:pt modelId="{2B0D5ECF-03ED-D14D-8B2E-A6E8CBCD57A1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s-ES" sz="1800" b="1" dirty="0" smtClean="0">
              <a:latin typeface="Agency FB" panose="020B0503020202020204" pitchFamily="34" charset="0"/>
              <a:cs typeface="Georgia"/>
            </a:rPr>
            <a:t>Representa una opción costo-efectiva</a:t>
          </a:r>
        </a:p>
      </dgm:t>
    </dgm:pt>
    <dgm:pt modelId="{F020D9AC-624E-CC40-AF96-16227C171834}" type="sibTrans" cxnId="{F32F327B-23CF-4244-B2D5-7B1DD9EA7947}">
      <dgm:prSet/>
      <dgm:spPr/>
      <dgm:t>
        <a:bodyPr/>
        <a:lstStyle/>
        <a:p>
          <a:endParaRPr lang="es-ES" sz="3200"/>
        </a:p>
      </dgm:t>
    </dgm:pt>
    <dgm:pt modelId="{9EF779C7-BD09-A747-B7DF-739716B88020}" type="parTrans" cxnId="{F32F327B-23CF-4244-B2D5-7B1DD9EA7947}">
      <dgm:prSet/>
      <dgm:spPr/>
      <dgm:t>
        <a:bodyPr/>
        <a:lstStyle/>
        <a:p>
          <a:endParaRPr lang="es-ES" sz="3200"/>
        </a:p>
      </dgm:t>
    </dgm:pt>
    <dgm:pt modelId="{E4434BAD-4CB0-9042-BBDE-2C3D1D40E1B8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Es una opción educativa que sin disminuir la calidad del aprendizaje puede ofrecerse a menor costo.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1E154161-F37E-FF45-B83E-2DE825AB407D}" type="parTrans" cxnId="{6DFBE620-0478-F34C-9545-6E81A78CEE90}">
      <dgm:prSet/>
      <dgm:spPr/>
      <dgm:t>
        <a:bodyPr/>
        <a:lstStyle/>
        <a:p>
          <a:endParaRPr lang="es-ES"/>
        </a:p>
      </dgm:t>
    </dgm:pt>
    <dgm:pt modelId="{3ED9EE47-525C-F74B-B643-ED2A65282357}" type="sibTrans" cxnId="{6DFBE620-0478-F34C-9545-6E81A78CEE90}">
      <dgm:prSet/>
      <dgm:spPr/>
      <dgm:t>
        <a:bodyPr/>
        <a:lstStyle/>
        <a:p>
          <a:endParaRPr lang="es-ES"/>
        </a:p>
      </dgm:t>
    </dgm:pt>
    <dgm:pt modelId="{C6C4D58F-0CA5-9144-9481-886EDCC37643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Facilita el acceso de personas con menores ingresos.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ACA84886-B19F-E34A-A9B2-E926F29F36BD}" type="parTrans" cxnId="{ADD8AC12-C0A2-D745-A461-6CCA1DF5DD09}">
      <dgm:prSet/>
      <dgm:spPr/>
      <dgm:t>
        <a:bodyPr/>
        <a:lstStyle/>
        <a:p>
          <a:endParaRPr lang="es-ES"/>
        </a:p>
      </dgm:t>
    </dgm:pt>
    <dgm:pt modelId="{51F8B974-CE0A-6C4D-8133-941C15E2AFCE}" type="sibTrans" cxnId="{ADD8AC12-C0A2-D745-A461-6CCA1DF5DD09}">
      <dgm:prSet/>
      <dgm:spPr/>
      <dgm:t>
        <a:bodyPr/>
        <a:lstStyle/>
        <a:p>
          <a:endParaRPr lang="es-ES"/>
        </a:p>
      </dgm:t>
    </dgm:pt>
    <dgm:pt modelId="{9154FA5D-1204-BF45-B881-DE6601A2AA7E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Permite a los estudiantes elegir una carrera profesional que no se oferta presencialmente en su comunidad.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86AA43F3-66AB-0A44-897E-6BA1A807F8BA}" type="parTrans" cxnId="{55697B1F-D72A-8446-B025-AF20FBE6537C}">
      <dgm:prSet/>
      <dgm:spPr/>
      <dgm:t>
        <a:bodyPr/>
        <a:lstStyle/>
        <a:p>
          <a:endParaRPr lang="es-ES"/>
        </a:p>
      </dgm:t>
    </dgm:pt>
    <dgm:pt modelId="{FD3ACD29-CFF6-7649-B7B8-7AD79C1A8015}" type="sibTrans" cxnId="{55697B1F-D72A-8446-B025-AF20FBE6537C}">
      <dgm:prSet/>
      <dgm:spPr/>
      <dgm:t>
        <a:bodyPr/>
        <a:lstStyle/>
        <a:p>
          <a:endParaRPr lang="es-ES"/>
        </a:p>
      </dgm:t>
    </dgm:pt>
    <dgm:pt modelId="{93483C3E-29B4-824D-8221-2F91BC65F6E1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Da la posibilidad a las instituciones de educación superior de ampliar el alcance de su oferta educativa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80CDC4A3-462E-164F-9590-52AC85520360}" type="parTrans" cxnId="{8859ED6B-7077-614C-BAC6-ECA7A0B58FA9}">
      <dgm:prSet/>
      <dgm:spPr/>
      <dgm:t>
        <a:bodyPr/>
        <a:lstStyle/>
        <a:p>
          <a:endParaRPr lang="es-ES"/>
        </a:p>
      </dgm:t>
    </dgm:pt>
    <dgm:pt modelId="{073E6196-63BF-254E-B7CA-7EAE724C5C03}" type="sibTrans" cxnId="{8859ED6B-7077-614C-BAC6-ECA7A0B58FA9}">
      <dgm:prSet/>
      <dgm:spPr/>
      <dgm:t>
        <a:bodyPr/>
        <a:lstStyle/>
        <a:p>
          <a:endParaRPr lang="es-ES"/>
        </a:p>
      </dgm:t>
    </dgm:pt>
    <dgm:pt modelId="{97DEB9CD-06E0-9B49-AB74-BA810A1B5E07}">
      <dgm:prSet custT="1"/>
      <dgm:spPr/>
      <dgm:t>
        <a:bodyPr/>
        <a:lstStyle/>
        <a:p>
          <a:pPr marL="114300" indent="0"/>
          <a:r>
            <a:rPr lang="es-ES" sz="1600" dirty="0" smtClean="0">
              <a:latin typeface="Agency FB" panose="020B0503020202020204" pitchFamily="34" charset="0"/>
              <a:cs typeface="Georgia"/>
            </a:rPr>
            <a:t>Favorece el desarrollo de competencias y habilidades como:</a:t>
          </a:r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4CB5C22E-3DAA-8248-BE2D-E8C80CEC85D4}" type="parTrans" cxnId="{3FBC7B3A-8B42-F841-8D4B-6A1682F4A942}">
      <dgm:prSet/>
      <dgm:spPr/>
      <dgm:t>
        <a:bodyPr/>
        <a:lstStyle/>
        <a:p>
          <a:endParaRPr lang="es-ES"/>
        </a:p>
      </dgm:t>
    </dgm:pt>
    <dgm:pt modelId="{C6F6B1C2-A299-FC40-BEAF-C1108D41F099}" type="sibTrans" cxnId="{3FBC7B3A-8B42-F841-8D4B-6A1682F4A942}">
      <dgm:prSet/>
      <dgm:spPr/>
      <dgm:t>
        <a:bodyPr/>
        <a:lstStyle/>
        <a:p>
          <a:endParaRPr lang="es-ES"/>
        </a:p>
      </dgm:t>
    </dgm:pt>
    <dgm:pt modelId="{68758AFF-F279-2646-896F-B3B86D5F4F07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  <a:cs typeface="Georgia"/>
            </a:rPr>
            <a:t>Aprovecha las sinergias de optimización de recursos, humanos y de infraestructura</a:t>
          </a:r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C1BAF831-D6AC-804F-B897-DC2800FAB5D4}" type="parTrans" cxnId="{3E191F1A-9437-C344-A69F-CDE0BD94209F}">
      <dgm:prSet/>
      <dgm:spPr/>
      <dgm:t>
        <a:bodyPr/>
        <a:lstStyle/>
        <a:p>
          <a:endParaRPr lang="es-ES"/>
        </a:p>
      </dgm:t>
    </dgm:pt>
    <dgm:pt modelId="{ED9EB341-FF61-5542-B594-404D6A09152A}" type="sibTrans" cxnId="{3E191F1A-9437-C344-A69F-CDE0BD94209F}">
      <dgm:prSet/>
      <dgm:spPr/>
      <dgm:t>
        <a:bodyPr/>
        <a:lstStyle/>
        <a:p>
          <a:endParaRPr lang="es-ES"/>
        </a:p>
      </dgm:t>
    </dgm:pt>
    <dgm:pt modelId="{68A8D5CC-250A-7945-96F8-94BEC8AFA0D0}">
      <dgm:prSet custT="1"/>
      <dgm:spPr/>
      <dgm:t>
        <a:bodyPr/>
        <a:lstStyle/>
        <a:p>
          <a:pPr marL="184150" indent="0"/>
          <a:r>
            <a:rPr lang="es-ES" sz="1600" dirty="0" smtClean="0">
              <a:latin typeface="Agency FB" panose="020B0503020202020204" pitchFamily="34" charset="0"/>
              <a:cs typeface="Georgia"/>
            </a:rPr>
            <a:t>Trabajo colaborativo</a:t>
          </a:r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2A5406DE-0299-214E-B88F-CEF84212C43D}" type="parTrans" cxnId="{C74F453E-87BD-4245-9896-85F013772895}">
      <dgm:prSet/>
      <dgm:spPr/>
      <dgm:t>
        <a:bodyPr/>
        <a:lstStyle/>
        <a:p>
          <a:endParaRPr lang="es-ES"/>
        </a:p>
      </dgm:t>
    </dgm:pt>
    <dgm:pt modelId="{C7FA71F5-25A8-2642-B9B3-B60028939210}" type="sibTrans" cxnId="{C74F453E-87BD-4245-9896-85F013772895}">
      <dgm:prSet/>
      <dgm:spPr/>
      <dgm:t>
        <a:bodyPr/>
        <a:lstStyle/>
        <a:p>
          <a:endParaRPr lang="es-ES"/>
        </a:p>
      </dgm:t>
    </dgm:pt>
    <dgm:pt modelId="{7B0D2B12-B672-BB41-BC64-933C8DD8D5A6}">
      <dgm:prSet custT="1"/>
      <dgm:spPr/>
      <dgm:t>
        <a:bodyPr/>
        <a:lstStyle/>
        <a:p>
          <a:pPr marL="184150" indent="0"/>
          <a:r>
            <a:rPr lang="es-ES" sz="1600" dirty="0" smtClean="0">
              <a:latin typeface="Agency FB" panose="020B0503020202020204" pitchFamily="34" charset="0"/>
              <a:cs typeface="Georgia"/>
            </a:rPr>
            <a:t>Autoconocimiento</a:t>
          </a:r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697994E9-5D14-AF4B-BA81-CBF9558D485A}" type="parTrans" cxnId="{1719A054-8A3F-804C-8E7F-DAD6BDAE3B49}">
      <dgm:prSet/>
      <dgm:spPr/>
      <dgm:t>
        <a:bodyPr/>
        <a:lstStyle/>
        <a:p>
          <a:endParaRPr lang="es-ES"/>
        </a:p>
      </dgm:t>
    </dgm:pt>
    <dgm:pt modelId="{E0301265-BDE9-5C40-B7BE-B7D7ED4365F8}" type="sibTrans" cxnId="{1719A054-8A3F-804C-8E7F-DAD6BDAE3B49}">
      <dgm:prSet/>
      <dgm:spPr/>
      <dgm:t>
        <a:bodyPr/>
        <a:lstStyle/>
        <a:p>
          <a:endParaRPr lang="es-ES"/>
        </a:p>
      </dgm:t>
    </dgm:pt>
    <dgm:pt modelId="{ACC4130E-C15F-C246-91B2-EB2959D82037}">
      <dgm:prSet custT="1"/>
      <dgm:spPr/>
      <dgm:t>
        <a:bodyPr/>
        <a:lstStyle/>
        <a:p>
          <a:pPr marL="184150" indent="0"/>
          <a:r>
            <a:rPr lang="es-ES" sz="1600" dirty="0" smtClean="0">
              <a:latin typeface="Agency FB" panose="020B0503020202020204" pitchFamily="34" charset="0"/>
              <a:cs typeface="Georgia"/>
            </a:rPr>
            <a:t>Toma de decisiones</a:t>
          </a:r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3B2B8852-D47B-ED46-8236-438F590EEDF6}" type="parTrans" cxnId="{7E2C76AB-AD24-1547-9C96-FC71929A65D1}">
      <dgm:prSet/>
      <dgm:spPr/>
      <dgm:t>
        <a:bodyPr/>
        <a:lstStyle/>
        <a:p>
          <a:endParaRPr lang="es-ES"/>
        </a:p>
      </dgm:t>
    </dgm:pt>
    <dgm:pt modelId="{AD741EE8-7427-C245-A8EF-45FEABC8F533}" type="sibTrans" cxnId="{7E2C76AB-AD24-1547-9C96-FC71929A65D1}">
      <dgm:prSet/>
      <dgm:spPr/>
      <dgm:t>
        <a:bodyPr/>
        <a:lstStyle/>
        <a:p>
          <a:endParaRPr lang="es-ES"/>
        </a:p>
      </dgm:t>
    </dgm:pt>
    <dgm:pt modelId="{9CCAB8FF-495A-3E4C-903F-D28A114093F6}">
      <dgm:prSet custT="1"/>
      <dgm:spPr/>
      <dgm:t>
        <a:bodyPr/>
        <a:lstStyle/>
        <a:p>
          <a:pPr marL="184150" indent="0"/>
          <a:r>
            <a:rPr lang="es-ES" sz="1600" dirty="0" smtClean="0">
              <a:latin typeface="Agency FB" panose="020B0503020202020204" pitchFamily="34" charset="0"/>
              <a:cs typeface="Georgia"/>
            </a:rPr>
            <a:t>Resolución de conflictos</a:t>
          </a:r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00C8F9E1-7E0A-344F-821A-AFBEF117B847}" type="parTrans" cxnId="{41DA080B-B3AE-AA45-949E-0585AC1C3B33}">
      <dgm:prSet/>
      <dgm:spPr/>
      <dgm:t>
        <a:bodyPr/>
        <a:lstStyle/>
        <a:p>
          <a:endParaRPr lang="es-ES"/>
        </a:p>
      </dgm:t>
    </dgm:pt>
    <dgm:pt modelId="{A172050B-3C6C-D64E-9A03-ECFE1F0B2A76}" type="sibTrans" cxnId="{41DA080B-B3AE-AA45-949E-0585AC1C3B33}">
      <dgm:prSet/>
      <dgm:spPr/>
      <dgm:t>
        <a:bodyPr/>
        <a:lstStyle/>
        <a:p>
          <a:endParaRPr lang="es-ES"/>
        </a:p>
      </dgm:t>
    </dgm:pt>
    <dgm:pt modelId="{86A6FCD5-E6B9-6841-9460-0C0059CE4D13}">
      <dgm:prSet custT="1"/>
      <dgm:spPr/>
      <dgm:t>
        <a:bodyPr/>
        <a:lstStyle/>
        <a:p>
          <a:pPr marL="184150" indent="0"/>
          <a:r>
            <a:rPr lang="es-ES" sz="1600" dirty="0" smtClean="0">
              <a:latin typeface="Agency FB" panose="020B0503020202020204" pitchFamily="34" charset="0"/>
              <a:cs typeface="Georgia"/>
            </a:rPr>
            <a:t>Administración del tiempo</a:t>
          </a:r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774F1B5C-8AFD-9B4B-BCB3-498EF6734915}" type="parTrans" cxnId="{3AD51AEC-4C97-A74B-8556-219612DF607B}">
      <dgm:prSet/>
      <dgm:spPr/>
      <dgm:t>
        <a:bodyPr/>
        <a:lstStyle/>
        <a:p>
          <a:endParaRPr lang="es-ES"/>
        </a:p>
      </dgm:t>
    </dgm:pt>
    <dgm:pt modelId="{4C96816A-5EE4-BB41-BBEC-943AF7EA6250}" type="sibTrans" cxnId="{3AD51AEC-4C97-A74B-8556-219612DF607B}">
      <dgm:prSet/>
      <dgm:spPr/>
      <dgm:t>
        <a:bodyPr/>
        <a:lstStyle/>
        <a:p>
          <a:endParaRPr lang="es-ES"/>
        </a:p>
      </dgm:t>
    </dgm:pt>
    <dgm:pt modelId="{E2D24B79-305D-9044-80DD-0CE220088CB2}">
      <dgm:prSet custT="1"/>
      <dgm:spPr/>
      <dgm:t>
        <a:bodyPr/>
        <a:lstStyle/>
        <a:p>
          <a:pPr marL="184150" indent="0"/>
          <a:r>
            <a:rPr lang="es-ES" sz="1600" dirty="0" smtClean="0">
              <a:latin typeface="Agency FB" panose="020B0503020202020204" pitchFamily="34" charset="0"/>
              <a:cs typeface="Georgia"/>
            </a:rPr>
            <a:t>Motivación</a:t>
          </a:r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E2CEEA06-C55D-6945-850E-B6EB4B9DDEFA}" type="parTrans" cxnId="{1859CF98-F083-0F42-870D-FFD15462BE17}">
      <dgm:prSet/>
      <dgm:spPr/>
      <dgm:t>
        <a:bodyPr/>
        <a:lstStyle/>
        <a:p>
          <a:endParaRPr lang="es-ES"/>
        </a:p>
      </dgm:t>
    </dgm:pt>
    <dgm:pt modelId="{416C1373-F38C-A342-9EAA-3DDDD1A8878E}" type="sibTrans" cxnId="{1859CF98-F083-0F42-870D-FFD15462BE17}">
      <dgm:prSet/>
      <dgm:spPr/>
      <dgm:t>
        <a:bodyPr/>
        <a:lstStyle/>
        <a:p>
          <a:endParaRPr lang="es-ES"/>
        </a:p>
      </dgm:t>
    </dgm:pt>
    <dgm:pt modelId="{234ABB5A-D12C-6346-B089-897CF608CC16}">
      <dgm:prSet custT="1"/>
      <dgm:spPr/>
      <dgm:t>
        <a:bodyPr/>
        <a:lstStyle/>
        <a:p>
          <a:pPr marL="184150" indent="0"/>
          <a:r>
            <a:rPr lang="es-ES" sz="1600" dirty="0" smtClean="0">
              <a:latin typeface="Agency FB" panose="020B0503020202020204" pitchFamily="34" charset="0"/>
              <a:cs typeface="Georgia"/>
            </a:rPr>
            <a:t>Liderazgo</a:t>
          </a:r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DE403482-9964-3F4D-95EB-D7D12EBD6600}" type="parTrans" cxnId="{CEA70B30-AE55-1F40-A7B1-88383670DF50}">
      <dgm:prSet/>
      <dgm:spPr/>
      <dgm:t>
        <a:bodyPr/>
        <a:lstStyle/>
        <a:p>
          <a:endParaRPr lang="es-ES"/>
        </a:p>
      </dgm:t>
    </dgm:pt>
    <dgm:pt modelId="{C537029A-6F0C-F84C-AA56-7AC9726B8D99}" type="sibTrans" cxnId="{CEA70B30-AE55-1F40-A7B1-88383670DF50}">
      <dgm:prSet/>
      <dgm:spPr/>
      <dgm:t>
        <a:bodyPr/>
        <a:lstStyle/>
        <a:p>
          <a:endParaRPr lang="es-ES"/>
        </a:p>
      </dgm:t>
    </dgm:pt>
    <dgm:pt modelId="{A426B7E7-3198-4045-8E96-413ECBA445DF}">
      <dgm:prSet custT="1"/>
      <dgm:spPr/>
      <dgm:t>
        <a:bodyPr/>
        <a:lstStyle/>
        <a:p>
          <a:pPr marL="184150" indent="0"/>
          <a:r>
            <a:rPr lang="es-ES" sz="1600" dirty="0" smtClean="0">
              <a:latin typeface="Agency FB" panose="020B0503020202020204" pitchFamily="34" charset="0"/>
              <a:cs typeface="Georgia"/>
            </a:rPr>
            <a:t>Disciplina</a:t>
          </a:r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D7D613C4-FAFB-B045-80BC-E46BBB36904E}" type="parTrans" cxnId="{EF3C0770-8BDB-A248-8CCC-ECB98E37FD7E}">
      <dgm:prSet/>
      <dgm:spPr/>
      <dgm:t>
        <a:bodyPr/>
        <a:lstStyle/>
        <a:p>
          <a:endParaRPr lang="es-ES"/>
        </a:p>
      </dgm:t>
    </dgm:pt>
    <dgm:pt modelId="{3FC6E35C-E48F-B74C-8C78-D4601820BC24}" type="sibTrans" cxnId="{EF3C0770-8BDB-A248-8CCC-ECB98E37FD7E}">
      <dgm:prSet/>
      <dgm:spPr/>
      <dgm:t>
        <a:bodyPr/>
        <a:lstStyle/>
        <a:p>
          <a:endParaRPr lang="es-ES"/>
        </a:p>
      </dgm:t>
    </dgm:pt>
    <dgm:pt modelId="{F76EA7BD-56EC-4B2F-A46D-FD5CF3EBF9CD}">
      <dgm:prSet custT="1"/>
      <dgm:spPr/>
      <dgm:t>
        <a:bodyPr/>
        <a:lstStyle/>
        <a:p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0B322BDB-F63B-4ECB-8DD1-05C399559CA3}" type="parTrans" cxnId="{067EDC94-A555-40EC-A83C-3D2E4195E859}">
      <dgm:prSet/>
      <dgm:spPr/>
      <dgm:t>
        <a:bodyPr/>
        <a:lstStyle/>
        <a:p>
          <a:endParaRPr lang="es-MX"/>
        </a:p>
      </dgm:t>
    </dgm:pt>
    <dgm:pt modelId="{DA5A9601-875A-466F-A5A7-6AE99AB20AB2}" type="sibTrans" cxnId="{067EDC94-A555-40EC-A83C-3D2E4195E859}">
      <dgm:prSet/>
      <dgm:spPr/>
      <dgm:t>
        <a:bodyPr/>
        <a:lstStyle/>
        <a:p>
          <a:endParaRPr lang="es-MX"/>
        </a:p>
      </dgm:t>
    </dgm:pt>
    <dgm:pt modelId="{09C31563-6579-43C3-94BC-3726B0C62763}">
      <dgm:prSet custT="1"/>
      <dgm:spPr/>
      <dgm:t>
        <a:bodyPr/>
        <a:lstStyle/>
        <a:p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10AEC6CE-6B8C-4281-9C0A-CBB026CA6953}" type="parTrans" cxnId="{EE1D280F-8D9E-4C0E-98EF-9EF0E775F3FF}">
      <dgm:prSet/>
      <dgm:spPr/>
      <dgm:t>
        <a:bodyPr/>
        <a:lstStyle/>
        <a:p>
          <a:endParaRPr lang="es-MX"/>
        </a:p>
      </dgm:t>
    </dgm:pt>
    <dgm:pt modelId="{0CB86767-342F-462D-B442-1757FA5A2A2E}" type="sibTrans" cxnId="{EE1D280F-8D9E-4C0E-98EF-9EF0E775F3FF}">
      <dgm:prSet/>
      <dgm:spPr/>
      <dgm:t>
        <a:bodyPr/>
        <a:lstStyle/>
        <a:p>
          <a:endParaRPr lang="es-MX"/>
        </a:p>
      </dgm:t>
    </dgm:pt>
    <dgm:pt modelId="{72E3BDB6-6758-43C0-9544-A652544AA438}">
      <dgm:prSet custT="1"/>
      <dgm:spPr/>
      <dgm:t>
        <a:bodyPr/>
        <a:lstStyle/>
        <a:p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3ADEE15F-E8E2-45F2-9631-5638854A5738}" type="parTrans" cxnId="{EFDA9970-9981-45FC-A589-E8EC1678F96E}">
      <dgm:prSet/>
      <dgm:spPr/>
      <dgm:t>
        <a:bodyPr/>
        <a:lstStyle/>
        <a:p>
          <a:endParaRPr lang="es-MX"/>
        </a:p>
      </dgm:t>
    </dgm:pt>
    <dgm:pt modelId="{D64B1703-4167-41D1-9E61-469B61D7FE24}" type="sibTrans" cxnId="{EFDA9970-9981-45FC-A589-E8EC1678F96E}">
      <dgm:prSet/>
      <dgm:spPr/>
      <dgm:t>
        <a:bodyPr/>
        <a:lstStyle/>
        <a:p>
          <a:endParaRPr lang="es-MX"/>
        </a:p>
      </dgm:t>
    </dgm:pt>
    <dgm:pt modelId="{F0B16A0F-1628-40D2-9D8D-9C2427152A9B}">
      <dgm:prSet custT="1"/>
      <dgm:spPr/>
      <dgm:t>
        <a:bodyPr/>
        <a:lstStyle/>
        <a:p>
          <a:endParaRPr lang="es-ES" sz="1800" dirty="0">
            <a:latin typeface="Agency FB" panose="020B0503020202020204" pitchFamily="34" charset="0"/>
            <a:cs typeface="Georgia"/>
          </a:endParaRPr>
        </a:p>
      </dgm:t>
    </dgm:pt>
    <dgm:pt modelId="{6A6CDC9F-A7C3-4595-87EC-540253612F96}" type="parTrans" cxnId="{6B2BD5A9-07B0-4D98-A6F0-687A39817268}">
      <dgm:prSet/>
      <dgm:spPr/>
      <dgm:t>
        <a:bodyPr/>
        <a:lstStyle/>
        <a:p>
          <a:endParaRPr lang="es-MX"/>
        </a:p>
      </dgm:t>
    </dgm:pt>
    <dgm:pt modelId="{0B4393E5-1CC2-4268-9BDF-F70EF67D30D5}" type="sibTrans" cxnId="{6B2BD5A9-07B0-4D98-A6F0-687A39817268}">
      <dgm:prSet/>
      <dgm:spPr/>
      <dgm:t>
        <a:bodyPr/>
        <a:lstStyle/>
        <a:p>
          <a:endParaRPr lang="es-MX"/>
        </a:p>
      </dgm:t>
    </dgm:pt>
    <dgm:pt modelId="{C4210453-0225-6F4B-B1A7-1B239F29671B}">
      <dgm:prSet custT="1"/>
      <dgm:spPr/>
      <dgm:t>
        <a:bodyPr/>
        <a:lstStyle/>
        <a:p>
          <a:pPr marL="184150" indent="0"/>
          <a:r>
            <a:rPr lang="es-ES" sz="1600" dirty="0" smtClean="0">
              <a:latin typeface="Agency FB" panose="020B0503020202020204" pitchFamily="34" charset="0"/>
              <a:cs typeface="Georgia"/>
            </a:rPr>
            <a:t>Autorregulación</a:t>
          </a:r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66FA4D65-A5EE-8442-8E59-B212E462FF36}" type="sibTrans" cxnId="{1093ED94-4E72-554B-A2FA-5A254F60FA69}">
      <dgm:prSet/>
      <dgm:spPr/>
      <dgm:t>
        <a:bodyPr/>
        <a:lstStyle/>
        <a:p>
          <a:endParaRPr lang="es-ES"/>
        </a:p>
      </dgm:t>
    </dgm:pt>
    <dgm:pt modelId="{B96B93AE-3BD1-3B42-8CD8-3DE116B18840}" type="parTrans" cxnId="{1093ED94-4E72-554B-A2FA-5A254F60FA69}">
      <dgm:prSet/>
      <dgm:spPr/>
      <dgm:t>
        <a:bodyPr/>
        <a:lstStyle/>
        <a:p>
          <a:endParaRPr lang="es-ES"/>
        </a:p>
      </dgm:t>
    </dgm:pt>
    <dgm:pt modelId="{641ABF6C-7027-4E98-BC92-BCEF7A54AD68}">
      <dgm:prSet custT="1"/>
      <dgm:spPr/>
      <dgm:t>
        <a:bodyPr/>
        <a:lstStyle/>
        <a:p>
          <a:pPr marL="114300" indent="0"/>
          <a:endParaRPr lang="es-ES" sz="1600" dirty="0">
            <a:latin typeface="Agency FB" panose="020B0503020202020204" pitchFamily="34" charset="0"/>
            <a:cs typeface="Georgia"/>
          </a:endParaRPr>
        </a:p>
      </dgm:t>
    </dgm:pt>
    <dgm:pt modelId="{200C6D1E-B7BE-428E-87E1-0167F059C168}" type="parTrans" cxnId="{3CE0F9B9-6A17-4928-AB87-39C1A8271775}">
      <dgm:prSet/>
      <dgm:spPr/>
      <dgm:t>
        <a:bodyPr/>
        <a:lstStyle/>
        <a:p>
          <a:endParaRPr lang="es-MX"/>
        </a:p>
      </dgm:t>
    </dgm:pt>
    <dgm:pt modelId="{CE7BC83C-B3D7-4003-8458-0B8EC95939F3}" type="sibTrans" cxnId="{3CE0F9B9-6A17-4928-AB87-39C1A8271775}">
      <dgm:prSet/>
      <dgm:spPr/>
      <dgm:t>
        <a:bodyPr/>
        <a:lstStyle/>
        <a:p>
          <a:endParaRPr lang="es-MX"/>
        </a:p>
      </dgm:t>
    </dgm:pt>
    <dgm:pt modelId="{F4BC66A6-61AF-9949-81DB-931FAB3C76E5}" type="pres">
      <dgm:prSet presAssocID="{BDD7ACD6-47FB-4DA6-86C7-B3E3928FAE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70FCAD-A315-414C-ACFF-2C61477484A4}" type="pres">
      <dgm:prSet presAssocID="{2B0D5ECF-03ED-D14D-8B2E-A6E8CBCD57A1}" presName="composite" presStyleCnt="0"/>
      <dgm:spPr/>
      <dgm:t>
        <a:bodyPr/>
        <a:lstStyle/>
        <a:p>
          <a:endParaRPr lang="es-ES"/>
        </a:p>
      </dgm:t>
    </dgm:pt>
    <dgm:pt modelId="{F2F76F72-5927-BF4A-A763-34887C944484}" type="pres">
      <dgm:prSet presAssocID="{2B0D5ECF-03ED-D14D-8B2E-A6E8CBCD57A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32E419-6A7B-9F4D-8A46-6298E8C50D99}" type="pres">
      <dgm:prSet presAssocID="{2B0D5ECF-03ED-D14D-8B2E-A6E8CBCD57A1}" presName="desTx" presStyleLbl="alignAccFollowNode1" presStyleIdx="0" presStyleCnt="3" custLinFactNeighborY="31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E7BA3F-B68D-CE4A-B4FD-315F2F5ECEA0}" type="pres">
      <dgm:prSet presAssocID="{F020D9AC-624E-CC40-AF96-16227C171834}" presName="space" presStyleCnt="0"/>
      <dgm:spPr/>
      <dgm:t>
        <a:bodyPr/>
        <a:lstStyle/>
        <a:p>
          <a:endParaRPr lang="es-ES"/>
        </a:p>
      </dgm:t>
    </dgm:pt>
    <dgm:pt modelId="{41AC9B9B-DE70-4A47-B8CF-169841CF4CA2}" type="pres">
      <dgm:prSet presAssocID="{7E95C9A6-9DB9-D74E-AA41-652CC579DA85}" presName="composite" presStyleCnt="0"/>
      <dgm:spPr/>
      <dgm:t>
        <a:bodyPr/>
        <a:lstStyle/>
        <a:p>
          <a:endParaRPr lang="es-ES"/>
        </a:p>
      </dgm:t>
    </dgm:pt>
    <dgm:pt modelId="{3AE07857-E289-1940-9F85-D7A80DF8692D}" type="pres">
      <dgm:prSet presAssocID="{7E95C9A6-9DB9-D74E-AA41-652CC579DA8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1EE0A-76FF-ED49-9ABD-3F542B74BDD7}" type="pres">
      <dgm:prSet presAssocID="{7E95C9A6-9DB9-D74E-AA41-652CC579DA8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E69A18-28A4-5342-B27E-1BEB0778FCB9}" type="pres">
      <dgm:prSet presAssocID="{520D2EF8-E103-6C41-BF7A-DE42F98861C9}" presName="space" presStyleCnt="0"/>
      <dgm:spPr/>
      <dgm:t>
        <a:bodyPr/>
        <a:lstStyle/>
        <a:p>
          <a:endParaRPr lang="es-ES"/>
        </a:p>
      </dgm:t>
    </dgm:pt>
    <dgm:pt modelId="{26762879-C584-274F-AA61-A62ECB4FAB1D}" type="pres">
      <dgm:prSet presAssocID="{9D9177E5-DACD-6241-8C8D-D1E1AA236CAC}" presName="composite" presStyleCnt="0"/>
      <dgm:spPr/>
      <dgm:t>
        <a:bodyPr/>
        <a:lstStyle/>
        <a:p>
          <a:endParaRPr lang="es-ES"/>
        </a:p>
      </dgm:t>
    </dgm:pt>
    <dgm:pt modelId="{5E77809F-E146-D04D-8469-830F16580916}" type="pres">
      <dgm:prSet presAssocID="{9D9177E5-DACD-6241-8C8D-D1E1AA236CA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96B618-4A8D-B34C-8143-E7105B45219F}" type="pres">
      <dgm:prSet presAssocID="{9D9177E5-DACD-6241-8C8D-D1E1AA236CA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A06CBC-9C2D-4717-8299-B84D45C8CD7D}" type="presOf" srcId="{68A8D5CC-250A-7945-96F8-94BEC8AFA0D0}" destId="{0796B618-4A8D-B34C-8143-E7105B45219F}" srcOrd="0" destOrd="3" presId="urn:microsoft.com/office/officeart/2005/8/layout/hList1"/>
    <dgm:cxn modelId="{53096ABF-7BB9-4F93-A6EF-634E4A309929}" type="presOf" srcId="{72E3BDB6-6758-43C0-9544-A652544AA438}" destId="{4991EE0A-76FF-ED49-9ABD-3F542B74BDD7}" srcOrd="0" destOrd="1" presId="urn:microsoft.com/office/officeart/2005/8/layout/hList1"/>
    <dgm:cxn modelId="{EE1D280F-8D9E-4C0E-98EF-9EF0E775F3FF}" srcId="{2B0D5ECF-03ED-D14D-8B2E-A6E8CBCD57A1}" destId="{09C31563-6579-43C3-94BC-3726B0C62763}" srcOrd="3" destOrd="0" parTransId="{10AEC6CE-6B8C-4281-9C0A-CBB026CA6953}" sibTransId="{0CB86767-342F-462D-B442-1757FA5A2A2E}"/>
    <dgm:cxn modelId="{5E2B6D23-0E19-4A17-861C-CA90854A8B1A}" type="presOf" srcId="{C6C4D58F-0CA5-9144-9481-886EDCC37643}" destId="{6A32E419-6A7B-9F4D-8A46-6298E8C50D99}" srcOrd="0" destOrd="2" presId="urn:microsoft.com/office/officeart/2005/8/layout/hList1"/>
    <dgm:cxn modelId="{2C8662E0-ED1F-4005-9A70-37CD0539DA53}" type="presOf" srcId="{641ABF6C-7027-4E98-BC92-BCEF7A54AD68}" destId="{0796B618-4A8D-B34C-8143-E7105B45219F}" srcOrd="0" destOrd="1" presId="urn:microsoft.com/office/officeart/2005/8/layout/hList1"/>
    <dgm:cxn modelId="{A6FCE209-87F3-4CD3-92B5-609D0772BF00}" type="presOf" srcId="{234ABB5A-D12C-6346-B089-897CF608CC16}" destId="{0796B618-4A8D-B34C-8143-E7105B45219F}" srcOrd="0" destOrd="9" presId="urn:microsoft.com/office/officeart/2005/8/layout/hList1"/>
    <dgm:cxn modelId="{8D7DFA1B-D401-47D4-A3E6-69ABB64AC329}" type="presOf" srcId="{97DEB9CD-06E0-9B49-AB74-BA810A1B5E07}" destId="{0796B618-4A8D-B34C-8143-E7105B45219F}" srcOrd="0" destOrd="0" presId="urn:microsoft.com/office/officeart/2005/8/layout/hList1"/>
    <dgm:cxn modelId="{BBAF71BE-496B-4D92-9E01-343D15D00DB9}" type="presOf" srcId="{68758AFF-F279-2646-896F-B3B86D5F4F07}" destId="{6A32E419-6A7B-9F4D-8A46-6298E8C50D99}" srcOrd="0" destOrd="4" presId="urn:microsoft.com/office/officeart/2005/8/layout/hList1"/>
    <dgm:cxn modelId="{F4904E74-FB7D-48F8-A3E4-F46342BC0138}" type="presOf" srcId="{A426B7E7-3198-4045-8E96-413ECBA445DF}" destId="{0796B618-4A8D-B34C-8143-E7105B45219F}" srcOrd="0" destOrd="10" presId="urn:microsoft.com/office/officeart/2005/8/layout/hList1"/>
    <dgm:cxn modelId="{41DA080B-B3AE-AA45-949E-0585AC1C3B33}" srcId="{9D9177E5-DACD-6241-8C8D-D1E1AA236CAC}" destId="{9CCAB8FF-495A-3E4C-903F-D28A114093F6}" srcOrd="6" destOrd="0" parTransId="{00C8F9E1-7E0A-344F-821A-AFBEF117B847}" sibTransId="{A172050B-3C6C-D64E-9A03-ECFE1F0B2A76}"/>
    <dgm:cxn modelId="{86E352B9-FDE6-4FA1-A4B5-618A5BA007DD}" type="presOf" srcId="{F0B16A0F-1628-40D2-9D8D-9C2427152A9B}" destId="{4991EE0A-76FF-ED49-9ABD-3F542B74BDD7}" srcOrd="0" destOrd="3" presId="urn:microsoft.com/office/officeart/2005/8/layout/hList1"/>
    <dgm:cxn modelId="{0B02F614-6D08-4AE8-8803-D96DBE73ABAC}" type="presOf" srcId="{E2D24B79-305D-9044-80DD-0CE220088CB2}" destId="{0796B618-4A8D-B34C-8143-E7105B45219F}" srcOrd="0" destOrd="8" presId="urn:microsoft.com/office/officeart/2005/8/layout/hList1"/>
    <dgm:cxn modelId="{6DFBE620-0478-F34C-9545-6E81A78CEE90}" srcId="{2B0D5ECF-03ED-D14D-8B2E-A6E8CBCD57A1}" destId="{E4434BAD-4CB0-9042-BBDE-2C3D1D40E1B8}" srcOrd="0" destOrd="0" parTransId="{1E154161-F37E-FF45-B83E-2DE825AB407D}" sibTransId="{3ED9EE47-525C-F74B-B643-ED2A65282357}"/>
    <dgm:cxn modelId="{EE405D8B-F352-4792-8F23-BA8BC7468851}" type="presOf" srcId="{9D9177E5-DACD-6241-8C8D-D1E1AA236CAC}" destId="{5E77809F-E146-D04D-8469-830F16580916}" srcOrd="0" destOrd="0" presId="urn:microsoft.com/office/officeart/2005/8/layout/hList1"/>
    <dgm:cxn modelId="{57C64FDE-5EEC-4BE1-A39A-8FD45D42E4E4}" type="presOf" srcId="{BDD7ACD6-47FB-4DA6-86C7-B3E3928FAEC3}" destId="{F4BC66A6-61AF-9949-81DB-931FAB3C76E5}" srcOrd="0" destOrd="0" presId="urn:microsoft.com/office/officeart/2005/8/layout/hList1"/>
    <dgm:cxn modelId="{3AD51AEC-4C97-A74B-8556-219612DF607B}" srcId="{9D9177E5-DACD-6241-8C8D-D1E1AA236CAC}" destId="{86A6FCD5-E6B9-6841-9460-0C0059CE4D13}" srcOrd="7" destOrd="0" parTransId="{774F1B5C-8AFD-9B4B-BCB3-498EF6734915}" sibTransId="{4C96816A-5EE4-BB41-BBEC-943AF7EA6250}"/>
    <dgm:cxn modelId="{E0C058DD-2229-414B-9332-7D5F85E08222}" type="presOf" srcId="{86A6FCD5-E6B9-6841-9460-0C0059CE4D13}" destId="{0796B618-4A8D-B34C-8143-E7105B45219F}" srcOrd="0" destOrd="7" presId="urn:microsoft.com/office/officeart/2005/8/layout/hList1"/>
    <dgm:cxn modelId="{F32F327B-23CF-4244-B2D5-7B1DD9EA7947}" srcId="{BDD7ACD6-47FB-4DA6-86C7-B3E3928FAEC3}" destId="{2B0D5ECF-03ED-D14D-8B2E-A6E8CBCD57A1}" srcOrd="0" destOrd="0" parTransId="{9EF779C7-BD09-A747-B7DF-739716B88020}" sibTransId="{F020D9AC-624E-CC40-AF96-16227C171834}"/>
    <dgm:cxn modelId="{EBBAE96F-A7D3-8749-BDBC-26A99AA4B4F0}" srcId="{BDD7ACD6-47FB-4DA6-86C7-B3E3928FAEC3}" destId="{7E95C9A6-9DB9-D74E-AA41-652CC579DA85}" srcOrd="1" destOrd="0" parTransId="{3AEEAF70-7B49-F047-A550-807FAE8EDA1E}" sibTransId="{520D2EF8-E103-6C41-BF7A-DE42F98861C9}"/>
    <dgm:cxn modelId="{871D80F8-F28F-4E16-8858-4B6CB047F7CB}" type="presOf" srcId="{F76EA7BD-56EC-4B2F-A46D-FD5CF3EBF9CD}" destId="{6A32E419-6A7B-9F4D-8A46-6298E8C50D99}" srcOrd="0" destOrd="1" presId="urn:microsoft.com/office/officeart/2005/8/layout/hList1"/>
    <dgm:cxn modelId="{06D0855C-00DF-4803-A714-ED46377EDD17}" type="presOf" srcId="{7B0D2B12-B672-BB41-BC64-933C8DD8D5A6}" destId="{0796B618-4A8D-B34C-8143-E7105B45219F}" srcOrd="0" destOrd="4" presId="urn:microsoft.com/office/officeart/2005/8/layout/hList1"/>
    <dgm:cxn modelId="{BCBFB984-2B2A-43F8-BBDC-1C0347B89EDD}" type="presOf" srcId="{E4434BAD-4CB0-9042-BBDE-2C3D1D40E1B8}" destId="{6A32E419-6A7B-9F4D-8A46-6298E8C50D99}" srcOrd="0" destOrd="0" presId="urn:microsoft.com/office/officeart/2005/8/layout/hList1"/>
    <dgm:cxn modelId="{067EDC94-A555-40EC-A83C-3D2E4195E859}" srcId="{2B0D5ECF-03ED-D14D-8B2E-A6E8CBCD57A1}" destId="{F76EA7BD-56EC-4B2F-A46D-FD5CF3EBF9CD}" srcOrd="1" destOrd="0" parTransId="{0B322BDB-F63B-4ECB-8DD1-05C399559CA3}" sibTransId="{DA5A9601-875A-466F-A5A7-6AE99AB20AB2}"/>
    <dgm:cxn modelId="{C74F453E-87BD-4245-9896-85F013772895}" srcId="{9D9177E5-DACD-6241-8C8D-D1E1AA236CAC}" destId="{68A8D5CC-250A-7945-96F8-94BEC8AFA0D0}" srcOrd="3" destOrd="0" parTransId="{2A5406DE-0299-214E-B88F-CEF84212C43D}" sibTransId="{C7FA71F5-25A8-2642-B9B3-B60028939210}"/>
    <dgm:cxn modelId="{EF3C0770-8BDB-A248-8CCC-ECB98E37FD7E}" srcId="{9D9177E5-DACD-6241-8C8D-D1E1AA236CAC}" destId="{A426B7E7-3198-4045-8E96-413ECBA445DF}" srcOrd="10" destOrd="0" parTransId="{D7D613C4-FAFB-B045-80BC-E46BBB36904E}" sibTransId="{3FC6E35C-E48F-B74C-8C78-D4601820BC24}"/>
    <dgm:cxn modelId="{6FF3A7F9-F0D5-4B8E-8C25-6C16E61EE048}" type="presOf" srcId="{2B0D5ECF-03ED-D14D-8B2E-A6E8CBCD57A1}" destId="{F2F76F72-5927-BF4A-A763-34887C944484}" srcOrd="0" destOrd="0" presId="urn:microsoft.com/office/officeart/2005/8/layout/hList1"/>
    <dgm:cxn modelId="{6B2BD5A9-07B0-4D98-A6F0-687A39817268}" srcId="{7E95C9A6-9DB9-D74E-AA41-652CC579DA85}" destId="{F0B16A0F-1628-40D2-9D8D-9C2427152A9B}" srcOrd="3" destOrd="0" parTransId="{6A6CDC9F-A7C3-4595-87EC-540253612F96}" sibTransId="{0B4393E5-1CC2-4268-9BDF-F70EF67D30D5}"/>
    <dgm:cxn modelId="{A570856F-D7B6-4897-91EE-FF42A8BCAE34}" type="presOf" srcId="{93483C3E-29B4-824D-8221-2F91BC65F6E1}" destId="{4991EE0A-76FF-ED49-9ABD-3F542B74BDD7}" srcOrd="0" destOrd="2" presId="urn:microsoft.com/office/officeart/2005/8/layout/hList1"/>
    <dgm:cxn modelId="{43EE17CF-3E49-4360-8C28-5A9283488B49}" type="presOf" srcId="{9CCAB8FF-495A-3E4C-903F-D28A114093F6}" destId="{0796B618-4A8D-B34C-8143-E7105B45219F}" srcOrd="0" destOrd="6" presId="urn:microsoft.com/office/officeart/2005/8/layout/hList1"/>
    <dgm:cxn modelId="{7E2C76AB-AD24-1547-9C96-FC71929A65D1}" srcId="{9D9177E5-DACD-6241-8C8D-D1E1AA236CAC}" destId="{ACC4130E-C15F-C246-91B2-EB2959D82037}" srcOrd="5" destOrd="0" parTransId="{3B2B8852-D47B-ED46-8236-438F590EEDF6}" sibTransId="{AD741EE8-7427-C245-A8EF-45FEABC8F533}"/>
    <dgm:cxn modelId="{CEA70B30-AE55-1F40-A7B1-88383670DF50}" srcId="{9D9177E5-DACD-6241-8C8D-D1E1AA236CAC}" destId="{234ABB5A-D12C-6346-B089-897CF608CC16}" srcOrd="9" destOrd="0" parTransId="{DE403482-9964-3F4D-95EB-D7D12EBD6600}" sibTransId="{C537029A-6F0C-F84C-AA56-7AC9726B8D99}"/>
    <dgm:cxn modelId="{EFDA9970-9981-45FC-A589-E8EC1678F96E}" srcId="{7E95C9A6-9DB9-D74E-AA41-652CC579DA85}" destId="{72E3BDB6-6758-43C0-9544-A652544AA438}" srcOrd="1" destOrd="0" parTransId="{3ADEE15F-E8E2-45F2-9631-5638854A5738}" sibTransId="{D64B1703-4167-41D1-9E61-469B61D7FE24}"/>
    <dgm:cxn modelId="{3FBC7B3A-8B42-F841-8D4B-6A1682F4A942}" srcId="{9D9177E5-DACD-6241-8C8D-D1E1AA236CAC}" destId="{97DEB9CD-06E0-9B49-AB74-BA810A1B5E07}" srcOrd="0" destOrd="0" parTransId="{4CB5C22E-3DAA-8248-BE2D-E8C80CEC85D4}" sibTransId="{C6F6B1C2-A299-FC40-BEAF-C1108D41F099}"/>
    <dgm:cxn modelId="{B4E1849F-F956-4D4F-A9AF-11C467ADB354}" type="presOf" srcId="{C4210453-0225-6F4B-B1A7-1B239F29671B}" destId="{0796B618-4A8D-B34C-8143-E7105B45219F}" srcOrd="0" destOrd="2" presId="urn:microsoft.com/office/officeart/2005/8/layout/hList1"/>
    <dgm:cxn modelId="{FDA4E5F4-FE29-0A49-A55A-549469FDA87C}" srcId="{BDD7ACD6-47FB-4DA6-86C7-B3E3928FAEC3}" destId="{9D9177E5-DACD-6241-8C8D-D1E1AA236CAC}" srcOrd="2" destOrd="0" parTransId="{73744595-A738-0E48-A03F-761A0B9E4B54}" sibTransId="{EEF180FC-E909-E745-8FF1-A4EC8A5423EE}"/>
    <dgm:cxn modelId="{7DA4EA02-DE74-456D-B409-4430C37CAE92}" type="presOf" srcId="{09C31563-6579-43C3-94BC-3726B0C62763}" destId="{6A32E419-6A7B-9F4D-8A46-6298E8C50D99}" srcOrd="0" destOrd="3" presId="urn:microsoft.com/office/officeart/2005/8/layout/hList1"/>
    <dgm:cxn modelId="{64813453-6625-4D12-911A-0B0F1D6AF89B}" type="presOf" srcId="{9154FA5D-1204-BF45-B881-DE6601A2AA7E}" destId="{4991EE0A-76FF-ED49-9ABD-3F542B74BDD7}" srcOrd="0" destOrd="0" presId="urn:microsoft.com/office/officeart/2005/8/layout/hList1"/>
    <dgm:cxn modelId="{55697B1F-D72A-8446-B025-AF20FBE6537C}" srcId="{7E95C9A6-9DB9-D74E-AA41-652CC579DA85}" destId="{9154FA5D-1204-BF45-B881-DE6601A2AA7E}" srcOrd="0" destOrd="0" parTransId="{86AA43F3-66AB-0A44-897E-6BA1A807F8BA}" sibTransId="{FD3ACD29-CFF6-7649-B7B8-7AD79C1A8015}"/>
    <dgm:cxn modelId="{3E191F1A-9437-C344-A69F-CDE0BD94209F}" srcId="{2B0D5ECF-03ED-D14D-8B2E-A6E8CBCD57A1}" destId="{68758AFF-F279-2646-896F-B3B86D5F4F07}" srcOrd="4" destOrd="0" parTransId="{C1BAF831-D6AC-804F-B897-DC2800FAB5D4}" sibTransId="{ED9EB341-FF61-5542-B594-404D6A09152A}"/>
    <dgm:cxn modelId="{ADD8AC12-C0A2-D745-A461-6CCA1DF5DD09}" srcId="{2B0D5ECF-03ED-D14D-8B2E-A6E8CBCD57A1}" destId="{C6C4D58F-0CA5-9144-9481-886EDCC37643}" srcOrd="2" destOrd="0" parTransId="{ACA84886-B19F-E34A-A9B2-E926F29F36BD}" sibTransId="{51F8B974-CE0A-6C4D-8133-941C15E2AFCE}"/>
    <dgm:cxn modelId="{1859CF98-F083-0F42-870D-FFD15462BE17}" srcId="{9D9177E5-DACD-6241-8C8D-D1E1AA236CAC}" destId="{E2D24B79-305D-9044-80DD-0CE220088CB2}" srcOrd="8" destOrd="0" parTransId="{E2CEEA06-C55D-6945-850E-B6EB4B9DDEFA}" sibTransId="{416C1373-F38C-A342-9EAA-3DDDD1A8878E}"/>
    <dgm:cxn modelId="{3CE0F9B9-6A17-4928-AB87-39C1A8271775}" srcId="{9D9177E5-DACD-6241-8C8D-D1E1AA236CAC}" destId="{641ABF6C-7027-4E98-BC92-BCEF7A54AD68}" srcOrd="1" destOrd="0" parTransId="{200C6D1E-B7BE-428E-87E1-0167F059C168}" sibTransId="{CE7BC83C-B3D7-4003-8458-0B8EC95939F3}"/>
    <dgm:cxn modelId="{1093ED94-4E72-554B-A2FA-5A254F60FA69}" srcId="{9D9177E5-DACD-6241-8C8D-D1E1AA236CAC}" destId="{C4210453-0225-6F4B-B1A7-1B239F29671B}" srcOrd="2" destOrd="0" parTransId="{B96B93AE-3BD1-3B42-8CD8-3DE116B18840}" sibTransId="{66FA4D65-A5EE-8442-8E59-B212E462FF36}"/>
    <dgm:cxn modelId="{8859ED6B-7077-614C-BAC6-ECA7A0B58FA9}" srcId="{7E95C9A6-9DB9-D74E-AA41-652CC579DA85}" destId="{93483C3E-29B4-824D-8221-2F91BC65F6E1}" srcOrd="2" destOrd="0" parTransId="{80CDC4A3-462E-164F-9590-52AC85520360}" sibTransId="{073E6196-63BF-254E-B7CA-7EAE724C5C03}"/>
    <dgm:cxn modelId="{CA075509-B513-442B-A8C2-D97E3049B347}" type="presOf" srcId="{7E95C9A6-9DB9-D74E-AA41-652CC579DA85}" destId="{3AE07857-E289-1940-9F85-D7A80DF8692D}" srcOrd="0" destOrd="0" presId="urn:microsoft.com/office/officeart/2005/8/layout/hList1"/>
    <dgm:cxn modelId="{1719A054-8A3F-804C-8E7F-DAD6BDAE3B49}" srcId="{9D9177E5-DACD-6241-8C8D-D1E1AA236CAC}" destId="{7B0D2B12-B672-BB41-BC64-933C8DD8D5A6}" srcOrd="4" destOrd="0" parTransId="{697994E9-5D14-AF4B-BA81-CBF9558D485A}" sibTransId="{E0301265-BDE9-5C40-B7BE-B7D7ED4365F8}"/>
    <dgm:cxn modelId="{2BAA5C44-B5E3-473E-8829-31FCA9FDE771}" type="presOf" srcId="{ACC4130E-C15F-C246-91B2-EB2959D82037}" destId="{0796B618-4A8D-B34C-8143-E7105B45219F}" srcOrd="0" destOrd="5" presId="urn:microsoft.com/office/officeart/2005/8/layout/hList1"/>
    <dgm:cxn modelId="{2D3AC04F-ED78-47ED-B85A-9A318010A1AD}" type="presParOf" srcId="{F4BC66A6-61AF-9949-81DB-931FAB3C76E5}" destId="{7170FCAD-A315-414C-ACFF-2C61477484A4}" srcOrd="0" destOrd="0" presId="urn:microsoft.com/office/officeart/2005/8/layout/hList1"/>
    <dgm:cxn modelId="{747D8B34-61F8-406E-91C9-F4DB5F2F73BC}" type="presParOf" srcId="{7170FCAD-A315-414C-ACFF-2C61477484A4}" destId="{F2F76F72-5927-BF4A-A763-34887C944484}" srcOrd="0" destOrd="0" presId="urn:microsoft.com/office/officeart/2005/8/layout/hList1"/>
    <dgm:cxn modelId="{78AF93AA-E4FF-4652-A781-E4CBAEBC30CD}" type="presParOf" srcId="{7170FCAD-A315-414C-ACFF-2C61477484A4}" destId="{6A32E419-6A7B-9F4D-8A46-6298E8C50D99}" srcOrd="1" destOrd="0" presId="urn:microsoft.com/office/officeart/2005/8/layout/hList1"/>
    <dgm:cxn modelId="{A2ACAA64-A1BD-4E92-9113-C706684A1EFE}" type="presParOf" srcId="{F4BC66A6-61AF-9949-81DB-931FAB3C76E5}" destId="{8DE7BA3F-B68D-CE4A-B4FD-315F2F5ECEA0}" srcOrd="1" destOrd="0" presId="urn:microsoft.com/office/officeart/2005/8/layout/hList1"/>
    <dgm:cxn modelId="{B6C07329-C54E-4A4E-A47D-2799E14D76EF}" type="presParOf" srcId="{F4BC66A6-61AF-9949-81DB-931FAB3C76E5}" destId="{41AC9B9B-DE70-4A47-B8CF-169841CF4CA2}" srcOrd="2" destOrd="0" presId="urn:microsoft.com/office/officeart/2005/8/layout/hList1"/>
    <dgm:cxn modelId="{1DA9E2BE-1EF0-4BD2-BF5A-C9BAC54553BC}" type="presParOf" srcId="{41AC9B9B-DE70-4A47-B8CF-169841CF4CA2}" destId="{3AE07857-E289-1940-9F85-D7A80DF8692D}" srcOrd="0" destOrd="0" presId="urn:microsoft.com/office/officeart/2005/8/layout/hList1"/>
    <dgm:cxn modelId="{59892934-1426-4D63-A53D-D1E03413A17B}" type="presParOf" srcId="{41AC9B9B-DE70-4A47-B8CF-169841CF4CA2}" destId="{4991EE0A-76FF-ED49-9ABD-3F542B74BDD7}" srcOrd="1" destOrd="0" presId="urn:microsoft.com/office/officeart/2005/8/layout/hList1"/>
    <dgm:cxn modelId="{08571D70-11E4-4158-9CE3-A738D316C273}" type="presParOf" srcId="{F4BC66A6-61AF-9949-81DB-931FAB3C76E5}" destId="{7FE69A18-28A4-5342-B27E-1BEB0778FCB9}" srcOrd="3" destOrd="0" presId="urn:microsoft.com/office/officeart/2005/8/layout/hList1"/>
    <dgm:cxn modelId="{9ADE636A-6EE7-4346-9728-C8B2975BA720}" type="presParOf" srcId="{F4BC66A6-61AF-9949-81DB-931FAB3C76E5}" destId="{26762879-C584-274F-AA61-A62ECB4FAB1D}" srcOrd="4" destOrd="0" presId="urn:microsoft.com/office/officeart/2005/8/layout/hList1"/>
    <dgm:cxn modelId="{29A1AE65-907C-4986-A3C3-ECA393BDB5B9}" type="presParOf" srcId="{26762879-C584-274F-AA61-A62ECB4FAB1D}" destId="{5E77809F-E146-D04D-8469-830F16580916}" srcOrd="0" destOrd="0" presId="urn:microsoft.com/office/officeart/2005/8/layout/hList1"/>
    <dgm:cxn modelId="{381F1E88-5709-40C3-9C38-189D6E7D3E40}" type="presParOf" srcId="{26762879-C584-274F-AA61-A62ECB4FAB1D}" destId="{0796B618-4A8D-B34C-8143-E7105B4521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D88316-58A9-DD40-A99B-08CB7A9909E5}" type="doc">
      <dgm:prSet loTypeId="urn:microsoft.com/office/officeart/2005/8/layout/lProcess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B17DB984-D821-9746-BC01-D40A1ABE89C3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chemeClr val="bg1"/>
              </a:solidFill>
              <a:latin typeface="Agency FB" panose="020B0503020202020204" pitchFamily="34" charset="0"/>
            </a:rPr>
            <a:t>Problemas y barreras</a:t>
          </a:r>
          <a:endParaRPr lang="es-ES" sz="2400" b="1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C5FB35B4-F360-B041-AC07-46EF07ACC790}" type="parTrans" cxnId="{BE3A1A3B-71A6-7C43-8F9A-62980897C139}">
      <dgm:prSet/>
      <dgm:spPr/>
      <dgm:t>
        <a:bodyPr/>
        <a:lstStyle/>
        <a:p>
          <a:endParaRPr lang="es-ES"/>
        </a:p>
      </dgm:t>
    </dgm:pt>
    <dgm:pt modelId="{7E2F5E91-A60E-0748-B166-E327F2AE394F}" type="sibTrans" cxnId="{BE3A1A3B-71A6-7C43-8F9A-62980897C139}">
      <dgm:prSet/>
      <dgm:spPr/>
      <dgm:t>
        <a:bodyPr/>
        <a:lstStyle/>
        <a:p>
          <a:endParaRPr lang="es-ES"/>
        </a:p>
      </dgm:t>
    </dgm:pt>
    <dgm:pt modelId="{6E3481CF-A7EF-9046-A342-DFB4C26BADBF}">
      <dgm:prSet phldrT="[Texto]"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</a:rPr>
            <a:t>Brecha Digital</a:t>
          </a:r>
          <a:endParaRPr lang="es-ES" sz="1800" dirty="0">
            <a:latin typeface="Agency FB" panose="020B0503020202020204" pitchFamily="34" charset="0"/>
          </a:endParaRPr>
        </a:p>
      </dgm:t>
    </dgm:pt>
    <dgm:pt modelId="{291FB561-E944-C34A-9AD9-BF629E27B0CC}" type="parTrans" cxnId="{9BCA6D7A-6B41-D941-8C7D-4D93550FB9BD}">
      <dgm:prSet/>
      <dgm:spPr/>
      <dgm:t>
        <a:bodyPr/>
        <a:lstStyle/>
        <a:p>
          <a:endParaRPr lang="es-ES"/>
        </a:p>
      </dgm:t>
    </dgm:pt>
    <dgm:pt modelId="{0A949503-F74E-984D-84C3-0B7D70E0B51B}" type="sibTrans" cxnId="{9BCA6D7A-6B41-D941-8C7D-4D93550FB9BD}">
      <dgm:prSet/>
      <dgm:spPr/>
      <dgm:t>
        <a:bodyPr/>
        <a:lstStyle/>
        <a:p>
          <a:endParaRPr lang="es-ES"/>
        </a:p>
      </dgm:t>
    </dgm:pt>
    <dgm:pt modelId="{DC0A8037-CBCA-C841-AA06-4BB8D006F824}">
      <dgm:prSet phldrT="[Texto]"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</a:rPr>
            <a:t>Eficiencia Terminal</a:t>
          </a:r>
          <a:endParaRPr lang="es-ES" sz="1800" dirty="0">
            <a:latin typeface="Agency FB" panose="020B0503020202020204" pitchFamily="34" charset="0"/>
          </a:endParaRPr>
        </a:p>
      </dgm:t>
    </dgm:pt>
    <dgm:pt modelId="{E8B3A08A-CE01-8048-9D78-111176F112A3}" type="parTrans" cxnId="{98F08669-80B0-2D47-88F2-B47AD9D4F4BA}">
      <dgm:prSet/>
      <dgm:spPr/>
      <dgm:t>
        <a:bodyPr/>
        <a:lstStyle/>
        <a:p>
          <a:endParaRPr lang="es-ES"/>
        </a:p>
      </dgm:t>
    </dgm:pt>
    <dgm:pt modelId="{8EDFDF82-C376-5F44-ACDD-C8CC693037B4}" type="sibTrans" cxnId="{98F08669-80B0-2D47-88F2-B47AD9D4F4BA}">
      <dgm:prSet/>
      <dgm:spPr/>
      <dgm:t>
        <a:bodyPr/>
        <a:lstStyle/>
        <a:p>
          <a:endParaRPr lang="es-ES"/>
        </a:p>
      </dgm:t>
    </dgm:pt>
    <dgm:pt modelId="{A00C90CC-FA9E-7243-848F-FC993CF67596}">
      <dgm:prSet phldrT="[Texto]"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</a:rPr>
            <a:t>Desvinculación del mercado</a:t>
          </a:r>
          <a:endParaRPr lang="es-ES" sz="1800" dirty="0">
            <a:latin typeface="Agency FB" panose="020B0503020202020204" pitchFamily="34" charset="0"/>
          </a:endParaRPr>
        </a:p>
      </dgm:t>
    </dgm:pt>
    <dgm:pt modelId="{3B504B06-9701-9B48-9E97-48C841E8CB33}" type="parTrans" cxnId="{D0CFAD45-3C82-9F47-B6ED-E2FC05EEBA29}">
      <dgm:prSet/>
      <dgm:spPr/>
      <dgm:t>
        <a:bodyPr/>
        <a:lstStyle/>
        <a:p>
          <a:endParaRPr lang="es-ES"/>
        </a:p>
      </dgm:t>
    </dgm:pt>
    <dgm:pt modelId="{70155A44-7730-C04C-BAEB-9775F5B51BEE}" type="sibTrans" cxnId="{D0CFAD45-3C82-9F47-B6ED-E2FC05EEBA29}">
      <dgm:prSet/>
      <dgm:spPr/>
      <dgm:t>
        <a:bodyPr/>
        <a:lstStyle/>
        <a:p>
          <a:endParaRPr lang="es-ES"/>
        </a:p>
      </dgm:t>
    </dgm:pt>
    <dgm:pt modelId="{EA74498F-80F1-744E-BDF5-6C4BC3077FA8}">
      <dgm:prSet phldrT="[Texto]"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</a:rPr>
            <a:t>Evaluación del aprendizaje</a:t>
          </a:r>
          <a:endParaRPr lang="es-ES" sz="1800" dirty="0">
            <a:latin typeface="Agency FB" panose="020B0503020202020204" pitchFamily="34" charset="0"/>
          </a:endParaRPr>
        </a:p>
      </dgm:t>
    </dgm:pt>
    <dgm:pt modelId="{483609AD-6899-E847-887C-83837B81A210}" type="parTrans" cxnId="{109D14B9-D9C8-6745-9775-92E349A15361}">
      <dgm:prSet/>
      <dgm:spPr/>
      <dgm:t>
        <a:bodyPr/>
        <a:lstStyle/>
        <a:p>
          <a:endParaRPr lang="es-ES"/>
        </a:p>
      </dgm:t>
    </dgm:pt>
    <dgm:pt modelId="{E2F8BA29-93BD-1D43-9918-A10941C7A68E}" type="sibTrans" cxnId="{109D14B9-D9C8-6745-9775-92E349A15361}">
      <dgm:prSet/>
      <dgm:spPr/>
      <dgm:t>
        <a:bodyPr/>
        <a:lstStyle/>
        <a:p>
          <a:endParaRPr lang="es-ES"/>
        </a:p>
      </dgm:t>
    </dgm:pt>
    <dgm:pt modelId="{EABC392A-F300-6448-B779-F3B5DEED7775}">
      <dgm:prSet phldrT="[Texto]"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</a:rPr>
            <a:t>Evaluación de la calidad</a:t>
          </a:r>
          <a:endParaRPr lang="es-ES" sz="1800" dirty="0">
            <a:latin typeface="Agency FB" panose="020B0503020202020204" pitchFamily="34" charset="0"/>
          </a:endParaRPr>
        </a:p>
      </dgm:t>
    </dgm:pt>
    <dgm:pt modelId="{A8A3575D-51AC-6E41-8A56-0DFA8469B4FB}" type="parTrans" cxnId="{1F8B1321-ADA2-A44F-9E2F-2ADB0A480A2A}">
      <dgm:prSet/>
      <dgm:spPr/>
      <dgm:t>
        <a:bodyPr/>
        <a:lstStyle/>
        <a:p>
          <a:endParaRPr lang="es-ES"/>
        </a:p>
      </dgm:t>
    </dgm:pt>
    <dgm:pt modelId="{EA790098-5DD1-B144-9181-C456327DC974}" type="sibTrans" cxnId="{1F8B1321-ADA2-A44F-9E2F-2ADB0A480A2A}">
      <dgm:prSet/>
      <dgm:spPr/>
      <dgm:t>
        <a:bodyPr/>
        <a:lstStyle/>
        <a:p>
          <a:endParaRPr lang="es-ES"/>
        </a:p>
      </dgm:t>
    </dgm:pt>
    <dgm:pt modelId="{53E3852C-079C-6347-9DEC-DF476C9DDDDE}">
      <dgm:prSet phldrT="[Texto]"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</a:rPr>
            <a:t>Normatividad</a:t>
          </a:r>
          <a:endParaRPr lang="es-ES" sz="1800" dirty="0">
            <a:latin typeface="Agency FB" panose="020B0503020202020204" pitchFamily="34" charset="0"/>
          </a:endParaRPr>
        </a:p>
      </dgm:t>
    </dgm:pt>
    <dgm:pt modelId="{7BAC720A-ABE7-BE46-8F55-20162582306F}" type="parTrans" cxnId="{B5CD6DDC-F730-4543-A03C-CABEDBDF5317}">
      <dgm:prSet/>
      <dgm:spPr/>
      <dgm:t>
        <a:bodyPr/>
        <a:lstStyle/>
        <a:p>
          <a:endParaRPr lang="es-ES"/>
        </a:p>
      </dgm:t>
    </dgm:pt>
    <dgm:pt modelId="{CA1ED5CB-9D42-4F46-9F5A-4B05A8648D0E}" type="sibTrans" cxnId="{B5CD6DDC-F730-4543-A03C-CABEDBDF5317}">
      <dgm:prSet/>
      <dgm:spPr/>
      <dgm:t>
        <a:bodyPr/>
        <a:lstStyle/>
        <a:p>
          <a:endParaRPr lang="es-ES"/>
        </a:p>
      </dgm:t>
    </dgm:pt>
    <dgm:pt modelId="{95E80A10-C2BC-9545-BFCF-43EF96B625FF}">
      <dgm:prSet phldrT="[Texto]"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</a:rPr>
            <a:t>Vinculación entre modalidades</a:t>
          </a:r>
          <a:endParaRPr lang="es-ES" sz="1800" dirty="0">
            <a:latin typeface="Agency FB" panose="020B0503020202020204" pitchFamily="34" charset="0"/>
          </a:endParaRPr>
        </a:p>
      </dgm:t>
    </dgm:pt>
    <dgm:pt modelId="{CBB06A57-BA9F-F348-B463-1F128928A1B1}" type="parTrans" cxnId="{54F45740-CA60-E041-BAE7-DAAFC3D28618}">
      <dgm:prSet/>
      <dgm:spPr/>
      <dgm:t>
        <a:bodyPr/>
        <a:lstStyle/>
        <a:p>
          <a:endParaRPr lang="es-ES"/>
        </a:p>
      </dgm:t>
    </dgm:pt>
    <dgm:pt modelId="{1EC5E293-6413-8A45-A9CB-7F26078DD2F2}" type="sibTrans" cxnId="{54F45740-CA60-E041-BAE7-DAAFC3D28618}">
      <dgm:prSet/>
      <dgm:spPr/>
      <dgm:t>
        <a:bodyPr/>
        <a:lstStyle/>
        <a:p>
          <a:endParaRPr lang="es-ES"/>
        </a:p>
      </dgm:t>
    </dgm:pt>
    <dgm:pt modelId="{C1393B80-6955-8D46-B706-145CDC11347E}">
      <dgm:prSet phldrT="[Texto]"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</a:rPr>
            <a:t>Prejuicios</a:t>
          </a:r>
          <a:endParaRPr lang="es-ES" sz="1800" dirty="0">
            <a:latin typeface="Agency FB" panose="020B0503020202020204" pitchFamily="34" charset="0"/>
          </a:endParaRPr>
        </a:p>
      </dgm:t>
    </dgm:pt>
    <dgm:pt modelId="{F86A4AD0-1306-D94A-BB2B-8B3A5AABB182}" type="parTrans" cxnId="{7AB95D91-08A5-114D-BD78-5D10B4A816EC}">
      <dgm:prSet/>
      <dgm:spPr/>
      <dgm:t>
        <a:bodyPr/>
        <a:lstStyle/>
        <a:p>
          <a:endParaRPr lang="es-ES"/>
        </a:p>
      </dgm:t>
    </dgm:pt>
    <dgm:pt modelId="{AA231423-393B-804D-9A22-40ADE66E7C1C}" type="sibTrans" cxnId="{7AB95D91-08A5-114D-BD78-5D10B4A816EC}">
      <dgm:prSet/>
      <dgm:spPr/>
      <dgm:t>
        <a:bodyPr/>
        <a:lstStyle/>
        <a:p>
          <a:endParaRPr lang="es-ES"/>
        </a:p>
      </dgm:t>
    </dgm:pt>
    <dgm:pt modelId="{07542796-13E3-8E4C-B1A3-B65E6BC6C421}">
      <dgm:prSet phldrT="[Texto]"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</a:rPr>
            <a:t>Alfabetización digital</a:t>
          </a:r>
          <a:endParaRPr lang="es-ES" sz="1800" dirty="0">
            <a:latin typeface="Agency FB" panose="020B0503020202020204" pitchFamily="34" charset="0"/>
          </a:endParaRPr>
        </a:p>
      </dgm:t>
    </dgm:pt>
    <dgm:pt modelId="{AD95AEDE-C7A7-7746-BA0B-4AB7C57330EF}" type="parTrans" cxnId="{AFB97E8F-C500-EE45-BA18-F6C4D41E753B}">
      <dgm:prSet/>
      <dgm:spPr/>
      <dgm:t>
        <a:bodyPr/>
        <a:lstStyle/>
        <a:p>
          <a:endParaRPr lang="es-ES"/>
        </a:p>
      </dgm:t>
    </dgm:pt>
    <dgm:pt modelId="{72D2EEB1-E590-A948-9433-F881DF1ACE69}" type="sibTrans" cxnId="{AFB97E8F-C500-EE45-BA18-F6C4D41E753B}">
      <dgm:prSet/>
      <dgm:spPr/>
      <dgm:t>
        <a:bodyPr/>
        <a:lstStyle/>
        <a:p>
          <a:endParaRPr lang="es-ES"/>
        </a:p>
      </dgm:t>
    </dgm:pt>
    <dgm:pt modelId="{3E2DA4CB-C792-E34C-A714-3079DA37B477}">
      <dgm:prSet phldrT="[Texto]"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</a:rPr>
            <a:t>Pedagogía tradicional</a:t>
          </a:r>
          <a:endParaRPr lang="es-ES" sz="1800" dirty="0">
            <a:latin typeface="Agency FB" panose="020B0503020202020204" pitchFamily="34" charset="0"/>
          </a:endParaRPr>
        </a:p>
      </dgm:t>
    </dgm:pt>
    <dgm:pt modelId="{A5713540-AC3D-AD44-85B0-28A6D7FCEB97}" type="parTrans" cxnId="{AD4996CE-0A5D-A343-BE97-49DD31E1D727}">
      <dgm:prSet/>
      <dgm:spPr/>
      <dgm:t>
        <a:bodyPr/>
        <a:lstStyle/>
        <a:p>
          <a:endParaRPr lang="es-ES"/>
        </a:p>
      </dgm:t>
    </dgm:pt>
    <dgm:pt modelId="{BFC629B2-8EEB-4C4E-A4ED-7EBE8E3AA8D4}" type="sibTrans" cxnId="{AD4996CE-0A5D-A343-BE97-49DD31E1D727}">
      <dgm:prSet/>
      <dgm:spPr/>
      <dgm:t>
        <a:bodyPr/>
        <a:lstStyle/>
        <a:p>
          <a:endParaRPr lang="es-ES"/>
        </a:p>
      </dgm:t>
    </dgm:pt>
    <dgm:pt modelId="{D52D9C61-ED9C-0F46-92C3-81696C737672}">
      <dgm:prSet custT="1"/>
      <dgm:spPr/>
      <dgm:t>
        <a:bodyPr/>
        <a:lstStyle/>
        <a:p>
          <a:r>
            <a:rPr lang="es-ES" sz="1800" dirty="0" smtClean="0">
              <a:latin typeface="Agency FB" panose="020B0503020202020204" pitchFamily="34" charset="0"/>
            </a:rPr>
            <a:t>Subutilización digital</a:t>
          </a:r>
          <a:endParaRPr lang="es-ES" sz="1800" dirty="0">
            <a:latin typeface="Agency FB" panose="020B0503020202020204" pitchFamily="34" charset="0"/>
          </a:endParaRPr>
        </a:p>
      </dgm:t>
    </dgm:pt>
    <dgm:pt modelId="{72917F44-2800-C640-AB4A-353F44A006B6}" type="parTrans" cxnId="{B6743359-A9B7-6A47-9A90-F7431FE9F8B8}">
      <dgm:prSet/>
      <dgm:spPr/>
      <dgm:t>
        <a:bodyPr/>
        <a:lstStyle/>
        <a:p>
          <a:endParaRPr lang="es-ES"/>
        </a:p>
      </dgm:t>
    </dgm:pt>
    <dgm:pt modelId="{55FF9466-5CE2-AB46-B133-96AF0A5267F0}" type="sibTrans" cxnId="{B6743359-A9B7-6A47-9A90-F7431FE9F8B8}">
      <dgm:prSet/>
      <dgm:spPr/>
      <dgm:t>
        <a:bodyPr/>
        <a:lstStyle/>
        <a:p>
          <a:endParaRPr lang="es-ES"/>
        </a:p>
      </dgm:t>
    </dgm:pt>
    <dgm:pt modelId="{7C24D800-6BF8-5E42-86BB-97688DE81AEC}" type="pres">
      <dgm:prSet presAssocID="{ADD88316-58A9-DD40-A99B-08CB7A9909E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D3B61E-AF59-A142-906A-3E92A9FFBADB}" type="pres">
      <dgm:prSet presAssocID="{B17DB984-D821-9746-BC01-D40A1ABE89C3}" presName="compNode" presStyleCnt="0"/>
      <dgm:spPr/>
    </dgm:pt>
    <dgm:pt modelId="{DD6975AD-ABBA-A145-BCD6-EE8CACBC3A29}" type="pres">
      <dgm:prSet presAssocID="{B17DB984-D821-9746-BC01-D40A1ABE89C3}" presName="aNode" presStyleLbl="bgShp" presStyleIdx="0" presStyleCnt="1" custLinFactNeighborX="1277" custLinFactNeighborY="-201"/>
      <dgm:spPr/>
      <dgm:t>
        <a:bodyPr/>
        <a:lstStyle/>
        <a:p>
          <a:endParaRPr lang="es-ES"/>
        </a:p>
      </dgm:t>
    </dgm:pt>
    <dgm:pt modelId="{3BC3C9E9-2493-4348-B1B5-7EF5C40A36BC}" type="pres">
      <dgm:prSet presAssocID="{B17DB984-D821-9746-BC01-D40A1ABE89C3}" presName="textNode" presStyleLbl="bgShp" presStyleIdx="0" presStyleCnt="1"/>
      <dgm:spPr/>
      <dgm:t>
        <a:bodyPr/>
        <a:lstStyle/>
        <a:p>
          <a:endParaRPr lang="es-ES"/>
        </a:p>
      </dgm:t>
    </dgm:pt>
    <dgm:pt modelId="{95BE1DC0-D24E-8949-A00C-BC975AF66E29}" type="pres">
      <dgm:prSet presAssocID="{B17DB984-D821-9746-BC01-D40A1ABE89C3}" presName="compChildNode" presStyleCnt="0"/>
      <dgm:spPr/>
    </dgm:pt>
    <dgm:pt modelId="{36F22E50-7419-C544-B0DE-C538675661DA}" type="pres">
      <dgm:prSet presAssocID="{B17DB984-D821-9746-BC01-D40A1ABE89C3}" presName="theInnerList" presStyleCnt="0"/>
      <dgm:spPr/>
    </dgm:pt>
    <dgm:pt modelId="{AE5F984F-1E58-3B46-ACA1-82BAB18C2DCA}" type="pres">
      <dgm:prSet presAssocID="{C1393B80-6955-8D46-B706-145CDC11347E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3A51EE-B30F-6D43-8491-78D2707C04AE}" type="pres">
      <dgm:prSet presAssocID="{C1393B80-6955-8D46-B706-145CDC11347E}" presName="aSpace2" presStyleCnt="0"/>
      <dgm:spPr/>
    </dgm:pt>
    <dgm:pt modelId="{69FA4196-EF1C-B646-87CF-E7583F143FBA}" type="pres">
      <dgm:prSet presAssocID="{EABC392A-F300-6448-B779-F3B5DEED7775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593CF7-9BF2-EE47-9C38-A25602E94A13}" type="pres">
      <dgm:prSet presAssocID="{EABC392A-F300-6448-B779-F3B5DEED7775}" presName="aSpace2" presStyleCnt="0"/>
      <dgm:spPr/>
    </dgm:pt>
    <dgm:pt modelId="{263D071A-C887-1B44-A64D-5602D58DDB8B}" type="pres">
      <dgm:prSet presAssocID="{EA74498F-80F1-744E-BDF5-6C4BC3077FA8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261E04-81B7-E546-8112-8D5574435C06}" type="pres">
      <dgm:prSet presAssocID="{EA74498F-80F1-744E-BDF5-6C4BC3077FA8}" presName="aSpace2" presStyleCnt="0"/>
      <dgm:spPr/>
    </dgm:pt>
    <dgm:pt modelId="{657FC138-9260-6249-90FC-1155CA70F510}" type="pres">
      <dgm:prSet presAssocID="{DC0A8037-CBCA-C841-AA06-4BB8D006F824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4A70A3-2474-264F-BA9F-3CB050CF1C3B}" type="pres">
      <dgm:prSet presAssocID="{DC0A8037-CBCA-C841-AA06-4BB8D006F824}" presName="aSpace2" presStyleCnt="0"/>
      <dgm:spPr/>
    </dgm:pt>
    <dgm:pt modelId="{B4A4A4C7-7617-A242-864E-3438E02F7EB5}" type="pres">
      <dgm:prSet presAssocID="{3E2DA4CB-C792-E34C-A714-3079DA37B477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82CB92-E0B1-1742-9772-10D53C59F0B2}" type="pres">
      <dgm:prSet presAssocID="{3E2DA4CB-C792-E34C-A714-3079DA37B477}" presName="aSpace2" presStyleCnt="0"/>
      <dgm:spPr/>
    </dgm:pt>
    <dgm:pt modelId="{75ABA46D-E9B3-434D-A046-721141C75565}" type="pres">
      <dgm:prSet presAssocID="{53E3852C-079C-6347-9DEC-DF476C9DDDDE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BFA13A-CE1D-8E46-8976-B62AF60BB936}" type="pres">
      <dgm:prSet presAssocID="{53E3852C-079C-6347-9DEC-DF476C9DDDDE}" presName="aSpace2" presStyleCnt="0"/>
      <dgm:spPr/>
    </dgm:pt>
    <dgm:pt modelId="{C528D31B-B5B2-6346-8D2E-5D8739283BF6}" type="pres">
      <dgm:prSet presAssocID="{A00C90CC-FA9E-7243-848F-FC993CF67596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991AB1-6866-3E44-9D62-67DD0FEA4267}" type="pres">
      <dgm:prSet presAssocID="{A00C90CC-FA9E-7243-848F-FC993CF67596}" presName="aSpace2" presStyleCnt="0"/>
      <dgm:spPr/>
    </dgm:pt>
    <dgm:pt modelId="{F715E67B-72EF-5C4A-A71E-443D13A16114}" type="pres">
      <dgm:prSet presAssocID="{95E80A10-C2BC-9545-BFCF-43EF96B625FF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54BB25-CDF7-5440-9F84-2FBA69F365E0}" type="pres">
      <dgm:prSet presAssocID="{95E80A10-C2BC-9545-BFCF-43EF96B625FF}" presName="aSpace2" presStyleCnt="0"/>
      <dgm:spPr/>
    </dgm:pt>
    <dgm:pt modelId="{5A08DC76-23D4-614C-825D-4C0B832006D2}" type="pres">
      <dgm:prSet presAssocID="{07542796-13E3-8E4C-B1A3-B65E6BC6C421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97631-E605-584F-8FD2-F2C1C74A7F9C}" type="pres">
      <dgm:prSet presAssocID="{07542796-13E3-8E4C-B1A3-B65E6BC6C421}" presName="aSpace2" presStyleCnt="0"/>
      <dgm:spPr/>
    </dgm:pt>
    <dgm:pt modelId="{F468CFF9-B26B-D240-A648-6895E30F8EF0}" type="pres">
      <dgm:prSet presAssocID="{6E3481CF-A7EF-9046-A342-DFB4C26BADBF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1C4DAE-1B57-AD41-A23E-9D8EFF818660}" type="pres">
      <dgm:prSet presAssocID="{6E3481CF-A7EF-9046-A342-DFB4C26BADBF}" presName="aSpace2" presStyleCnt="0"/>
      <dgm:spPr/>
    </dgm:pt>
    <dgm:pt modelId="{A4F4E288-1C46-6E45-9861-0F6A5CF7BD4F}" type="pres">
      <dgm:prSet presAssocID="{D52D9C61-ED9C-0F46-92C3-81696C737672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B97E8F-C500-EE45-BA18-F6C4D41E753B}" srcId="{B17DB984-D821-9746-BC01-D40A1ABE89C3}" destId="{07542796-13E3-8E4C-B1A3-B65E6BC6C421}" srcOrd="8" destOrd="0" parTransId="{AD95AEDE-C7A7-7746-BA0B-4AB7C57330EF}" sibTransId="{72D2EEB1-E590-A948-9433-F881DF1ACE69}"/>
    <dgm:cxn modelId="{AD4996CE-0A5D-A343-BE97-49DD31E1D727}" srcId="{B17DB984-D821-9746-BC01-D40A1ABE89C3}" destId="{3E2DA4CB-C792-E34C-A714-3079DA37B477}" srcOrd="4" destOrd="0" parTransId="{A5713540-AC3D-AD44-85B0-28A6D7FCEB97}" sibTransId="{BFC629B2-8EEB-4C4E-A4ED-7EBE8E3AA8D4}"/>
    <dgm:cxn modelId="{1F8B1321-ADA2-A44F-9E2F-2ADB0A480A2A}" srcId="{B17DB984-D821-9746-BC01-D40A1ABE89C3}" destId="{EABC392A-F300-6448-B779-F3B5DEED7775}" srcOrd="1" destOrd="0" parTransId="{A8A3575D-51AC-6E41-8A56-0DFA8469B4FB}" sibTransId="{EA790098-5DD1-B144-9181-C456327DC974}"/>
    <dgm:cxn modelId="{910FD66A-EB88-457C-BB4F-83C3545810DD}" type="presOf" srcId="{A00C90CC-FA9E-7243-848F-FC993CF67596}" destId="{C528D31B-B5B2-6346-8D2E-5D8739283BF6}" srcOrd="0" destOrd="0" presId="urn:microsoft.com/office/officeart/2005/8/layout/lProcess2"/>
    <dgm:cxn modelId="{2957DD55-707F-4B6A-A884-ED489826B264}" type="presOf" srcId="{ADD88316-58A9-DD40-A99B-08CB7A9909E5}" destId="{7C24D800-6BF8-5E42-86BB-97688DE81AEC}" srcOrd="0" destOrd="0" presId="urn:microsoft.com/office/officeart/2005/8/layout/lProcess2"/>
    <dgm:cxn modelId="{A41A5B91-92A0-44D1-9D54-1AEBA22D6E37}" type="presOf" srcId="{53E3852C-079C-6347-9DEC-DF476C9DDDDE}" destId="{75ABA46D-E9B3-434D-A046-721141C75565}" srcOrd="0" destOrd="0" presId="urn:microsoft.com/office/officeart/2005/8/layout/lProcess2"/>
    <dgm:cxn modelId="{BE3A1A3B-71A6-7C43-8F9A-62980897C139}" srcId="{ADD88316-58A9-DD40-A99B-08CB7A9909E5}" destId="{B17DB984-D821-9746-BC01-D40A1ABE89C3}" srcOrd="0" destOrd="0" parTransId="{C5FB35B4-F360-B041-AC07-46EF07ACC790}" sibTransId="{7E2F5E91-A60E-0748-B166-E327F2AE394F}"/>
    <dgm:cxn modelId="{028A2D2D-1097-4305-96BA-903F381DC113}" type="presOf" srcId="{B17DB984-D821-9746-BC01-D40A1ABE89C3}" destId="{3BC3C9E9-2493-4348-B1B5-7EF5C40A36BC}" srcOrd="1" destOrd="0" presId="urn:microsoft.com/office/officeart/2005/8/layout/lProcess2"/>
    <dgm:cxn modelId="{7D99BC42-1604-417D-99D9-4F5A3D19ECC7}" type="presOf" srcId="{C1393B80-6955-8D46-B706-145CDC11347E}" destId="{AE5F984F-1E58-3B46-ACA1-82BAB18C2DCA}" srcOrd="0" destOrd="0" presId="urn:microsoft.com/office/officeart/2005/8/layout/lProcess2"/>
    <dgm:cxn modelId="{D0CFAD45-3C82-9F47-B6ED-E2FC05EEBA29}" srcId="{B17DB984-D821-9746-BC01-D40A1ABE89C3}" destId="{A00C90CC-FA9E-7243-848F-FC993CF67596}" srcOrd="6" destOrd="0" parTransId="{3B504B06-9701-9B48-9E97-48C841E8CB33}" sibTransId="{70155A44-7730-C04C-BAEB-9775F5B51BEE}"/>
    <dgm:cxn modelId="{109D14B9-D9C8-6745-9775-92E349A15361}" srcId="{B17DB984-D821-9746-BC01-D40A1ABE89C3}" destId="{EA74498F-80F1-744E-BDF5-6C4BC3077FA8}" srcOrd="2" destOrd="0" parTransId="{483609AD-6899-E847-887C-83837B81A210}" sibTransId="{E2F8BA29-93BD-1D43-9918-A10941C7A68E}"/>
    <dgm:cxn modelId="{FF7DD72F-A68C-4B14-A71A-C0115CFB48FF}" type="presOf" srcId="{EA74498F-80F1-744E-BDF5-6C4BC3077FA8}" destId="{263D071A-C887-1B44-A64D-5602D58DDB8B}" srcOrd="0" destOrd="0" presId="urn:microsoft.com/office/officeart/2005/8/layout/lProcess2"/>
    <dgm:cxn modelId="{88AF518A-66F9-424F-A87D-1D1202157726}" type="presOf" srcId="{95E80A10-C2BC-9545-BFCF-43EF96B625FF}" destId="{F715E67B-72EF-5C4A-A71E-443D13A16114}" srcOrd="0" destOrd="0" presId="urn:microsoft.com/office/officeart/2005/8/layout/lProcess2"/>
    <dgm:cxn modelId="{54F45740-CA60-E041-BAE7-DAAFC3D28618}" srcId="{B17DB984-D821-9746-BC01-D40A1ABE89C3}" destId="{95E80A10-C2BC-9545-BFCF-43EF96B625FF}" srcOrd="7" destOrd="0" parTransId="{CBB06A57-BA9F-F348-B463-1F128928A1B1}" sibTransId="{1EC5E293-6413-8A45-A9CB-7F26078DD2F2}"/>
    <dgm:cxn modelId="{63423CB4-3C8C-4833-A3CE-04EA16C9C036}" type="presOf" srcId="{B17DB984-D821-9746-BC01-D40A1ABE89C3}" destId="{DD6975AD-ABBA-A145-BCD6-EE8CACBC3A29}" srcOrd="0" destOrd="0" presId="urn:microsoft.com/office/officeart/2005/8/layout/lProcess2"/>
    <dgm:cxn modelId="{B5CD6DDC-F730-4543-A03C-CABEDBDF5317}" srcId="{B17DB984-D821-9746-BC01-D40A1ABE89C3}" destId="{53E3852C-079C-6347-9DEC-DF476C9DDDDE}" srcOrd="5" destOrd="0" parTransId="{7BAC720A-ABE7-BE46-8F55-20162582306F}" sibTransId="{CA1ED5CB-9D42-4F46-9F5A-4B05A8648D0E}"/>
    <dgm:cxn modelId="{44B73679-C2F1-4FC0-BEEA-1FAEC8FD3882}" type="presOf" srcId="{DC0A8037-CBCA-C841-AA06-4BB8D006F824}" destId="{657FC138-9260-6249-90FC-1155CA70F510}" srcOrd="0" destOrd="0" presId="urn:microsoft.com/office/officeart/2005/8/layout/lProcess2"/>
    <dgm:cxn modelId="{B6743359-A9B7-6A47-9A90-F7431FE9F8B8}" srcId="{B17DB984-D821-9746-BC01-D40A1ABE89C3}" destId="{D52D9C61-ED9C-0F46-92C3-81696C737672}" srcOrd="10" destOrd="0" parTransId="{72917F44-2800-C640-AB4A-353F44A006B6}" sibTransId="{55FF9466-5CE2-AB46-B133-96AF0A5267F0}"/>
    <dgm:cxn modelId="{E4AD7060-D5E2-46CC-A654-E605D0BCCC2A}" type="presOf" srcId="{6E3481CF-A7EF-9046-A342-DFB4C26BADBF}" destId="{F468CFF9-B26B-D240-A648-6895E30F8EF0}" srcOrd="0" destOrd="0" presId="urn:microsoft.com/office/officeart/2005/8/layout/lProcess2"/>
    <dgm:cxn modelId="{EB36DFF5-5F7B-4DD0-BDD1-8A46EFE25E7C}" type="presOf" srcId="{3E2DA4CB-C792-E34C-A714-3079DA37B477}" destId="{B4A4A4C7-7617-A242-864E-3438E02F7EB5}" srcOrd="0" destOrd="0" presId="urn:microsoft.com/office/officeart/2005/8/layout/lProcess2"/>
    <dgm:cxn modelId="{341CC659-AED6-4F72-A86A-EC93E8D8DA46}" type="presOf" srcId="{07542796-13E3-8E4C-B1A3-B65E6BC6C421}" destId="{5A08DC76-23D4-614C-825D-4C0B832006D2}" srcOrd="0" destOrd="0" presId="urn:microsoft.com/office/officeart/2005/8/layout/lProcess2"/>
    <dgm:cxn modelId="{7AB95D91-08A5-114D-BD78-5D10B4A816EC}" srcId="{B17DB984-D821-9746-BC01-D40A1ABE89C3}" destId="{C1393B80-6955-8D46-B706-145CDC11347E}" srcOrd="0" destOrd="0" parTransId="{F86A4AD0-1306-D94A-BB2B-8B3A5AABB182}" sibTransId="{AA231423-393B-804D-9A22-40ADE66E7C1C}"/>
    <dgm:cxn modelId="{AE5F618B-5396-4302-A387-9AF64ED3EA91}" type="presOf" srcId="{D52D9C61-ED9C-0F46-92C3-81696C737672}" destId="{A4F4E288-1C46-6E45-9861-0F6A5CF7BD4F}" srcOrd="0" destOrd="0" presId="urn:microsoft.com/office/officeart/2005/8/layout/lProcess2"/>
    <dgm:cxn modelId="{9BCA6D7A-6B41-D941-8C7D-4D93550FB9BD}" srcId="{B17DB984-D821-9746-BC01-D40A1ABE89C3}" destId="{6E3481CF-A7EF-9046-A342-DFB4C26BADBF}" srcOrd="9" destOrd="0" parTransId="{291FB561-E944-C34A-9AD9-BF629E27B0CC}" sibTransId="{0A949503-F74E-984D-84C3-0B7D70E0B51B}"/>
    <dgm:cxn modelId="{98F08669-80B0-2D47-88F2-B47AD9D4F4BA}" srcId="{B17DB984-D821-9746-BC01-D40A1ABE89C3}" destId="{DC0A8037-CBCA-C841-AA06-4BB8D006F824}" srcOrd="3" destOrd="0" parTransId="{E8B3A08A-CE01-8048-9D78-111176F112A3}" sibTransId="{8EDFDF82-C376-5F44-ACDD-C8CC693037B4}"/>
    <dgm:cxn modelId="{822D93CB-3CEA-4154-89BB-4A119B54435D}" type="presOf" srcId="{EABC392A-F300-6448-B779-F3B5DEED7775}" destId="{69FA4196-EF1C-B646-87CF-E7583F143FBA}" srcOrd="0" destOrd="0" presId="urn:microsoft.com/office/officeart/2005/8/layout/lProcess2"/>
    <dgm:cxn modelId="{B2AED4AB-6BAC-4619-8104-A1E7D0C1059B}" type="presParOf" srcId="{7C24D800-6BF8-5E42-86BB-97688DE81AEC}" destId="{CAD3B61E-AF59-A142-906A-3E92A9FFBADB}" srcOrd="0" destOrd="0" presId="urn:microsoft.com/office/officeart/2005/8/layout/lProcess2"/>
    <dgm:cxn modelId="{8AE653E7-1E32-4964-9AED-B08340950C2F}" type="presParOf" srcId="{CAD3B61E-AF59-A142-906A-3E92A9FFBADB}" destId="{DD6975AD-ABBA-A145-BCD6-EE8CACBC3A29}" srcOrd="0" destOrd="0" presId="urn:microsoft.com/office/officeart/2005/8/layout/lProcess2"/>
    <dgm:cxn modelId="{CDACC2BA-51AB-460D-ABFE-351FBD7F5207}" type="presParOf" srcId="{CAD3B61E-AF59-A142-906A-3E92A9FFBADB}" destId="{3BC3C9E9-2493-4348-B1B5-7EF5C40A36BC}" srcOrd="1" destOrd="0" presId="urn:microsoft.com/office/officeart/2005/8/layout/lProcess2"/>
    <dgm:cxn modelId="{0DFF0C62-9C89-4003-A2F3-FED65D89FD86}" type="presParOf" srcId="{CAD3B61E-AF59-A142-906A-3E92A9FFBADB}" destId="{95BE1DC0-D24E-8949-A00C-BC975AF66E29}" srcOrd="2" destOrd="0" presId="urn:microsoft.com/office/officeart/2005/8/layout/lProcess2"/>
    <dgm:cxn modelId="{FFD70851-CFF1-4797-9310-8A9644F79BAB}" type="presParOf" srcId="{95BE1DC0-D24E-8949-A00C-BC975AF66E29}" destId="{36F22E50-7419-C544-B0DE-C538675661DA}" srcOrd="0" destOrd="0" presId="urn:microsoft.com/office/officeart/2005/8/layout/lProcess2"/>
    <dgm:cxn modelId="{7E2EE1F6-4541-4237-9457-9E2C87F67B00}" type="presParOf" srcId="{36F22E50-7419-C544-B0DE-C538675661DA}" destId="{AE5F984F-1E58-3B46-ACA1-82BAB18C2DCA}" srcOrd="0" destOrd="0" presId="urn:microsoft.com/office/officeart/2005/8/layout/lProcess2"/>
    <dgm:cxn modelId="{94A92527-1286-4A2E-BC49-FC01F5BD03F5}" type="presParOf" srcId="{36F22E50-7419-C544-B0DE-C538675661DA}" destId="{673A51EE-B30F-6D43-8491-78D2707C04AE}" srcOrd="1" destOrd="0" presId="urn:microsoft.com/office/officeart/2005/8/layout/lProcess2"/>
    <dgm:cxn modelId="{EF4C586D-ECE0-4C41-8C33-E2345AB76EB9}" type="presParOf" srcId="{36F22E50-7419-C544-B0DE-C538675661DA}" destId="{69FA4196-EF1C-B646-87CF-E7583F143FBA}" srcOrd="2" destOrd="0" presId="urn:microsoft.com/office/officeart/2005/8/layout/lProcess2"/>
    <dgm:cxn modelId="{C355ECD2-EA9C-47D1-ADA9-377BC401F9FA}" type="presParOf" srcId="{36F22E50-7419-C544-B0DE-C538675661DA}" destId="{56593CF7-9BF2-EE47-9C38-A25602E94A13}" srcOrd="3" destOrd="0" presId="urn:microsoft.com/office/officeart/2005/8/layout/lProcess2"/>
    <dgm:cxn modelId="{A9F143D3-40C3-47CD-A4F7-8F635F1ABBD8}" type="presParOf" srcId="{36F22E50-7419-C544-B0DE-C538675661DA}" destId="{263D071A-C887-1B44-A64D-5602D58DDB8B}" srcOrd="4" destOrd="0" presId="urn:microsoft.com/office/officeart/2005/8/layout/lProcess2"/>
    <dgm:cxn modelId="{E93FCE23-2803-40D4-B2C9-9CABB6AC6BA8}" type="presParOf" srcId="{36F22E50-7419-C544-B0DE-C538675661DA}" destId="{8C261E04-81B7-E546-8112-8D5574435C06}" srcOrd="5" destOrd="0" presId="urn:microsoft.com/office/officeart/2005/8/layout/lProcess2"/>
    <dgm:cxn modelId="{11373329-4E4F-45C4-94C1-756DDE53A59C}" type="presParOf" srcId="{36F22E50-7419-C544-B0DE-C538675661DA}" destId="{657FC138-9260-6249-90FC-1155CA70F510}" srcOrd="6" destOrd="0" presId="urn:microsoft.com/office/officeart/2005/8/layout/lProcess2"/>
    <dgm:cxn modelId="{CA38F185-D5B6-4AB8-8AD1-BCA028E6A5E6}" type="presParOf" srcId="{36F22E50-7419-C544-B0DE-C538675661DA}" destId="{784A70A3-2474-264F-BA9F-3CB050CF1C3B}" srcOrd="7" destOrd="0" presId="urn:microsoft.com/office/officeart/2005/8/layout/lProcess2"/>
    <dgm:cxn modelId="{3A2290A4-37AD-4CE2-8FED-19919B725B66}" type="presParOf" srcId="{36F22E50-7419-C544-B0DE-C538675661DA}" destId="{B4A4A4C7-7617-A242-864E-3438E02F7EB5}" srcOrd="8" destOrd="0" presId="urn:microsoft.com/office/officeart/2005/8/layout/lProcess2"/>
    <dgm:cxn modelId="{90DC80CF-7A92-4EC3-8F85-CDFA5EE89C08}" type="presParOf" srcId="{36F22E50-7419-C544-B0DE-C538675661DA}" destId="{8782CB92-E0B1-1742-9772-10D53C59F0B2}" srcOrd="9" destOrd="0" presId="urn:microsoft.com/office/officeart/2005/8/layout/lProcess2"/>
    <dgm:cxn modelId="{9965BAB4-9FF8-4F3D-8416-1D13D73502BD}" type="presParOf" srcId="{36F22E50-7419-C544-B0DE-C538675661DA}" destId="{75ABA46D-E9B3-434D-A046-721141C75565}" srcOrd="10" destOrd="0" presId="urn:microsoft.com/office/officeart/2005/8/layout/lProcess2"/>
    <dgm:cxn modelId="{52BDE974-50FD-48EB-852E-1E27B70CDA05}" type="presParOf" srcId="{36F22E50-7419-C544-B0DE-C538675661DA}" destId="{2EBFA13A-CE1D-8E46-8976-B62AF60BB936}" srcOrd="11" destOrd="0" presId="urn:microsoft.com/office/officeart/2005/8/layout/lProcess2"/>
    <dgm:cxn modelId="{E9DB8810-3F11-4E1A-8DEA-EF3CEDFF011E}" type="presParOf" srcId="{36F22E50-7419-C544-B0DE-C538675661DA}" destId="{C528D31B-B5B2-6346-8D2E-5D8739283BF6}" srcOrd="12" destOrd="0" presId="urn:microsoft.com/office/officeart/2005/8/layout/lProcess2"/>
    <dgm:cxn modelId="{D0496275-499C-47EA-9BD9-8A1BABE14AC2}" type="presParOf" srcId="{36F22E50-7419-C544-B0DE-C538675661DA}" destId="{8A991AB1-6866-3E44-9D62-67DD0FEA4267}" srcOrd="13" destOrd="0" presId="urn:microsoft.com/office/officeart/2005/8/layout/lProcess2"/>
    <dgm:cxn modelId="{9D7E410C-BB5F-4D21-AF1A-23B2DE58ACC6}" type="presParOf" srcId="{36F22E50-7419-C544-B0DE-C538675661DA}" destId="{F715E67B-72EF-5C4A-A71E-443D13A16114}" srcOrd="14" destOrd="0" presId="urn:microsoft.com/office/officeart/2005/8/layout/lProcess2"/>
    <dgm:cxn modelId="{3CA6A487-9C2E-4A67-8981-ABEDC0D83A8B}" type="presParOf" srcId="{36F22E50-7419-C544-B0DE-C538675661DA}" destId="{EC54BB25-CDF7-5440-9F84-2FBA69F365E0}" srcOrd="15" destOrd="0" presId="urn:microsoft.com/office/officeart/2005/8/layout/lProcess2"/>
    <dgm:cxn modelId="{2DAF0BF9-FCCB-4571-86F6-463259D7FC5A}" type="presParOf" srcId="{36F22E50-7419-C544-B0DE-C538675661DA}" destId="{5A08DC76-23D4-614C-825D-4C0B832006D2}" srcOrd="16" destOrd="0" presId="urn:microsoft.com/office/officeart/2005/8/layout/lProcess2"/>
    <dgm:cxn modelId="{39390595-E910-49C2-84A4-3201B748AC51}" type="presParOf" srcId="{36F22E50-7419-C544-B0DE-C538675661DA}" destId="{43797631-E605-584F-8FD2-F2C1C74A7F9C}" srcOrd="17" destOrd="0" presId="urn:microsoft.com/office/officeart/2005/8/layout/lProcess2"/>
    <dgm:cxn modelId="{F6123FC5-DA6B-4AE3-A783-6289A97C7C02}" type="presParOf" srcId="{36F22E50-7419-C544-B0DE-C538675661DA}" destId="{F468CFF9-B26B-D240-A648-6895E30F8EF0}" srcOrd="18" destOrd="0" presId="urn:microsoft.com/office/officeart/2005/8/layout/lProcess2"/>
    <dgm:cxn modelId="{1030C0A0-6217-489C-8C0B-526E0B742541}" type="presParOf" srcId="{36F22E50-7419-C544-B0DE-C538675661DA}" destId="{041C4DAE-1B57-AD41-A23E-9D8EFF818660}" srcOrd="19" destOrd="0" presId="urn:microsoft.com/office/officeart/2005/8/layout/lProcess2"/>
    <dgm:cxn modelId="{432C3737-A821-4E96-963F-9C5AFC36A7C7}" type="presParOf" srcId="{36F22E50-7419-C544-B0DE-C538675661DA}" destId="{A4F4E288-1C46-6E45-9861-0F6A5CF7BD4F}" srcOrd="2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D88316-58A9-DD40-A99B-08CB7A9909E5}" type="doc">
      <dgm:prSet loTypeId="urn:microsoft.com/office/officeart/2005/8/layout/lProcess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B17DB984-D821-9746-BC01-D40A1ABE89C3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chemeClr val="bg1"/>
              </a:solidFill>
              <a:latin typeface="Agency FB" panose="020B0503020202020204" pitchFamily="34" charset="0"/>
            </a:rPr>
            <a:t>Acciones para atenderlas</a:t>
          </a:r>
          <a:endParaRPr lang="es-ES" sz="2400" b="1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C5FB35B4-F360-B041-AC07-46EF07ACC790}" type="parTrans" cxnId="{BE3A1A3B-71A6-7C43-8F9A-62980897C139}">
      <dgm:prSet/>
      <dgm:spPr/>
      <dgm:t>
        <a:bodyPr/>
        <a:lstStyle/>
        <a:p>
          <a:endParaRPr lang="es-ES" sz="2400"/>
        </a:p>
      </dgm:t>
    </dgm:pt>
    <dgm:pt modelId="{7E2F5E91-A60E-0748-B166-E327F2AE394F}" type="sibTrans" cxnId="{BE3A1A3B-71A6-7C43-8F9A-62980897C139}">
      <dgm:prSet/>
      <dgm:spPr/>
      <dgm:t>
        <a:bodyPr/>
        <a:lstStyle/>
        <a:p>
          <a:endParaRPr lang="es-ES" sz="2400"/>
        </a:p>
      </dgm:t>
    </dgm:pt>
    <dgm:pt modelId="{6E3481CF-A7EF-9046-A342-DFB4C26BADBF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gency FB" panose="020B0503020202020204" pitchFamily="34" charset="0"/>
            </a:rPr>
            <a:t>Creación de modelos híbridos</a:t>
          </a:r>
          <a:endParaRPr lang="es-ES" sz="1400" b="1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291FB561-E944-C34A-9AD9-BF629E27B0CC}" type="parTrans" cxnId="{9BCA6D7A-6B41-D941-8C7D-4D93550FB9BD}">
      <dgm:prSet/>
      <dgm:spPr/>
      <dgm:t>
        <a:bodyPr/>
        <a:lstStyle/>
        <a:p>
          <a:endParaRPr lang="es-ES" sz="2400"/>
        </a:p>
      </dgm:t>
    </dgm:pt>
    <dgm:pt modelId="{0A949503-F74E-984D-84C3-0B7D70E0B51B}" type="sibTrans" cxnId="{9BCA6D7A-6B41-D941-8C7D-4D93550FB9BD}">
      <dgm:prSet/>
      <dgm:spPr/>
      <dgm:t>
        <a:bodyPr/>
        <a:lstStyle/>
        <a:p>
          <a:endParaRPr lang="es-ES" sz="2400"/>
        </a:p>
      </dgm:t>
    </dgm:pt>
    <dgm:pt modelId="{DC0A8037-CBCA-C841-AA06-4BB8D006F824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gency FB" panose="020B0503020202020204" pitchFamily="34" charset="0"/>
            </a:rPr>
            <a:t>Detección temprana</a:t>
          </a:r>
          <a:endParaRPr lang="es-ES" sz="1400" b="1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E8B3A08A-CE01-8048-9D78-111176F112A3}" type="parTrans" cxnId="{98F08669-80B0-2D47-88F2-B47AD9D4F4BA}">
      <dgm:prSet/>
      <dgm:spPr/>
      <dgm:t>
        <a:bodyPr/>
        <a:lstStyle/>
        <a:p>
          <a:endParaRPr lang="es-ES" sz="2400"/>
        </a:p>
      </dgm:t>
    </dgm:pt>
    <dgm:pt modelId="{8EDFDF82-C376-5F44-ACDD-C8CC693037B4}" type="sibTrans" cxnId="{98F08669-80B0-2D47-88F2-B47AD9D4F4BA}">
      <dgm:prSet/>
      <dgm:spPr/>
      <dgm:t>
        <a:bodyPr/>
        <a:lstStyle/>
        <a:p>
          <a:endParaRPr lang="es-ES" sz="2400"/>
        </a:p>
      </dgm:t>
    </dgm:pt>
    <dgm:pt modelId="{A00C90CC-FA9E-7243-848F-FC993CF67596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gency FB" panose="020B0503020202020204" pitchFamily="34" charset="0"/>
            </a:rPr>
            <a:t>Oferta pertinente a la demanda del mercado laboral</a:t>
          </a:r>
          <a:endParaRPr lang="es-ES" sz="1400" b="1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3B504B06-9701-9B48-9E97-48C841E8CB33}" type="parTrans" cxnId="{D0CFAD45-3C82-9F47-B6ED-E2FC05EEBA29}">
      <dgm:prSet/>
      <dgm:spPr/>
      <dgm:t>
        <a:bodyPr/>
        <a:lstStyle/>
        <a:p>
          <a:endParaRPr lang="es-ES" sz="2400"/>
        </a:p>
      </dgm:t>
    </dgm:pt>
    <dgm:pt modelId="{70155A44-7730-C04C-BAEB-9775F5B51BEE}" type="sibTrans" cxnId="{D0CFAD45-3C82-9F47-B6ED-E2FC05EEBA29}">
      <dgm:prSet/>
      <dgm:spPr/>
      <dgm:t>
        <a:bodyPr/>
        <a:lstStyle/>
        <a:p>
          <a:endParaRPr lang="es-ES" sz="2400"/>
        </a:p>
      </dgm:t>
    </dgm:pt>
    <dgm:pt modelId="{EA74498F-80F1-744E-BDF5-6C4BC3077FA8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 </a:t>
          </a:r>
          <a:r>
            <a:rPr lang="es-ES" sz="1400" b="1" dirty="0" smtClean="0">
              <a:solidFill>
                <a:schemeClr val="tx1"/>
              </a:solidFill>
              <a:latin typeface="Agency FB" panose="020B0503020202020204" pitchFamily="34" charset="0"/>
            </a:rPr>
            <a:t>Modelos personalizados de evaluación</a:t>
          </a:r>
          <a:endParaRPr lang="es-ES" sz="1400" b="1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483609AD-6899-E847-887C-83837B81A210}" type="parTrans" cxnId="{109D14B9-D9C8-6745-9775-92E349A15361}">
      <dgm:prSet/>
      <dgm:spPr/>
      <dgm:t>
        <a:bodyPr/>
        <a:lstStyle/>
        <a:p>
          <a:endParaRPr lang="es-ES" sz="2400"/>
        </a:p>
      </dgm:t>
    </dgm:pt>
    <dgm:pt modelId="{E2F8BA29-93BD-1D43-9918-A10941C7A68E}" type="sibTrans" cxnId="{109D14B9-D9C8-6745-9775-92E349A15361}">
      <dgm:prSet/>
      <dgm:spPr/>
      <dgm:t>
        <a:bodyPr/>
        <a:lstStyle/>
        <a:p>
          <a:endParaRPr lang="es-ES" sz="2400"/>
        </a:p>
      </dgm:t>
    </dgm:pt>
    <dgm:pt modelId="{EABC392A-F300-6448-B779-F3B5DEED7775}">
      <dgm:prSet phldrT="[Texto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gency FB" panose="020B0503020202020204" pitchFamily="34" charset="0"/>
            </a:rPr>
            <a:t>Estándares para la operación de los programas</a:t>
          </a:r>
          <a:endParaRPr lang="es-ES" sz="1400" b="1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A8A3575D-51AC-6E41-8A56-0DFA8469B4FB}" type="parTrans" cxnId="{1F8B1321-ADA2-A44F-9E2F-2ADB0A480A2A}">
      <dgm:prSet/>
      <dgm:spPr/>
      <dgm:t>
        <a:bodyPr/>
        <a:lstStyle/>
        <a:p>
          <a:endParaRPr lang="es-ES" sz="2400"/>
        </a:p>
      </dgm:t>
    </dgm:pt>
    <dgm:pt modelId="{EA790098-5DD1-B144-9181-C456327DC974}" type="sibTrans" cxnId="{1F8B1321-ADA2-A44F-9E2F-2ADB0A480A2A}">
      <dgm:prSet/>
      <dgm:spPr/>
      <dgm:t>
        <a:bodyPr/>
        <a:lstStyle/>
        <a:p>
          <a:endParaRPr lang="es-ES" sz="2400"/>
        </a:p>
      </dgm:t>
    </dgm:pt>
    <dgm:pt modelId="{53E3852C-079C-6347-9DEC-DF476C9DDDDE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gency FB" panose="020B0503020202020204" pitchFamily="34" charset="0"/>
            </a:rPr>
            <a:t>Establecer normas de aplicación general</a:t>
          </a:r>
          <a:endParaRPr lang="es-ES" sz="1400" b="1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7BAC720A-ABE7-BE46-8F55-20162582306F}" type="parTrans" cxnId="{B5CD6DDC-F730-4543-A03C-CABEDBDF5317}">
      <dgm:prSet/>
      <dgm:spPr/>
      <dgm:t>
        <a:bodyPr/>
        <a:lstStyle/>
        <a:p>
          <a:endParaRPr lang="es-ES" sz="2400"/>
        </a:p>
      </dgm:t>
    </dgm:pt>
    <dgm:pt modelId="{CA1ED5CB-9D42-4F46-9F5A-4B05A8648D0E}" type="sibTrans" cxnId="{B5CD6DDC-F730-4543-A03C-CABEDBDF5317}">
      <dgm:prSet/>
      <dgm:spPr/>
      <dgm:t>
        <a:bodyPr/>
        <a:lstStyle/>
        <a:p>
          <a:endParaRPr lang="es-ES" sz="2400"/>
        </a:p>
      </dgm:t>
    </dgm:pt>
    <dgm:pt modelId="{95E80A10-C2BC-9545-BFCF-43EF96B625FF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gency FB" panose="020B0503020202020204" pitchFamily="34" charset="0"/>
            </a:rPr>
            <a:t>Sistema de equivalencias</a:t>
          </a:r>
          <a:endParaRPr lang="es-ES" sz="1400" b="1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CBB06A57-BA9F-F348-B463-1F128928A1B1}" type="parTrans" cxnId="{54F45740-CA60-E041-BAE7-DAAFC3D28618}">
      <dgm:prSet/>
      <dgm:spPr/>
      <dgm:t>
        <a:bodyPr/>
        <a:lstStyle/>
        <a:p>
          <a:endParaRPr lang="es-ES" sz="2400"/>
        </a:p>
      </dgm:t>
    </dgm:pt>
    <dgm:pt modelId="{1EC5E293-6413-8A45-A9CB-7F26078DD2F2}" type="sibTrans" cxnId="{54F45740-CA60-E041-BAE7-DAAFC3D28618}">
      <dgm:prSet/>
      <dgm:spPr/>
      <dgm:t>
        <a:bodyPr/>
        <a:lstStyle/>
        <a:p>
          <a:endParaRPr lang="es-ES" sz="2400"/>
        </a:p>
      </dgm:t>
    </dgm:pt>
    <dgm:pt modelId="{C1393B80-6955-8D46-B706-145CDC11347E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gency FB" panose="020B0503020202020204" pitchFamily="34" charset="0"/>
            </a:rPr>
            <a:t>Más programas reconocidos por su calidad</a:t>
          </a:r>
          <a:endParaRPr lang="es-ES" sz="1400" b="1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F86A4AD0-1306-D94A-BB2B-8B3A5AABB182}" type="parTrans" cxnId="{7AB95D91-08A5-114D-BD78-5D10B4A816EC}">
      <dgm:prSet/>
      <dgm:spPr/>
      <dgm:t>
        <a:bodyPr/>
        <a:lstStyle/>
        <a:p>
          <a:endParaRPr lang="es-ES" sz="2400"/>
        </a:p>
      </dgm:t>
    </dgm:pt>
    <dgm:pt modelId="{AA231423-393B-804D-9A22-40ADE66E7C1C}" type="sibTrans" cxnId="{7AB95D91-08A5-114D-BD78-5D10B4A816EC}">
      <dgm:prSet/>
      <dgm:spPr/>
      <dgm:t>
        <a:bodyPr/>
        <a:lstStyle/>
        <a:p>
          <a:endParaRPr lang="es-ES" sz="2400"/>
        </a:p>
      </dgm:t>
    </dgm:pt>
    <dgm:pt modelId="{07542796-13E3-8E4C-B1A3-B65E6BC6C421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gency FB" panose="020B0503020202020204" pitchFamily="34" charset="0"/>
            </a:rPr>
            <a:t>Programas de habilitación en TIC</a:t>
          </a:r>
          <a:endParaRPr lang="es-ES" sz="1400" b="1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AD95AEDE-C7A7-7746-BA0B-4AB7C57330EF}" type="parTrans" cxnId="{AFB97E8F-C500-EE45-BA18-F6C4D41E753B}">
      <dgm:prSet/>
      <dgm:spPr/>
      <dgm:t>
        <a:bodyPr/>
        <a:lstStyle/>
        <a:p>
          <a:endParaRPr lang="es-ES" sz="2400"/>
        </a:p>
      </dgm:t>
    </dgm:pt>
    <dgm:pt modelId="{72D2EEB1-E590-A948-9433-F881DF1ACE69}" type="sibTrans" cxnId="{AFB97E8F-C500-EE45-BA18-F6C4D41E753B}">
      <dgm:prSet/>
      <dgm:spPr/>
      <dgm:t>
        <a:bodyPr/>
        <a:lstStyle/>
        <a:p>
          <a:endParaRPr lang="es-ES" sz="2400"/>
        </a:p>
      </dgm:t>
    </dgm:pt>
    <dgm:pt modelId="{3E2DA4CB-C792-E34C-A714-3079DA37B477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gency FB" panose="020B0503020202020204" pitchFamily="34" charset="0"/>
            </a:rPr>
            <a:t>Formación continua docente</a:t>
          </a:r>
          <a:endParaRPr lang="es-ES" sz="1400" b="1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A5713540-AC3D-AD44-85B0-28A6D7FCEB97}" type="parTrans" cxnId="{AD4996CE-0A5D-A343-BE97-49DD31E1D727}">
      <dgm:prSet/>
      <dgm:spPr/>
      <dgm:t>
        <a:bodyPr/>
        <a:lstStyle/>
        <a:p>
          <a:endParaRPr lang="es-ES" sz="2400"/>
        </a:p>
      </dgm:t>
    </dgm:pt>
    <dgm:pt modelId="{BFC629B2-8EEB-4C4E-A4ED-7EBE8E3AA8D4}" type="sibTrans" cxnId="{AD4996CE-0A5D-A343-BE97-49DD31E1D727}">
      <dgm:prSet/>
      <dgm:spPr/>
      <dgm:t>
        <a:bodyPr/>
        <a:lstStyle/>
        <a:p>
          <a:endParaRPr lang="es-ES" sz="2400"/>
        </a:p>
      </dgm:t>
    </dgm:pt>
    <dgm:pt modelId="{9D09E233-5D42-6B4A-B981-449DAF0FD30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gency FB" panose="020B0503020202020204" pitchFamily="34" charset="0"/>
            </a:rPr>
            <a:t>Crear condiciones estructurales para acceso a TIC </a:t>
          </a:r>
          <a:endParaRPr lang="es-ES" sz="1400" b="1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49293FDB-FD8E-6545-B7CE-FFAF1E7EAC7E}" type="parTrans" cxnId="{89F2DC45-2316-804E-B17C-7206F1A6F0C0}">
      <dgm:prSet/>
      <dgm:spPr/>
      <dgm:t>
        <a:bodyPr/>
        <a:lstStyle/>
        <a:p>
          <a:endParaRPr lang="es-ES"/>
        </a:p>
      </dgm:t>
    </dgm:pt>
    <dgm:pt modelId="{FC0FB936-79B4-364A-947F-5A0B4F1DC501}" type="sibTrans" cxnId="{89F2DC45-2316-804E-B17C-7206F1A6F0C0}">
      <dgm:prSet/>
      <dgm:spPr/>
      <dgm:t>
        <a:bodyPr/>
        <a:lstStyle/>
        <a:p>
          <a:endParaRPr lang="es-ES"/>
        </a:p>
      </dgm:t>
    </dgm:pt>
    <dgm:pt modelId="{7C24D800-6BF8-5E42-86BB-97688DE81AEC}" type="pres">
      <dgm:prSet presAssocID="{ADD88316-58A9-DD40-A99B-08CB7A9909E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D3B61E-AF59-A142-906A-3E92A9FFBADB}" type="pres">
      <dgm:prSet presAssocID="{B17DB984-D821-9746-BC01-D40A1ABE89C3}" presName="compNode" presStyleCnt="0"/>
      <dgm:spPr/>
    </dgm:pt>
    <dgm:pt modelId="{DD6975AD-ABBA-A145-BCD6-EE8CACBC3A29}" type="pres">
      <dgm:prSet presAssocID="{B17DB984-D821-9746-BC01-D40A1ABE89C3}" presName="aNode" presStyleLbl="bgShp" presStyleIdx="0" presStyleCnt="1"/>
      <dgm:spPr/>
      <dgm:t>
        <a:bodyPr/>
        <a:lstStyle/>
        <a:p>
          <a:endParaRPr lang="es-ES"/>
        </a:p>
      </dgm:t>
    </dgm:pt>
    <dgm:pt modelId="{3BC3C9E9-2493-4348-B1B5-7EF5C40A36BC}" type="pres">
      <dgm:prSet presAssocID="{B17DB984-D821-9746-BC01-D40A1ABE89C3}" presName="textNode" presStyleLbl="bgShp" presStyleIdx="0" presStyleCnt="1"/>
      <dgm:spPr/>
      <dgm:t>
        <a:bodyPr/>
        <a:lstStyle/>
        <a:p>
          <a:endParaRPr lang="es-ES"/>
        </a:p>
      </dgm:t>
    </dgm:pt>
    <dgm:pt modelId="{95BE1DC0-D24E-8949-A00C-BC975AF66E29}" type="pres">
      <dgm:prSet presAssocID="{B17DB984-D821-9746-BC01-D40A1ABE89C3}" presName="compChildNode" presStyleCnt="0"/>
      <dgm:spPr/>
    </dgm:pt>
    <dgm:pt modelId="{36F22E50-7419-C544-B0DE-C538675661DA}" type="pres">
      <dgm:prSet presAssocID="{B17DB984-D821-9746-BC01-D40A1ABE89C3}" presName="theInnerList" presStyleCnt="0"/>
      <dgm:spPr/>
    </dgm:pt>
    <dgm:pt modelId="{AE5F984F-1E58-3B46-ACA1-82BAB18C2DCA}" type="pres">
      <dgm:prSet presAssocID="{C1393B80-6955-8D46-B706-145CDC11347E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3A51EE-B30F-6D43-8491-78D2707C04AE}" type="pres">
      <dgm:prSet presAssocID="{C1393B80-6955-8D46-B706-145CDC11347E}" presName="aSpace2" presStyleCnt="0"/>
      <dgm:spPr/>
    </dgm:pt>
    <dgm:pt modelId="{69FA4196-EF1C-B646-87CF-E7583F143FBA}" type="pres">
      <dgm:prSet presAssocID="{EABC392A-F300-6448-B779-F3B5DEED7775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593CF7-9BF2-EE47-9C38-A25602E94A13}" type="pres">
      <dgm:prSet presAssocID="{EABC392A-F300-6448-B779-F3B5DEED7775}" presName="aSpace2" presStyleCnt="0"/>
      <dgm:spPr/>
    </dgm:pt>
    <dgm:pt modelId="{263D071A-C887-1B44-A64D-5602D58DDB8B}" type="pres">
      <dgm:prSet presAssocID="{EA74498F-80F1-744E-BDF5-6C4BC3077FA8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261E04-81B7-E546-8112-8D5574435C06}" type="pres">
      <dgm:prSet presAssocID="{EA74498F-80F1-744E-BDF5-6C4BC3077FA8}" presName="aSpace2" presStyleCnt="0"/>
      <dgm:spPr/>
    </dgm:pt>
    <dgm:pt modelId="{657FC138-9260-6249-90FC-1155CA70F510}" type="pres">
      <dgm:prSet presAssocID="{DC0A8037-CBCA-C841-AA06-4BB8D006F824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4A70A3-2474-264F-BA9F-3CB050CF1C3B}" type="pres">
      <dgm:prSet presAssocID="{DC0A8037-CBCA-C841-AA06-4BB8D006F824}" presName="aSpace2" presStyleCnt="0"/>
      <dgm:spPr/>
    </dgm:pt>
    <dgm:pt modelId="{B4A4A4C7-7617-A242-864E-3438E02F7EB5}" type="pres">
      <dgm:prSet presAssocID="{3E2DA4CB-C792-E34C-A714-3079DA37B477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FC67A1-39BD-FF46-A38B-70E80CBF856A}" type="pres">
      <dgm:prSet presAssocID="{3E2DA4CB-C792-E34C-A714-3079DA37B477}" presName="aSpace2" presStyleCnt="0"/>
      <dgm:spPr/>
    </dgm:pt>
    <dgm:pt modelId="{75ABA46D-E9B3-434D-A046-721141C75565}" type="pres">
      <dgm:prSet presAssocID="{53E3852C-079C-6347-9DEC-DF476C9DDDDE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BFA13A-CE1D-8E46-8976-B62AF60BB936}" type="pres">
      <dgm:prSet presAssocID="{53E3852C-079C-6347-9DEC-DF476C9DDDDE}" presName="aSpace2" presStyleCnt="0"/>
      <dgm:spPr/>
    </dgm:pt>
    <dgm:pt modelId="{C528D31B-B5B2-6346-8D2E-5D8739283BF6}" type="pres">
      <dgm:prSet presAssocID="{A00C90CC-FA9E-7243-848F-FC993CF67596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991AB1-6866-3E44-9D62-67DD0FEA4267}" type="pres">
      <dgm:prSet presAssocID="{A00C90CC-FA9E-7243-848F-FC993CF67596}" presName="aSpace2" presStyleCnt="0"/>
      <dgm:spPr/>
    </dgm:pt>
    <dgm:pt modelId="{F715E67B-72EF-5C4A-A71E-443D13A16114}" type="pres">
      <dgm:prSet presAssocID="{95E80A10-C2BC-9545-BFCF-43EF96B625FF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54BB25-CDF7-5440-9F84-2FBA69F365E0}" type="pres">
      <dgm:prSet presAssocID="{95E80A10-C2BC-9545-BFCF-43EF96B625FF}" presName="aSpace2" presStyleCnt="0"/>
      <dgm:spPr/>
    </dgm:pt>
    <dgm:pt modelId="{5A08DC76-23D4-614C-825D-4C0B832006D2}" type="pres">
      <dgm:prSet presAssocID="{07542796-13E3-8E4C-B1A3-B65E6BC6C421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97631-E605-584F-8FD2-F2C1C74A7F9C}" type="pres">
      <dgm:prSet presAssocID="{07542796-13E3-8E4C-B1A3-B65E6BC6C421}" presName="aSpace2" presStyleCnt="0"/>
      <dgm:spPr/>
    </dgm:pt>
    <dgm:pt modelId="{F468CFF9-B26B-D240-A648-6895E30F8EF0}" type="pres">
      <dgm:prSet presAssocID="{6E3481CF-A7EF-9046-A342-DFB4C26BADBF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1C4DAE-1B57-AD41-A23E-9D8EFF818660}" type="pres">
      <dgm:prSet presAssocID="{6E3481CF-A7EF-9046-A342-DFB4C26BADBF}" presName="aSpace2" presStyleCnt="0"/>
      <dgm:spPr/>
    </dgm:pt>
    <dgm:pt modelId="{2B55ED3F-965C-B74B-9C9E-F91B2FD1F85B}" type="pres">
      <dgm:prSet presAssocID="{9D09E233-5D42-6B4A-B981-449DAF0FD303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572AD5-B741-4C9D-9EDF-B1F0287A04C6}" type="presOf" srcId="{9D09E233-5D42-6B4A-B981-449DAF0FD303}" destId="{2B55ED3F-965C-B74B-9C9E-F91B2FD1F85B}" srcOrd="0" destOrd="0" presId="urn:microsoft.com/office/officeart/2005/8/layout/lProcess2"/>
    <dgm:cxn modelId="{AFB97E8F-C500-EE45-BA18-F6C4D41E753B}" srcId="{B17DB984-D821-9746-BC01-D40A1ABE89C3}" destId="{07542796-13E3-8E4C-B1A3-B65E6BC6C421}" srcOrd="8" destOrd="0" parTransId="{AD95AEDE-C7A7-7746-BA0B-4AB7C57330EF}" sibTransId="{72D2EEB1-E590-A948-9433-F881DF1ACE69}"/>
    <dgm:cxn modelId="{AD4996CE-0A5D-A343-BE97-49DD31E1D727}" srcId="{B17DB984-D821-9746-BC01-D40A1ABE89C3}" destId="{3E2DA4CB-C792-E34C-A714-3079DA37B477}" srcOrd="4" destOrd="0" parTransId="{A5713540-AC3D-AD44-85B0-28A6D7FCEB97}" sibTransId="{BFC629B2-8EEB-4C4E-A4ED-7EBE8E3AA8D4}"/>
    <dgm:cxn modelId="{1F8B1321-ADA2-A44F-9E2F-2ADB0A480A2A}" srcId="{B17DB984-D821-9746-BC01-D40A1ABE89C3}" destId="{EABC392A-F300-6448-B779-F3B5DEED7775}" srcOrd="1" destOrd="0" parTransId="{A8A3575D-51AC-6E41-8A56-0DFA8469B4FB}" sibTransId="{EA790098-5DD1-B144-9181-C456327DC974}"/>
    <dgm:cxn modelId="{276F2E7D-6027-453F-A9E7-833AA354F528}" type="presOf" srcId="{EA74498F-80F1-744E-BDF5-6C4BC3077FA8}" destId="{263D071A-C887-1B44-A64D-5602D58DDB8B}" srcOrd="0" destOrd="0" presId="urn:microsoft.com/office/officeart/2005/8/layout/lProcess2"/>
    <dgm:cxn modelId="{C2BC4E24-8437-470A-837B-D901CFDED153}" type="presOf" srcId="{EABC392A-F300-6448-B779-F3B5DEED7775}" destId="{69FA4196-EF1C-B646-87CF-E7583F143FBA}" srcOrd="0" destOrd="0" presId="urn:microsoft.com/office/officeart/2005/8/layout/lProcess2"/>
    <dgm:cxn modelId="{3C28025C-F0F8-426A-8DB7-63ED7166CE1E}" type="presOf" srcId="{B17DB984-D821-9746-BC01-D40A1ABE89C3}" destId="{DD6975AD-ABBA-A145-BCD6-EE8CACBC3A29}" srcOrd="0" destOrd="0" presId="urn:microsoft.com/office/officeart/2005/8/layout/lProcess2"/>
    <dgm:cxn modelId="{BE3A1A3B-71A6-7C43-8F9A-62980897C139}" srcId="{ADD88316-58A9-DD40-A99B-08CB7A9909E5}" destId="{B17DB984-D821-9746-BC01-D40A1ABE89C3}" srcOrd="0" destOrd="0" parTransId="{C5FB35B4-F360-B041-AC07-46EF07ACC790}" sibTransId="{7E2F5E91-A60E-0748-B166-E327F2AE394F}"/>
    <dgm:cxn modelId="{7EEE4DBB-968E-4E9C-9479-7BA429F98BDF}" type="presOf" srcId="{A00C90CC-FA9E-7243-848F-FC993CF67596}" destId="{C528D31B-B5B2-6346-8D2E-5D8739283BF6}" srcOrd="0" destOrd="0" presId="urn:microsoft.com/office/officeart/2005/8/layout/lProcess2"/>
    <dgm:cxn modelId="{89F2DC45-2316-804E-B17C-7206F1A6F0C0}" srcId="{B17DB984-D821-9746-BC01-D40A1ABE89C3}" destId="{9D09E233-5D42-6B4A-B981-449DAF0FD303}" srcOrd="10" destOrd="0" parTransId="{49293FDB-FD8E-6545-B7CE-FFAF1E7EAC7E}" sibTransId="{FC0FB936-79B4-364A-947F-5A0B4F1DC501}"/>
    <dgm:cxn modelId="{EE92D41B-70B7-4992-9FEA-D44681BA2004}" type="presOf" srcId="{ADD88316-58A9-DD40-A99B-08CB7A9909E5}" destId="{7C24D800-6BF8-5E42-86BB-97688DE81AEC}" srcOrd="0" destOrd="0" presId="urn:microsoft.com/office/officeart/2005/8/layout/lProcess2"/>
    <dgm:cxn modelId="{48379CC6-F675-4B36-8AC2-B770F60282E3}" type="presOf" srcId="{6E3481CF-A7EF-9046-A342-DFB4C26BADBF}" destId="{F468CFF9-B26B-D240-A648-6895E30F8EF0}" srcOrd="0" destOrd="0" presId="urn:microsoft.com/office/officeart/2005/8/layout/lProcess2"/>
    <dgm:cxn modelId="{D0CFAD45-3C82-9F47-B6ED-E2FC05EEBA29}" srcId="{B17DB984-D821-9746-BC01-D40A1ABE89C3}" destId="{A00C90CC-FA9E-7243-848F-FC993CF67596}" srcOrd="6" destOrd="0" parTransId="{3B504B06-9701-9B48-9E97-48C841E8CB33}" sibTransId="{70155A44-7730-C04C-BAEB-9775F5B51BEE}"/>
    <dgm:cxn modelId="{109D14B9-D9C8-6745-9775-92E349A15361}" srcId="{B17DB984-D821-9746-BC01-D40A1ABE89C3}" destId="{EA74498F-80F1-744E-BDF5-6C4BC3077FA8}" srcOrd="2" destOrd="0" parTransId="{483609AD-6899-E847-887C-83837B81A210}" sibTransId="{E2F8BA29-93BD-1D43-9918-A10941C7A68E}"/>
    <dgm:cxn modelId="{75FE6B63-4511-4692-9EA1-3FB4E13A2FB4}" type="presOf" srcId="{3E2DA4CB-C792-E34C-A714-3079DA37B477}" destId="{B4A4A4C7-7617-A242-864E-3438E02F7EB5}" srcOrd="0" destOrd="0" presId="urn:microsoft.com/office/officeart/2005/8/layout/lProcess2"/>
    <dgm:cxn modelId="{54F45740-CA60-E041-BAE7-DAAFC3D28618}" srcId="{B17DB984-D821-9746-BC01-D40A1ABE89C3}" destId="{95E80A10-C2BC-9545-BFCF-43EF96B625FF}" srcOrd="7" destOrd="0" parTransId="{CBB06A57-BA9F-F348-B463-1F128928A1B1}" sibTransId="{1EC5E293-6413-8A45-A9CB-7F26078DD2F2}"/>
    <dgm:cxn modelId="{B5CD6DDC-F730-4543-A03C-CABEDBDF5317}" srcId="{B17DB984-D821-9746-BC01-D40A1ABE89C3}" destId="{53E3852C-079C-6347-9DEC-DF476C9DDDDE}" srcOrd="5" destOrd="0" parTransId="{7BAC720A-ABE7-BE46-8F55-20162582306F}" sibTransId="{CA1ED5CB-9D42-4F46-9F5A-4B05A8648D0E}"/>
    <dgm:cxn modelId="{D76B7E59-4EA5-4FBF-9575-338157899015}" type="presOf" srcId="{95E80A10-C2BC-9545-BFCF-43EF96B625FF}" destId="{F715E67B-72EF-5C4A-A71E-443D13A16114}" srcOrd="0" destOrd="0" presId="urn:microsoft.com/office/officeart/2005/8/layout/lProcess2"/>
    <dgm:cxn modelId="{994F6AE3-9E22-401A-83B4-566E4F1AF415}" type="presOf" srcId="{07542796-13E3-8E4C-B1A3-B65E6BC6C421}" destId="{5A08DC76-23D4-614C-825D-4C0B832006D2}" srcOrd="0" destOrd="0" presId="urn:microsoft.com/office/officeart/2005/8/layout/lProcess2"/>
    <dgm:cxn modelId="{ED8624BE-A86D-4C36-99F3-DA2570B609D4}" type="presOf" srcId="{DC0A8037-CBCA-C841-AA06-4BB8D006F824}" destId="{657FC138-9260-6249-90FC-1155CA70F510}" srcOrd="0" destOrd="0" presId="urn:microsoft.com/office/officeart/2005/8/layout/lProcess2"/>
    <dgm:cxn modelId="{68077FBB-4882-4955-850E-EC64392DAA70}" type="presOf" srcId="{53E3852C-079C-6347-9DEC-DF476C9DDDDE}" destId="{75ABA46D-E9B3-434D-A046-721141C75565}" srcOrd="0" destOrd="0" presId="urn:microsoft.com/office/officeart/2005/8/layout/lProcess2"/>
    <dgm:cxn modelId="{7AB95D91-08A5-114D-BD78-5D10B4A816EC}" srcId="{B17DB984-D821-9746-BC01-D40A1ABE89C3}" destId="{C1393B80-6955-8D46-B706-145CDC11347E}" srcOrd="0" destOrd="0" parTransId="{F86A4AD0-1306-D94A-BB2B-8B3A5AABB182}" sibTransId="{AA231423-393B-804D-9A22-40ADE66E7C1C}"/>
    <dgm:cxn modelId="{9BCA6D7A-6B41-D941-8C7D-4D93550FB9BD}" srcId="{B17DB984-D821-9746-BC01-D40A1ABE89C3}" destId="{6E3481CF-A7EF-9046-A342-DFB4C26BADBF}" srcOrd="9" destOrd="0" parTransId="{291FB561-E944-C34A-9AD9-BF629E27B0CC}" sibTransId="{0A949503-F74E-984D-84C3-0B7D70E0B51B}"/>
    <dgm:cxn modelId="{3BDC33FB-E3CA-4721-B0A1-D906569A63FB}" type="presOf" srcId="{C1393B80-6955-8D46-B706-145CDC11347E}" destId="{AE5F984F-1E58-3B46-ACA1-82BAB18C2DCA}" srcOrd="0" destOrd="0" presId="urn:microsoft.com/office/officeart/2005/8/layout/lProcess2"/>
    <dgm:cxn modelId="{8F354A92-C2AA-4C4B-B0AE-7B47A422BA29}" type="presOf" srcId="{B17DB984-D821-9746-BC01-D40A1ABE89C3}" destId="{3BC3C9E9-2493-4348-B1B5-7EF5C40A36BC}" srcOrd="1" destOrd="0" presId="urn:microsoft.com/office/officeart/2005/8/layout/lProcess2"/>
    <dgm:cxn modelId="{98F08669-80B0-2D47-88F2-B47AD9D4F4BA}" srcId="{B17DB984-D821-9746-BC01-D40A1ABE89C3}" destId="{DC0A8037-CBCA-C841-AA06-4BB8D006F824}" srcOrd="3" destOrd="0" parTransId="{E8B3A08A-CE01-8048-9D78-111176F112A3}" sibTransId="{8EDFDF82-C376-5F44-ACDD-C8CC693037B4}"/>
    <dgm:cxn modelId="{A2E84A80-BFA0-4043-835F-B5BCEA0BF128}" type="presParOf" srcId="{7C24D800-6BF8-5E42-86BB-97688DE81AEC}" destId="{CAD3B61E-AF59-A142-906A-3E92A9FFBADB}" srcOrd="0" destOrd="0" presId="urn:microsoft.com/office/officeart/2005/8/layout/lProcess2"/>
    <dgm:cxn modelId="{E6CEF14B-3182-422E-A34B-10AD05B5A5F0}" type="presParOf" srcId="{CAD3B61E-AF59-A142-906A-3E92A9FFBADB}" destId="{DD6975AD-ABBA-A145-BCD6-EE8CACBC3A29}" srcOrd="0" destOrd="0" presId="urn:microsoft.com/office/officeart/2005/8/layout/lProcess2"/>
    <dgm:cxn modelId="{0FA9C0BA-6750-48D2-9CB2-D78C469C9887}" type="presParOf" srcId="{CAD3B61E-AF59-A142-906A-3E92A9FFBADB}" destId="{3BC3C9E9-2493-4348-B1B5-7EF5C40A36BC}" srcOrd="1" destOrd="0" presId="urn:microsoft.com/office/officeart/2005/8/layout/lProcess2"/>
    <dgm:cxn modelId="{B9F4FBCA-4D40-4036-98B8-BB62AAE8D533}" type="presParOf" srcId="{CAD3B61E-AF59-A142-906A-3E92A9FFBADB}" destId="{95BE1DC0-D24E-8949-A00C-BC975AF66E29}" srcOrd="2" destOrd="0" presId="urn:microsoft.com/office/officeart/2005/8/layout/lProcess2"/>
    <dgm:cxn modelId="{CB90492C-0915-49F1-A431-68EF76A2BA09}" type="presParOf" srcId="{95BE1DC0-D24E-8949-A00C-BC975AF66E29}" destId="{36F22E50-7419-C544-B0DE-C538675661DA}" srcOrd="0" destOrd="0" presId="urn:microsoft.com/office/officeart/2005/8/layout/lProcess2"/>
    <dgm:cxn modelId="{AD047F5A-1A4F-4896-A030-D029DC8562A3}" type="presParOf" srcId="{36F22E50-7419-C544-B0DE-C538675661DA}" destId="{AE5F984F-1E58-3B46-ACA1-82BAB18C2DCA}" srcOrd="0" destOrd="0" presId="urn:microsoft.com/office/officeart/2005/8/layout/lProcess2"/>
    <dgm:cxn modelId="{0CF6386E-B014-4DE1-989D-04BECF5B443C}" type="presParOf" srcId="{36F22E50-7419-C544-B0DE-C538675661DA}" destId="{673A51EE-B30F-6D43-8491-78D2707C04AE}" srcOrd="1" destOrd="0" presId="urn:microsoft.com/office/officeart/2005/8/layout/lProcess2"/>
    <dgm:cxn modelId="{0DB4D497-CFE4-418F-AB7C-C6E86DFDAC59}" type="presParOf" srcId="{36F22E50-7419-C544-B0DE-C538675661DA}" destId="{69FA4196-EF1C-B646-87CF-E7583F143FBA}" srcOrd="2" destOrd="0" presId="urn:microsoft.com/office/officeart/2005/8/layout/lProcess2"/>
    <dgm:cxn modelId="{FF58D5FC-8112-4B92-BC30-44A5AEC29CA4}" type="presParOf" srcId="{36F22E50-7419-C544-B0DE-C538675661DA}" destId="{56593CF7-9BF2-EE47-9C38-A25602E94A13}" srcOrd="3" destOrd="0" presId="urn:microsoft.com/office/officeart/2005/8/layout/lProcess2"/>
    <dgm:cxn modelId="{4C2F4A0F-B096-4372-9FE6-800A93715E9B}" type="presParOf" srcId="{36F22E50-7419-C544-B0DE-C538675661DA}" destId="{263D071A-C887-1B44-A64D-5602D58DDB8B}" srcOrd="4" destOrd="0" presId="urn:microsoft.com/office/officeart/2005/8/layout/lProcess2"/>
    <dgm:cxn modelId="{4D59F273-3F52-45AF-A51E-7DD669BA61E2}" type="presParOf" srcId="{36F22E50-7419-C544-B0DE-C538675661DA}" destId="{8C261E04-81B7-E546-8112-8D5574435C06}" srcOrd="5" destOrd="0" presId="urn:microsoft.com/office/officeart/2005/8/layout/lProcess2"/>
    <dgm:cxn modelId="{E17392B1-7846-47AA-9164-07F321315149}" type="presParOf" srcId="{36F22E50-7419-C544-B0DE-C538675661DA}" destId="{657FC138-9260-6249-90FC-1155CA70F510}" srcOrd="6" destOrd="0" presId="urn:microsoft.com/office/officeart/2005/8/layout/lProcess2"/>
    <dgm:cxn modelId="{E0EB6622-7353-440B-9420-C3A98E75D126}" type="presParOf" srcId="{36F22E50-7419-C544-B0DE-C538675661DA}" destId="{784A70A3-2474-264F-BA9F-3CB050CF1C3B}" srcOrd="7" destOrd="0" presId="urn:microsoft.com/office/officeart/2005/8/layout/lProcess2"/>
    <dgm:cxn modelId="{FEEC233C-5D9E-452D-976F-CBF43D6E54CA}" type="presParOf" srcId="{36F22E50-7419-C544-B0DE-C538675661DA}" destId="{B4A4A4C7-7617-A242-864E-3438E02F7EB5}" srcOrd="8" destOrd="0" presId="urn:microsoft.com/office/officeart/2005/8/layout/lProcess2"/>
    <dgm:cxn modelId="{64565B79-3FA0-4F1D-B763-0C872D5E042D}" type="presParOf" srcId="{36F22E50-7419-C544-B0DE-C538675661DA}" destId="{CBFC67A1-39BD-FF46-A38B-70E80CBF856A}" srcOrd="9" destOrd="0" presId="urn:microsoft.com/office/officeart/2005/8/layout/lProcess2"/>
    <dgm:cxn modelId="{215B3502-E15B-4DF0-A850-E4914FDB56C4}" type="presParOf" srcId="{36F22E50-7419-C544-B0DE-C538675661DA}" destId="{75ABA46D-E9B3-434D-A046-721141C75565}" srcOrd="10" destOrd="0" presId="urn:microsoft.com/office/officeart/2005/8/layout/lProcess2"/>
    <dgm:cxn modelId="{45F28EC7-889D-42DA-A5FF-15CB03133EB9}" type="presParOf" srcId="{36F22E50-7419-C544-B0DE-C538675661DA}" destId="{2EBFA13A-CE1D-8E46-8976-B62AF60BB936}" srcOrd="11" destOrd="0" presId="urn:microsoft.com/office/officeart/2005/8/layout/lProcess2"/>
    <dgm:cxn modelId="{FC39E94D-5C5D-41ED-96B1-D561F8FAF70F}" type="presParOf" srcId="{36F22E50-7419-C544-B0DE-C538675661DA}" destId="{C528D31B-B5B2-6346-8D2E-5D8739283BF6}" srcOrd="12" destOrd="0" presId="urn:microsoft.com/office/officeart/2005/8/layout/lProcess2"/>
    <dgm:cxn modelId="{AD7B78FB-B417-4F23-BFE9-917B33C070B6}" type="presParOf" srcId="{36F22E50-7419-C544-B0DE-C538675661DA}" destId="{8A991AB1-6866-3E44-9D62-67DD0FEA4267}" srcOrd="13" destOrd="0" presId="urn:microsoft.com/office/officeart/2005/8/layout/lProcess2"/>
    <dgm:cxn modelId="{09FE83BF-86D4-4B5C-B1EB-8BF3026B0AC9}" type="presParOf" srcId="{36F22E50-7419-C544-B0DE-C538675661DA}" destId="{F715E67B-72EF-5C4A-A71E-443D13A16114}" srcOrd="14" destOrd="0" presId="urn:microsoft.com/office/officeart/2005/8/layout/lProcess2"/>
    <dgm:cxn modelId="{0B8953DF-AC24-4FDE-B9A7-C4E2209E918D}" type="presParOf" srcId="{36F22E50-7419-C544-B0DE-C538675661DA}" destId="{EC54BB25-CDF7-5440-9F84-2FBA69F365E0}" srcOrd="15" destOrd="0" presId="urn:microsoft.com/office/officeart/2005/8/layout/lProcess2"/>
    <dgm:cxn modelId="{2CCAF1B0-8B82-4483-8BB1-729ADEF92101}" type="presParOf" srcId="{36F22E50-7419-C544-B0DE-C538675661DA}" destId="{5A08DC76-23D4-614C-825D-4C0B832006D2}" srcOrd="16" destOrd="0" presId="urn:microsoft.com/office/officeart/2005/8/layout/lProcess2"/>
    <dgm:cxn modelId="{10935805-C798-4A6D-90CD-3823D1C781FE}" type="presParOf" srcId="{36F22E50-7419-C544-B0DE-C538675661DA}" destId="{43797631-E605-584F-8FD2-F2C1C74A7F9C}" srcOrd="17" destOrd="0" presId="urn:microsoft.com/office/officeart/2005/8/layout/lProcess2"/>
    <dgm:cxn modelId="{F96BA7BB-E255-48CE-AFD6-D8E3334176FE}" type="presParOf" srcId="{36F22E50-7419-C544-B0DE-C538675661DA}" destId="{F468CFF9-B26B-D240-A648-6895E30F8EF0}" srcOrd="18" destOrd="0" presId="urn:microsoft.com/office/officeart/2005/8/layout/lProcess2"/>
    <dgm:cxn modelId="{C58B28D7-5758-43B4-8BD9-BE89D7965F66}" type="presParOf" srcId="{36F22E50-7419-C544-B0DE-C538675661DA}" destId="{041C4DAE-1B57-AD41-A23E-9D8EFF818660}" srcOrd="19" destOrd="0" presId="urn:microsoft.com/office/officeart/2005/8/layout/lProcess2"/>
    <dgm:cxn modelId="{194E5DB7-F616-4A5C-B20D-CCEDD9244E57}" type="presParOf" srcId="{36F22E50-7419-C544-B0DE-C538675661DA}" destId="{2B55ED3F-965C-B74B-9C9E-F91B2FD1F85B}" srcOrd="2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C3C68-198C-432C-AE22-DBA129C9F466}">
      <dsp:nvSpPr>
        <dsp:cNvPr id="0" name=""/>
        <dsp:cNvSpPr/>
      </dsp:nvSpPr>
      <dsp:spPr>
        <a:xfrm flipH="1">
          <a:off x="1906219" y="0"/>
          <a:ext cx="36169" cy="5424630"/>
        </a:xfrm>
        <a:prstGeom prst="triangl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83831-E40C-49C6-A830-BCB570F0083C}">
      <dsp:nvSpPr>
        <dsp:cNvPr id="0" name=""/>
        <dsp:cNvSpPr/>
      </dsp:nvSpPr>
      <dsp:spPr>
        <a:xfrm>
          <a:off x="1696989" y="545376"/>
          <a:ext cx="2702020" cy="642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gency FB" panose="020B0503020202020204" pitchFamily="34" charset="0"/>
            </a:rPr>
            <a:t>Espacio Común de la Educación Superior Abierta y a Distancia 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1728332" y="576719"/>
        <a:ext cx="2639334" cy="579369"/>
      </dsp:txXfrm>
    </dsp:sp>
    <dsp:sp modelId="{E73A4A79-B810-4656-B06E-48F8A4AA8B58}">
      <dsp:nvSpPr>
        <dsp:cNvPr id="0" name=""/>
        <dsp:cNvSpPr/>
      </dsp:nvSpPr>
      <dsp:spPr>
        <a:xfrm>
          <a:off x="1706355" y="1267689"/>
          <a:ext cx="2683289" cy="642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gency FB" panose="020B0503020202020204" pitchFamily="34" charset="0"/>
            </a:rPr>
            <a:t>Sistema Nacional de Educación a Distancia (SINED)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1737698" y="1299032"/>
        <a:ext cx="2620603" cy="579369"/>
      </dsp:txXfrm>
    </dsp:sp>
    <dsp:sp modelId="{02035A70-0EF0-4CEA-BA03-D160819632A8}">
      <dsp:nvSpPr>
        <dsp:cNvPr id="0" name=""/>
        <dsp:cNvSpPr/>
      </dsp:nvSpPr>
      <dsp:spPr>
        <a:xfrm>
          <a:off x="1706355" y="1990002"/>
          <a:ext cx="2683289" cy="642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dirty="0" smtClean="0">
              <a:latin typeface="Agency FB" panose="020B0503020202020204" pitchFamily="34" charset="0"/>
            </a:rPr>
            <a:t>Universidad Abierta y a Distancia de México (UnADM)</a:t>
          </a:r>
          <a:endParaRPr lang="es-ES" sz="1800" b="0" kern="1200" dirty="0">
            <a:latin typeface="Agency FB" panose="020B0503020202020204" pitchFamily="34" charset="0"/>
          </a:endParaRPr>
        </a:p>
      </dsp:txBody>
      <dsp:txXfrm>
        <a:off x="1737698" y="2021345"/>
        <a:ext cx="2620603" cy="579369"/>
      </dsp:txXfrm>
    </dsp:sp>
    <dsp:sp modelId="{12C2A7E7-C00F-4971-965E-E151912BF54B}">
      <dsp:nvSpPr>
        <dsp:cNvPr id="0" name=""/>
        <dsp:cNvSpPr/>
      </dsp:nvSpPr>
      <dsp:spPr>
        <a:xfrm>
          <a:off x="1706355" y="2712315"/>
          <a:ext cx="2683289" cy="642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gency FB" panose="020B0503020202020204" pitchFamily="34" charset="0"/>
            </a:rPr>
            <a:t>Sistemas Estatales de Educación Abierta y a Distancia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1737698" y="2743658"/>
        <a:ext cx="2620603" cy="579369"/>
      </dsp:txXfrm>
    </dsp:sp>
    <dsp:sp modelId="{FE2F2FB1-00AC-4FDD-8B3F-A2F936F6420A}">
      <dsp:nvSpPr>
        <dsp:cNvPr id="0" name=""/>
        <dsp:cNvSpPr/>
      </dsp:nvSpPr>
      <dsp:spPr>
        <a:xfrm>
          <a:off x="1706355" y="3434627"/>
          <a:ext cx="2683289" cy="642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gency FB" panose="020B0503020202020204" pitchFamily="34" charset="0"/>
            </a:rPr>
            <a:t>Consejos Estatales de Educación Abierta y a Distancia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1737698" y="3465970"/>
        <a:ext cx="2620603" cy="579369"/>
      </dsp:txXfrm>
    </dsp:sp>
    <dsp:sp modelId="{83A97A29-DA51-4F68-B85C-0AD1EF8D8D96}">
      <dsp:nvSpPr>
        <dsp:cNvPr id="0" name=""/>
        <dsp:cNvSpPr/>
      </dsp:nvSpPr>
      <dsp:spPr>
        <a:xfrm>
          <a:off x="1706355" y="4156940"/>
          <a:ext cx="2683289" cy="642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gency FB" panose="020B0503020202020204" pitchFamily="34" charset="0"/>
            </a:rPr>
            <a:t>Esfuerzos de IES Públicas y Privadas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1737698" y="4188283"/>
        <a:ext cx="2620603" cy="579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5FCA5-FA2C-E649-929A-124FDD1884A0}">
      <dsp:nvSpPr>
        <dsp:cNvPr id="0" name=""/>
        <dsp:cNvSpPr/>
      </dsp:nvSpPr>
      <dsp:spPr>
        <a:xfrm>
          <a:off x="2686" y="13504"/>
          <a:ext cx="2619512" cy="864000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gency FB" panose="020B0503020202020204" pitchFamily="34" charset="0"/>
              <a:cs typeface="Georgia"/>
            </a:rPr>
            <a:t>Democratiza las oportunidades educativas</a:t>
          </a:r>
        </a:p>
      </dsp:txBody>
      <dsp:txXfrm>
        <a:off x="2686" y="13504"/>
        <a:ext cx="2619512" cy="864000"/>
      </dsp:txXfrm>
    </dsp:sp>
    <dsp:sp modelId="{C5148D40-C484-F946-B19C-1D755E7F6A4C}">
      <dsp:nvSpPr>
        <dsp:cNvPr id="0" name=""/>
        <dsp:cNvSpPr/>
      </dsp:nvSpPr>
      <dsp:spPr>
        <a:xfrm>
          <a:off x="2686" y="877504"/>
          <a:ext cx="2619512" cy="314216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Presencia nacional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Abre oportunidades educativas en zonas donde no se tiene acceso a la educación superior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Potencia el alcance de carreras que presencialmente solo se ofrecen en alguna región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</dsp:txBody>
      <dsp:txXfrm>
        <a:off x="2686" y="877504"/>
        <a:ext cx="2619512" cy="3142167"/>
      </dsp:txXfrm>
    </dsp:sp>
    <dsp:sp modelId="{244AE112-A543-AC49-9A9D-BF93D7444943}">
      <dsp:nvSpPr>
        <dsp:cNvPr id="0" name=""/>
        <dsp:cNvSpPr/>
      </dsp:nvSpPr>
      <dsp:spPr>
        <a:xfrm>
          <a:off x="2988930" y="13504"/>
          <a:ext cx="2619512" cy="864000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gency FB" panose="020B0503020202020204" pitchFamily="34" charset="0"/>
              <a:cs typeface="Georgia"/>
            </a:rPr>
            <a:t>Opción educativa para cualquier etapa de la vida</a:t>
          </a:r>
        </a:p>
      </dsp:txBody>
      <dsp:txXfrm>
        <a:off x="2988930" y="13504"/>
        <a:ext cx="2619512" cy="864000"/>
      </dsp:txXfrm>
    </dsp:sp>
    <dsp:sp modelId="{9BE37647-B02F-4D40-A726-393D4E069086}">
      <dsp:nvSpPr>
        <dsp:cNvPr id="0" name=""/>
        <dsp:cNvSpPr/>
      </dsp:nvSpPr>
      <dsp:spPr>
        <a:xfrm>
          <a:off x="2988930" y="877504"/>
          <a:ext cx="2619512" cy="3142167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Permite el acceso a la educación superior sin importar la edad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Es una alternativa que ayuda  a la disminución del rezago educativo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Favorece el desarrollo de competencias a lo largo de la vida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</dsp:txBody>
      <dsp:txXfrm>
        <a:off x="2988930" y="877504"/>
        <a:ext cx="2619512" cy="3142167"/>
      </dsp:txXfrm>
    </dsp:sp>
    <dsp:sp modelId="{632AAFB6-CB9F-394E-88DD-6CF2F2929F61}">
      <dsp:nvSpPr>
        <dsp:cNvPr id="0" name=""/>
        <dsp:cNvSpPr/>
      </dsp:nvSpPr>
      <dsp:spPr>
        <a:xfrm>
          <a:off x="5975174" y="13504"/>
          <a:ext cx="2619512" cy="864000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gency FB" panose="020B0503020202020204" pitchFamily="34" charset="0"/>
              <a:cs typeface="Georgia"/>
            </a:rPr>
            <a:t>Favorece la inclusión</a:t>
          </a:r>
        </a:p>
      </dsp:txBody>
      <dsp:txXfrm>
        <a:off x="5975174" y="13504"/>
        <a:ext cx="2619512" cy="864000"/>
      </dsp:txXfrm>
    </dsp:sp>
    <dsp:sp modelId="{12079480-A8A0-9A48-BFFE-35C0878EAEDF}">
      <dsp:nvSpPr>
        <dsp:cNvPr id="0" name=""/>
        <dsp:cNvSpPr/>
      </dsp:nvSpPr>
      <dsp:spPr>
        <a:xfrm>
          <a:off x="5975174" y="877504"/>
          <a:ext cx="2619512" cy="3142167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Agency FB" panose="020B0503020202020204" pitchFamily="34" charset="0"/>
              <a:cs typeface="Georgia"/>
            </a:rPr>
            <a:t>Facilita el acceso a la educación superior de grupos en situación de vulnerabilidad</a:t>
          </a:r>
          <a:endParaRPr lang="es-ES" sz="20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Representa una alternativa viable para personas que, por diversas razones, no pueden asistir a una modalidad presencial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latin typeface="Georgia"/>
            <a:cs typeface="Georgia"/>
          </a:endParaRPr>
        </a:p>
      </dsp:txBody>
      <dsp:txXfrm>
        <a:off x="5975174" y="877504"/>
        <a:ext cx="2619512" cy="3142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76F72-5927-BF4A-A763-34887C944484}">
      <dsp:nvSpPr>
        <dsp:cNvPr id="0" name=""/>
        <dsp:cNvSpPr/>
      </dsp:nvSpPr>
      <dsp:spPr>
        <a:xfrm>
          <a:off x="2745" y="23315"/>
          <a:ext cx="2676672" cy="841960"/>
        </a:xfrm>
        <a:prstGeom prst="rect">
          <a:avLst/>
        </a:prstGeom>
        <a:solidFill>
          <a:schemeClr val="accent4">
            <a:lumMod val="5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gency FB" panose="020B0503020202020204" pitchFamily="34" charset="0"/>
              <a:cs typeface="Georgia"/>
            </a:rPr>
            <a:t>Propicia la superación de barreras de distancia y tiempo</a:t>
          </a:r>
        </a:p>
      </dsp:txBody>
      <dsp:txXfrm>
        <a:off x="2745" y="23315"/>
        <a:ext cx="2676672" cy="841960"/>
      </dsp:txXfrm>
    </dsp:sp>
    <dsp:sp modelId="{6A32E419-6A7B-9F4D-8A46-6298E8C50D99}">
      <dsp:nvSpPr>
        <dsp:cNvPr id="0" name=""/>
        <dsp:cNvSpPr/>
      </dsp:nvSpPr>
      <dsp:spPr>
        <a:xfrm>
          <a:off x="2745" y="865276"/>
          <a:ext cx="2676672" cy="33598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Es una opción educativa flexible. 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Permite tanto a estudiantes como a las figuras de apoyo académico, tener movilidad para realizar otra actividad.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Facilita el acceso a la educación superior desde casi cualquier lugar.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Georgia"/>
            <a:cs typeface="Georgia"/>
          </a:endParaRPr>
        </a:p>
      </dsp:txBody>
      <dsp:txXfrm>
        <a:off x="2745" y="865276"/>
        <a:ext cx="2676672" cy="3359879"/>
      </dsp:txXfrm>
    </dsp:sp>
    <dsp:sp modelId="{3AE07857-E289-1940-9F85-D7A80DF8692D}">
      <dsp:nvSpPr>
        <dsp:cNvPr id="0" name=""/>
        <dsp:cNvSpPr/>
      </dsp:nvSpPr>
      <dsp:spPr>
        <a:xfrm>
          <a:off x="3054151" y="23315"/>
          <a:ext cx="2676672" cy="841960"/>
        </a:xfrm>
        <a:prstGeom prst="rect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gency FB" panose="020B0503020202020204" pitchFamily="34" charset="0"/>
              <a:cs typeface="Georgia"/>
            </a:rPr>
            <a:t>Favorece el desarrollo de modelos flexibles de aprendizaje</a:t>
          </a:r>
        </a:p>
      </dsp:txBody>
      <dsp:txXfrm>
        <a:off x="3054151" y="23315"/>
        <a:ext cx="2676672" cy="841960"/>
      </dsp:txXfrm>
    </dsp:sp>
    <dsp:sp modelId="{4991EE0A-76FF-ED49-9ABD-3F542B74BDD7}">
      <dsp:nvSpPr>
        <dsp:cNvPr id="0" name=""/>
        <dsp:cNvSpPr/>
      </dsp:nvSpPr>
      <dsp:spPr>
        <a:xfrm>
          <a:off x="3054151" y="865276"/>
          <a:ext cx="2676672" cy="3359879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Permite la oferta de programas que combinan las ventajas de diferentes modelos de aprendizaje.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Aprovecha los beneficios que derivan de la utilización de dispositivos móviles.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Propicia el aprendizaje en contextos diversos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</dsp:txBody>
      <dsp:txXfrm>
        <a:off x="3054151" y="865276"/>
        <a:ext cx="2676672" cy="3359879"/>
      </dsp:txXfrm>
    </dsp:sp>
    <dsp:sp modelId="{5E77809F-E146-D04D-8469-830F16580916}">
      <dsp:nvSpPr>
        <dsp:cNvPr id="0" name=""/>
        <dsp:cNvSpPr/>
      </dsp:nvSpPr>
      <dsp:spPr>
        <a:xfrm>
          <a:off x="6105558" y="23315"/>
          <a:ext cx="2676672" cy="841960"/>
        </a:xfrm>
        <a:prstGeom prst="rect">
          <a:avLst/>
        </a:prstGeom>
        <a:solidFill>
          <a:srgbClr val="7030A0"/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gency FB" panose="020B0503020202020204" pitchFamily="34" charset="0"/>
              <a:cs typeface="Georgia"/>
            </a:rPr>
            <a:t>Contribuye a generar redes académicas y comunidades de aprendizaje</a:t>
          </a:r>
        </a:p>
      </dsp:txBody>
      <dsp:txXfrm>
        <a:off x="6105558" y="23315"/>
        <a:ext cx="2676672" cy="841960"/>
      </dsp:txXfrm>
    </dsp:sp>
    <dsp:sp modelId="{0796B618-4A8D-B34C-8143-E7105B45219F}">
      <dsp:nvSpPr>
        <dsp:cNvPr id="0" name=""/>
        <dsp:cNvSpPr/>
      </dsp:nvSpPr>
      <dsp:spPr>
        <a:xfrm>
          <a:off x="6105558" y="865276"/>
          <a:ext cx="2676672" cy="3359879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Facilita compartir ideas, conocimientos, experiencia entre personas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Favorece el aprendizaje colaborativo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Aprovecha las ventajas que ofrecen las redes sociales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</dsp:txBody>
      <dsp:txXfrm>
        <a:off x="6105558" y="865276"/>
        <a:ext cx="2676672" cy="3359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76F72-5927-BF4A-A763-34887C944484}">
      <dsp:nvSpPr>
        <dsp:cNvPr id="0" name=""/>
        <dsp:cNvSpPr/>
      </dsp:nvSpPr>
      <dsp:spPr>
        <a:xfrm>
          <a:off x="2745" y="14259"/>
          <a:ext cx="2676672" cy="950400"/>
        </a:xfrm>
        <a:prstGeom prst="rect">
          <a:avLst/>
        </a:prstGeom>
        <a:solidFill>
          <a:schemeClr val="accent4">
            <a:lumMod val="5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gency FB" panose="020B0503020202020204" pitchFamily="34" charset="0"/>
              <a:cs typeface="Georgia"/>
            </a:rPr>
            <a:t>Representa una opción costo-efectiva</a:t>
          </a:r>
        </a:p>
      </dsp:txBody>
      <dsp:txXfrm>
        <a:off x="2745" y="14259"/>
        <a:ext cx="2676672" cy="950400"/>
      </dsp:txXfrm>
    </dsp:sp>
    <dsp:sp modelId="{6A32E419-6A7B-9F4D-8A46-6298E8C50D99}">
      <dsp:nvSpPr>
        <dsp:cNvPr id="0" name=""/>
        <dsp:cNvSpPr/>
      </dsp:nvSpPr>
      <dsp:spPr>
        <a:xfrm>
          <a:off x="2745" y="978919"/>
          <a:ext cx="2676672" cy="326955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Es una opción educativa que sin disminuir la calidad del aprendizaje puede ofrecerse a menor costo.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Facilita el acceso de personas con menores ingresos.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Aprovecha las sinergias de optimización de recursos, humanos y de infraestructura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</dsp:txBody>
      <dsp:txXfrm>
        <a:off x="2745" y="978919"/>
        <a:ext cx="2676672" cy="3269552"/>
      </dsp:txXfrm>
    </dsp:sp>
    <dsp:sp modelId="{3AE07857-E289-1940-9F85-D7A80DF8692D}">
      <dsp:nvSpPr>
        <dsp:cNvPr id="0" name=""/>
        <dsp:cNvSpPr/>
      </dsp:nvSpPr>
      <dsp:spPr>
        <a:xfrm>
          <a:off x="3054151" y="14259"/>
          <a:ext cx="2676672" cy="950400"/>
        </a:xfrm>
        <a:prstGeom prst="rect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gency FB" panose="020B0503020202020204" pitchFamily="34" charset="0"/>
              <a:cs typeface="Georgia"/>
            </a:rPr>
            <a:t>Amplía las opciones de selección de programas educativos</a:t>
          </a:r>
        </a:p>
      </dsp:txBody>
      <dsp:txXfrm>
        <a:off x="3054151" y="14259"/>
        <a:ext cx="2676672" cy="950400"/>
      </dsp:txXfrm>
    </dsp:sp>
    <dsp:sp modelId="{4991EE0A-76FF-ED49-9ABD-3F542B74BDD7}">
      <dsp:nvSpPr>
        <dsp:cNvPr id="0" name=""/>
        <dsp:cNvSpPr/>
      </dsp:nvSpPr>
      <dsp:spPr>
        <a:xfrm>
          <a:off x="3054151" y="964659"/>
          <a:ext cx="2676672" cy="3269552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Permite a los estudiantes elegir una carrera profesional que no se oferta presencialmente en su comunidad.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gency FB" panose="020B0503020202020204" pitchFamily="34" charset="0"/>
              <a:cs typeface="Georgia"/>
            </a:rPr>
            <a:t>Da la posibilidad a las instituciones de educación superior de ampliar el alcance de su oferta educativa</a:t>
          </a:r>
          <a:endParaRPr lang="es-ES" sz="1800" kern="1200" dirty="0">
            <a:latin typeface="Agency FB" panose="020B0503020202020204" pitchFamily="34" charset="0"/>
            <a:cs typeface="Georgi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Agency FB" panose="020B0503020202020204" pitchFamily="34" charset="0"/>
            <a:cs typeface="Georgia"/>
          </a:endParaRPr>
        </a:p>
      </dsp:txBody>
      <dsp:txXfrm>
        <a:off x="3054151" y="964659"/>
        <a:ext cx="2676672" cy="3269552"/>
      </dsp:txXfrm>
    </dsp:sp>
    <dsp:sp modelId="{5E77809F-E146-D04D-8469-830F16580916}">
      <dsp:nvSpPr>
        <dsp:cNvPr id="0" name=""/>
        <dsp:cNvSpPr/>
      </dsp:nvSpPr>
      <dsp:spPr>
        <a:xfrm>
          <a:off x="6105558" y="14259"/>
          <a:ext cx="2676672" cy="950400"/>
        </a:xfrm>
        <a:prstGeom prst="rect">
          <a:avLst/>
        </a:prstGeom>
        <a:solidFill>
          <a:srgbClr val="7030A0"/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gency FB" panose="020B0503020202020204" pitchFamily="34" charset="0"/>
              <a:cs typeface="Georgia"/>
            </a:rPr>
            <a:t>Impulsa y desarrolla competencias blandas</a:t>
          </a:r>
        </a:p>
      </dsp:txBody>
      <dsp:txXfrm>
        <a:off x="6105558" y="14259"/>
        <a:ext cx="2676672" cy="950400"/>
      </dsp:txXfrm>
    </dsp:sp>
    <dsp:sp modelId="{0796B618-4A8D-B34C-8143-E7105B45219F}">
      <dsp:nvSpPr>
        <dsp:cNvPr id="0" name=""/>
        <dsp:cNvSpPr/>
      </dsp:nvSpPr>
      <dsp:spPr>
        <a:xfrm>
          <a:off x="6105558" y="964659"/>
          <a:ext cx="2676672" cy="3269552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1430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gency FB" panose="020B0503020202020204" pitchFamily="34" charset="0"/>
              <a:cs typeface="Georgia"/>
            </a:rPr>
            <a:t>Favorece el desarrollo de competencias y habilidades como:</a:t>
          </a: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1430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841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gency FB" panose="020B0503020202020204" pitchFamily="34" charset="0"/>
              <a:cs typeface="Georgia"/>
            </a:rPr>
            <a:t>Autorregulación</a:t>
          </a: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841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gency FB" panose="020B0503020202020204" pitchFamily="34" charset="0"/>
              <a:cs typeface="Georgia"/>
            </a:rPr>
            <a:t>Trabajo colaborativo</a:t>
          </a: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841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gency FB" panose="020B0503020202020204" pitchFamily="34" charset="0"/>
              <a:cs typeface="Georgia"/>
            </a:rPr>
            <a:t>Autoconocimiento</a:t>
          </a: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841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gency FB" panose="020B0503020202020204" pitchFamily="34" charset="0"/>
              <a:cs typeface="Georgia"/>
            </a:rPr>
            <a:t>Toma de decisiones</a:t>
          </a: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841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gency FB" panose="020B0503020202020204" pitchFamily="34" charset="0"/>
              <a:cs typeface="Georgia"/>
            </a:rPr>
            <a:t>Resolución de conflictos</a:t>
          </a: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841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gency FB" panose="020B0503020202020204" pitchFamily="34" charset="0"/>
              <a:cs typeface="Georgia"/>
            </a:rPr>
            <a:t>Administración del tiempo</a:t>
          </a: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841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gency FB" panose="020B0503020202020204" pitchFamily="34" charset="0"/>
              <a:cs typeface="Georgia"/>
            </a:rPr>
            <a:t>Motivación</a:t>
          </a: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841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gency FB" panose="020B0503020202020204" pitchFamily="34" charset="0"/>
              <a:cs typeface="Georgia"/>
            </a:rPr>
            <a:t>Liderazgo</a:t>
          </a:r>
          <a:endParaRPr lang="es-ES" sz="1600" kern="1200" dirty="0">
            <a:latin typeface="Agency FB" panose="020B0503020202020204" pitchFamily="34" charset="0"/>
            <a:cs typeface="Georgia"/>
          </a:endParaRPr>
        </a:p>
        <a:p>
          <a:pPr marL="1841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gency FB" panose="020B0503020202020204" pitchFamily="34" charset="0"/>
              <a:cs typeface="Georgia"/>
            </a:rPr>
            <a:t>Disciplina</a:t>
          </a:r>
          <a:endParaRPr lang="es-ES" sz="1600" kern="1200" dirty="0">
            <a:latin typeface="Agency FB" panose="020B0503020202020204" pitchFamily="34" charset="0"/>
            <a:cs typeface="Georgia"/>
          </a:endParaRPr>
        </a:p>
      </dsp:txBody>
      <dsp:txXfrm>
        <a:off x="6105558" y="964659"/>
        <a:ext cx="2676672" cy="32695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975AD-ABBA-A145-BCD6-EE8CACBC3A29}">
      <dsp:nvSpPr>
        <dsp:cNvPr id="0" name=""/>
        <dsp:cNvSpPr/>
      </dsp:nvSpPr>
      <dsp:spPr>
        <a:xfrm>
          <a:off x="3625" y="0"/>
          <a:ext cx="3709157" cy="496507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  <a:latin typeface="Agency FB" panose="020B0503020202020204" pitchFamily="34" charset="0"/>
            </a:rPr>
            <a:t>Problemas y barreras</a:t>
          </a:r>
          <a:endParaRPr lang="es-ES" sz="2400" b="1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3625" y="0"/>
        <a:ext cx="3709157" cy="1489524"/>
      </dsp:txXfrm>
    </dsp:sp>
    <dsp:sp modelId="{AE5F984F-1E58-3B46-ACA1-82BAB18C2DCA}">
      <dsp:nvSpPr>
        <dsp:cNvPr id="0" name=""/>
        <dsp:cNvSpPr/>
      </dsp:nvSpPr>
      <dsp:spPr>
        <a:xfrm>
          <a:off x="372728" y="1490387"/>
          <a:ext cx="2967325" cy="25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gency FB" panose="020B0503020202020204" pitchFamily="34" charset="0"/>
            </a:rPr>
            <a:t>Prejuicios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380263" y="1497922"/>
        <a:ext cx="2952255" cy="242184"/>
      </dsp:txXfrm>
    </dsp:sp>
    <dsp:sp modelId="{69FA4196-EF1C-B646-87CF-E7583F143FBA}">
      <dsp:nvSpPr>
        <dsp:cNvPr id="0" name=""/>
        <dsp:cNvSpPr/>
      </dsp:nvSpPr>
      <dsp:spPr>
        <a:xfrm>
          <a:off x="372728" y="1787219"/>
          <a:ext cx="2967325" cy="25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gency FB" panose="020B0503020202020204" pitchFamily="34" charset="0"/>
            </a:rPr>
            <a:t>Evaluación de la calidad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380263" y="1794754"/>
        <a:ext cx="2952255" cy="242184"/>
      </dsp:txXfrm>
    </dsp:sp>
    <dsp:sp modelId="{263D071A-C887-1B44-A64D-5602D58DDB8B}">
      <dsp:nvSpPr>
        <dsp:cNvPr id="0" name=""/>
        <dsp:cNvSpPr/>
      </dsp:nvSpPr>
      <dsp:spPr>
        <a:xfrm>
          <a:off x="372728" y="2084051"/>
          <a:ext cx="2967325" cy="25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gency FB" panose="020B0503020202020204" pitchFamily="34" charset="0"/>
            </a:rPr>
            <a:t>Evaluación del aprendizaje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380263" y="2091586"/>
        <a:ext cx="2952255" cy="242184"/>
      </dsp:txXfrm>
    </dsp:sp>
    <dsp:sp modelId="{657FC138-9260-6249-90FC-1155CA70F510}">
      <dsp:nvSpPr>
        <dsp:cNvPr id="0" name=""/>
        <dsp:cNvSpPr/>
      </dsp:nvSpPr>
      <dsp:spPr>
        <a:xfrm>
          <a:off x="372728" y="2380883"/>
          <a:ext cx="2967325" cy="25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gency FB" panose="020B0503020202020204" pitchFamily="34" charset="0"/>
            </a:rPr>
            <a:t>Eficiencia Terminal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380263" y="2388418"/>
        <a:ext cx="2952255" cy="242184"/>
      </dsp:txXfrm>
    </dsp:sp>
    <dsp:sp modelId="{B4A4A4C7-7617-A242-864E-3438E02F7EB5}">
      <dsp:nvSpPr>
        <dsp:cNvPr id="0" name=""/>
        <dsp:cNvSpPr/>
      </dsp:nvSpPr>
      <dsp:spPr>
        <a:xfrm>
          <a:off x="372728" y="2677715"/>
          <a:ext cx="2967325" cy="25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gency FB" panose="020B0503020202020204" pitchFamily="34" charset="0"/>
            </a:rPr>
            <a:t>Pedagogía tradicional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380263" y="2685250"/>
        <a:ext cx="2952255" cy="242184"/>
      </dsp:txXfrm>
    </dsp:sp>
    <dsp:sp modelId="{75ABA46D-E9B3-434D-A046-721141C75565}">
      <dsp:nvSpPr>
        <dsp:cNvPr id="0" name=""/>
        <dsp:cNvSpPr/>
      </dsp:nvSpPr>
      <dsp:spPr>
        <a:xfrm>
          <a:off x="372728" y="2974547"/>
          <a:ext cx="2967325" cy="25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gency FB" panose="020B0503020202020204" pitchFamily="34" charset="0"/>
            </a:rPr>
            <a:t>Normatividad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380263" y="2982082"/>
        <a:ext cx="2952255" cy="242184"/>
      </dsp:txXfrm>
    </dsp:sp>
    <dsp:sp modelId="{C528D31B-B5B2-6346-8D2E-5D8739283BF6}">
      <dsp:nvSpPr>
        <dsp:cNvPr id="0" name=""/>
        <dsp:cNvSpPr/>
      </dsp:nvSpPr>
      <dsp:spPr>
        <a:xfrm>
          <a:off x="372728" y="3271379"/>
          <a:ext cx="2967325" cy="25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gency FB" panose="020B0503020202020204" pitchFamily="34" charset="0"/>
            </a:rPr>
            <a:t>Desvinculación del mercado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380263" y="3278914"/>
        <a:ext cx="2952255" cy="242184"/>
      </dsp:txXfrm>
    </dsp:sp>
    <dsp:sp modelId="{F715E67B-72EF-5C4A-A71E-443D13A16114}">
      <dsp:nvSpPr>
        <dsp:cNvPr id="0" name=""/>
        <dsp:cNvSpPr/>
      </dsp:nvSpPr>
      <dsp:spPr>
        <a:xfrm>
          <a:off x="372728" y="3568211"/>
          <a:ext cx="2967325" cy="25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gency FB" panose="020B0503020202020204" pitchFamily="34" charset="0"/>
            </a:rPr>
            <a:t>Vinculación entre modalidades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380263" y="3575746"/>
        <a:ext cx="2952255" cy="242184"/>
      </dsp:txXfrm>
    </dsp:sp>
    <dsp:sp modelId="{5A08DC76-23D4-614C-825D-4C0B832006D2}">
      <dsp:nvSpPr>
        <dsp:cNvPr id="0" name=""/>
        <dsp:cNvSpPr/>
      </dsp:nvSpPr>
      <dsp:spPr>
        <a:xfrm>
          <a:off x="372728" y="3865043"/>
          <a:ext cx="2967325" cy="25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gency FB" panose="020B0503020202020204" pitchFamily="34" charset="0"/>
            </a:rPr>
            <a:t>Alfabetización digital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380263" y="3872578"/>
        <a:ext cx="2952255" cy="242184"/>
      </dsp:txXfrm>
    </dsp:sp>
    <dsp:sp modelId="{F468CFF9-B26B-D240-A648-6895E30F8EF0}">
      <dsp:nvSpPr>
        <dsp:cNvPr id="0" name=""/>
        <dsp:cNvSpPr/>
      </dsp:nvSpPr>
      <dsp:spPr>
        <a:xfrm>
          <a:off x="372728" y="4161875"/>
          <a:ext cx="2967325" cy="25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gency FB" panose="020B0503020202020204" pitchFamily="34" charset="0"/>
            </a:rPr>
            <a:t>Brecha Digital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380263" y="4169410"/>
        <a:ext cx="2952255" cy="242184"/>
      </dsp:txXfrm>
    </dsp:sp>
    <dsp:sp modelId="{A4F4E288-1C46-6E45-9861-0F6A5CF7BD4F}">
      <dsp:nvSpPr>
        <dsp:cNvPr id="0" name=""/>
        <dsp:cNvSpPr/>
      </dsp:nvSpPr>
      <dsp:spPr>
        <a:xfrm>
          <a:off x="372728" y="4458707"/>
          <a:ext cx="2967325" cy="25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gency FB" panose="020B0503020202020204" pitchFamily="34" charset="0"/>
            </a:rPr>
            <a:t>Subutilización digital</a:t>
          </a:r>
          <a:endParaRPr lang="es-ES" sz="1800" kern="1200" dirty="0">
            <a:latin typeface="Agency FB" panose="020B0503020202020204" pitchFamily="34" charset="0"/>
          </a:endParaRPr>
        </a:p>
      </dsp:txBody>
      <dsp:txXfrm>
        <a:off x="380263" y="4466242"/>
        <a:ext cx="2952255" cy="2421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975AD-ABBA-A145-BCD6-EE8CACBC3A29}">
      <dsp:nvSpPr>
        <dsp:cNvPr id="0" name=""/>
        <dsp:cNvSpPr/>
      </dsp:nvSpPr>
      <dsp:spPr>
        <a:xfrm>
          <a:off x="0" y="0"/>
          <a:ext cx="4022812" cy="506588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  <a:latin typeface="Agency FB" panose="020B0503020202020204" pitchFamily="34" charset="0"/>
            </a:rPr>
            <a:t>Acciones para atenderlas</a:t>
          </a:r>
          <a:endParaRPr lang="es-ES" sz="2400" b="1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0" y="0"/>
        <a:ext cx="4022812" cy="1519765"/>
      </dsp:txXfrm>
    </dsp:sp>
    <dsp:sp modelId="{AE5F984F-1E58-3B46-ACA1-82BAB18C2DCA}">
      <dsp:nvSpPr>
        <dsp:cNvPr id="0" name=""/>
        <dsp:cNvSpPr/>
      </dsp:nvSpPr>
      <dsp:spPr>
        <a:xfrm>
          <a:off x="402281" y="1520646"/>
          <a:ext cx="3218249" cy="26247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gency FB" panose="020B0503020202020204" pitchFamily="34" charset="0"/>
            </a:rPr>
            <a:t>Más programas reconocidos por su calidad</a:t>
          </a:r>
          <a:endParaRPr lang="es-ES" sz="1400" b="1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409969" y="1528334"/>
        <a:ext cx="3202873" cy="247101"/>
      </dsp:txXfrm>
    </dsp:sp>
    <dsp:sp modelId="{69FA4196-EF1C-B646-87CF-E7583F143FBA}">
      <dsp:nvSpPr>
        <dsp:cNvPr id="0" name=""/>
        <dsp:cNvSpPr/>
      </dsp:nvSpPr>
      <dsp:spPr>
        <a:xfrm>
          <a:off x="402281" y="1823505"/>
          <a:ext cx="3218249" cy="26247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gency FB" panose="020B0503020202020204" pitchFamily="34" charset="0"/>
            </a:rPr>
            <a:t>Estándares para la operación de los programas</a:t>
          </a:r>
          <a:endParaRPr lang="es-ES" sz="1400" b="1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409969" y="1831193"/>
        <a:ext cx="3202873" cy="247101"/>
      </dsp:txXfrm>
    </dsp:sp>
    <dsp:sp modelId="{263D071A-C887-1B44-A64D-5602D58DDB8B}">
      <dsp:nvSpPr>
        <dsp:cNvPr id="0" name=""/>
        <dsp:cNvSpPr/>
      </dsp:nvSpPr>
      <dsp:spPr>
        <a:xfrm>
          <a:off x="402281" y="2126363"/>
          <a:ext cx="3218249" cy="26247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 </a:t>
          </a:r>
          <a:r>
            <a:rPr lang="es-ES" sz="1400" b="1" kern="1200" dirty="0" smtClean="0">
              <a:solidFill>
                <a:schemeClr val="tx1"/>
              </a:solidFill>
              <a:latin typeface="Agency FB" panose="020B0503020202020204" pitchFamily="34" charset="0"/>
            </a:rPr>
            <a:t>Modelos personalizados de evaluación</a:t>
          </a:r>
          <a:endParaRPr lang="es-ES" sz="1400" b="1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409969" y="2134051"/>
        <a:ext cx="3202873" cy="247101"/>
      </dsp:txXfrm>
    </dsp:sp>
    <dsp:sp modelId="{657FC138-9260-6249-90FC-1155CA70F510}">
      <dsp:nvSpPr>
        <dsp:cNvPr id="0" name=""/>
        <dsp:cNvSpPr/>
      </dsp:nvSpPr>
      <dsp:spPr>
        <a:xfrm>
          <a:off x="402281" y="2429222"/>
          <a:ext cx="3218249" cy="26247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gency FB" panose="020B0503020202020204" pitchFamily="34" charset="0"/>
            </a:rPr>
            <a:t>Detección temprana</a:t>
          </a:r>
          <a:endParaRPr lang="es-ES" sz="1400" b="1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409969" y="2436910"/>
        <a:ext cx="3202873" cy="247101"/>
      </dsp:txXfrm>
    </dsp:sp>
    <dsp:sp modelId="{B4A4A4C7-7617-A242-864E-3438E02F7EB5}">
      <dsp:nvSpPr>
        <dsp:cNvPr id="0" name=""/>
        <dsp:cNvSpPr/>
      </dsp:nvSpPr>
      <dsp:spPr>
        <a:xfrm>
          <a:off x="402281" y="2732080"/>
          <a:ext cx="3218249" cy="26247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gency FB" panose="020B0503020202020204" pitchFamily="34" charset="0"/>
            </a:rPr>
            <a:t>Formación continua docente</a:t>
          </a:r>
          <a:endParaRPr lang="es-ES" sz="1400" b="1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409969" y="2739768"/>
        <a:ext cx="3202873" cy="247101"/>
      </dsp:txXfrm>
    </dsp:sp>
    <dsp:sp modelId="{75ABA46D-E9B3-434D-A046-721141C75565}">
      <dsp:nvSpPr>
        <dsp:cNvPr id="0" name=""/>
        <dsp:cNvSpPr/>
      </dsp:nvSpPr>
      <dsp:spPr>
        <a:xfrm>
          <a:off x="402281" y="3034939"/>
          <a:ext cx="3218249" cy="26247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gency FB" panose="020B0503020202020204" pitchFamily="34" charset="0"/>
            </a:rPr>
            <a:t>Establecer normas de aplicación general</a:t>
          </a:r>
          <a:endParaRPr lang="es-ES" sz="1400" b="1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409969" y="3042627"/>
        <a:ext cx="3202873" cy="247101"/>
      </dsp:txXfrm>
    </dsp:sp>
    <dsp:sp modelId="{C528D31B-B5B2-6346-8D2E-5D8739283BF6}">
      <dsp:nvSpPr>
        <dsp:cNvPr id="0" name=""/>
        <dsp:cNvSpPr/>
      </dsp:nvSpPr>
      <dsp:spPr>
        <a:xfrm>
          <a:off x="402281" y="3337797"/>
          <a:ext cx="3218249" cy="26247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gency FB" panose="020B0503020202020204" pitchFamily="34" charset="0"/>
            </a:rPr>
            <a:t>Oferta pertinente a la demanda del mercado laboral</a:t>
          </a:r>
          <a:endParaRPr lang="es-ES" sz="1400" b="1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409969" y="3345485"/>
        <a:ext cx="3202873" cy="247101"/>
      </dsp:txXfrm>
    </dsp:sp>
    <dsp:sp modelId="{F715E67B-72EF-5C4A-A71E-443D13A16114}">
      <dsp:nvSpPr>
        <dsp:cNvPr id="0" name=""/>
        <dsp:cNvSpPr/>
      </dsp:nvSpPr>
      <dsp:spPr>
        <a:xfrm>
          <a:off x="402281" y="3640656"/>
          <a:ext cx="3218249" cy="26247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gency FB" panose="020B0503020202020204" pitchFamily="34" charset="0"/>
            </a:rPr>
            <a:t>Sistema de equivalencias</a:t>
          </a:r>
          <a:endParaRPr lang="es-ES" sz="1400" b="1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409969" y="3648344"/>
        <a:ext cx="3202873" cy="247101"/>
      </dsp:txXfrm>
    </dsp:sp>
    <dsp:sp modelId="{5A08DC76-23D4-614C-825D-4C0B832006D2}">
      <dsp:nvSpPr>
        <dsp:cNvPr id="0" name=""/>
        <dsp:cNvSpPr/>
      </dsp:nvSpPr>
      <dsp:spPr>
        <a:xfrm>
          <a:off x="402281" y="3943515"/>
          <a:ext cx="3218249" cy="26247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gency FB" panose="020B0503020202020204" pitchFamily="34" charset="0"/>
            </a:rPr>
            <a:t>Programas de habilitación en TIC</a:t>
          </a:r>
          <a:endParaRPr lang="es-ES" sz="1400" b="1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409969" y="3951203"/>
        <a:ext cx="3202873" cy="247101"/>
      </dsp:txXfrm>
    </dsp:sp>
    <dsp:sp modelId="{F468CFF9-B26B-D240-A648-6895E30F8EF0}">
      <dsp:nvSpPr>
        <dsp:cNvPr id="0" name=""/>
        <dsp:cNvSpPr/>
      </dsp:nvSpPr>
      <dsp:spPr>
        <a:xfrm>
          <a:off x="402281" y="4246373"/>
          <a:ext cx="3218249" cy="26247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gency FB" panose="020B0503020202020204" pitchFamily="34" charset="0"/>
            </a:rPr>
            <a:t>Creación de modelos híbridos</a:t>
          </a:r>
          <a:endParaRPr lang="es-ES" sz="1400" b="1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409969" y="4254061"/>
        <a:ext cx="3202873" cy="247101"/>
      </dsp:txXfrm>
    </dsp:sp>
    <dsp:sp modelId="{2B55ED3F-965C-B74B-9C9E-F91B2FD1F85B}">
      <dsp:nvSpPr>
        <dsp:cNvPr id="0" name=""/>
        <dsp:cNvSpPr/>
      </dsp:nvSpPr>
      <dsp:spPr>
        <a:xfrm>
          <a:off x="402281" y="4549232"/>
          <a:ext cx="3218249" cy="26247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gency FB" panose="020B0503020202020204" pitchFamily="34" charset="0"/>
            </a:rPr>
            <a:t>Crear condiciones estructurales para acceso a TIC </a:t>
          </a:r>
          <a:endParaRPr lang="es-ES" sz="1400" b="1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409969" y="4556920"/>
        <a:ext cx="3202873" cy="247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0.56963</cdr:x>
      <cdr:y>0.09498</cdr:y>
    </cdr:from>
    <cdr:to>
      <cdr:x>0.87332</cdr:x>
      <cdr:y>0.13769</cdr:y>
    </cdr:to>
    <cdr:sp macro="" textlink="">
      <cdr:nvSpPr>
        <cdr:cNvPr id="3" name="17 Rectángulo"/>
        <cdr:cNvSpPr/>
      </cdr:nvSpPr>
      <cdr:spPr>
        <a:xfrm xmlns:a="http://schemas.openxmlformats.org/drawingml/2006/main">
          <a:off x="2434973" y="460735"/>
          <a:ext cx="1298164" cy="2071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1000" dirty="0">
            <a:solidFill>
              <a:schemeClr val="tx1"/>
            </a:solidFill>
            <a:latin typeface="Georgia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0.3892</cdr:x>
      <cdr:y>0.01465</cdr:y>
    </cdr:from>
    <cdr:to>
      <cdr:x>0.4683</cdr:x>
      <cdr:y>0.06457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3308636" y="71102"/>
          <a:ext cx="672438" cy="2422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MX" sz="1600" dirty="0" smtClean="0">
              <a:solidFill>
                <a:schemeClr val="tx1"/>
              </a:solidFill>
              <a:latin typeface="Agency FB" pitchFamily="34" charset="0"/>
            </a:rPr>
            <a:t>4,635</a:t>
          </a:r>
          <a:endParaRPr lang="es-MX" sz="1600" dirty="0">
            <a:solidFill>
              <a:schemeClr val="tx1"/>
            </a:solidFill>
            <a:latin typeface="Agency FB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3372C3-0DB8-9A4A-8998-3CB4851505BB}" type="datetimeFigureOut">
              <a:rPr lang="es-ES" smtClean="0"/>
              <a:t>19/09/2018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7842B9-50D9-524D-A0B7-61336B59338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874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F5B22-39A5-F24C-8F39-7FAB357661E9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784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1446C-5869-467C-92E7-19BD85DD2A22}" type="datetimeFigureOut">
              <a:rPr lang="es-MX" smtClean="0"/>
              <a:t>19/09/2018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DEB8DD-A395-47DA-9DCB-CD43A64F0FA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174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1446C-5869-467C-92E7-19BD85DD2A22}" type="datetimeFigureOut">
              <a:rPr lang="es-MX" smtClean="0"/>
              <a:t>19/09/2018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DEB8DD-A395-47DA-9DCB-CD43A64F0FA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537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1446C-5869-467C-92E7-19BD85DD2A22}" type="datetimeFigureOut">
              <a:rPr lang="es-MX" smtClean="0"/>
              <a:t>19/09/2018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DEB8DD-A395-47DA-9DCB-CD43A64F0FA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794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44411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1BD5434A-D99F-4898-91A5-007B16C73835}" type="datetime1">
              <a:rPr lang="en-US" smtClean="0"/>
              <a:t>9/19/2018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08961" y="6377940"/>
            <a:ext cx="2926079" cy="244411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44411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FDABDC7F-1859-AA45-9869-BB77383A11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132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44411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1BD5434A-D99F-4898-91A5-007B16C73835}" type="datetime1">
              <a:rPr lang="en-US" smtClean="0"/>
              <a:t>9/19/2018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08961" y="6377940"/>
            <a:ext cx="2926079" cy="244411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44411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FDABDC7F-1859-AA45-9869-BB77383A11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931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44411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1BD5434A-D99F-4898-91A5-007B16C73835}" type="datetime1">
              <a:rPr lang="en-US" smtClean="0"/>
              <a:t>9/19/2018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08961" y="6377940"/>
            <a:ext cx="2926079" cy="244411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44411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FDABDC7F-1859-AA45-9869-BB77383A11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4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1446C-5869-467C-92E7-19BD85DD2A22}" type="datetimeFigureOut">
              <a:rPr lang="es-MX" smtClean="0"/>
              <a:t>19/09/2018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DEB8DD-A395-47DA-9DCB-CD43A64F0FA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626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1446C-5869-467C-92E7-19BD85DD2A22}" type="datetimeFigureOut">
              <a:rPr lang="es-MX" smtClean="0"/>
              <a:t>19/09/2018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DEB8DD-A395-47DA-9DCB-CD43A64F0FA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928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1446C-5869-467C-92E7-19BD85DD2A22}" type="datetimeFigureOut">
              <a:rPr lang="es-MX" smtClean="0"/>
              <a:t>19/09/2018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DEB8DD-A395-47DA-9DCB-CD43A64F0FA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811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1446C-5869-467C-92E7-19BD85DD2A22}" type="datetimeFigureOut">
              <a:rPr lang="es-MX" smtClean="0"/>
              <a:t>19/09/2018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DEB8DD-A395-47DA-9DCB-CD43A64F0FA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298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1446C-5869-467C-92E7-19BD85DD2A22}" type="datetimeFigureOut">
              <a:rPr lang="es-MX" smtClean="0"/>
              <a:t>19/09/2018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DEB8DD-A395-47DA-9DCB-CD43A64F0FA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422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1446C-5869-467C-92E7-19BD85DD2A22}" type="datetimeFigureOut">
              <a:rPr lang="es-MX" smtClean="0"/>
              <a:t>19/09/2018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DEB8DD-A395-47DA-9DCB-CD43A64F0FA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219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1446C-5869-467C-92E7-19BD85DD2A22}" type="datetimeFigureOut">
              <a:rPr lang="es-MX" smtClean="0"/>
              <a:t>19/09/2018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DEB8DD-A395-47DA-9DCB-CD43A64F0FA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598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1446C-5869-467C-92E7-19BD85DD2A22}" type="datetimeFigureOut">
              <a:rPr lang="es-MX" smtClean="0"/>
              <a:t>19/09/2018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DEB8DD-A395-47DA-9DCB-CD43A64F0FA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445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sdsdsd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0423" cy="9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4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url?sa=i&amp;rct=j&amp;q=&amp;esrc=s&amp;source=images&amp;cd=&amp;cad=rja&amp;uact=8&amp;ved=2ahUKEwjEtbqSw8bdAhUQYK0KHQfvAlYQjRx6BAgBEAU&amp;url=http://hypernet.tumblr.com/post/164707951825/editorial-obsolescencia-programada&amp;psig=AOvVaw3OHdJ9DLaZbI7hkzc4wmUm&amp;ust=1537427776400611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s://www.google.com.mx/url?sa=i&amp;rct=j&amp;q=&amp;esrc=s&amp;source=images&amp;cd=&amp;cad=rja&amp;uact=8&amp;ved=2ahUKEwi-q5z1w8bdAhUKUK0KHfRTDVcQjRx6BAgBEAU&amp;url=https://issuu.com/editoresgh/docs/capital_humano_01_pdf_p__ginas_sola&amp;psig=AOvVaw0DEzU7yesPkUCe-2EIFvUX&amp;ust=1537428030084787" TargetMode="External"/><Relationship Id="rId2" Type="http://schemas.openxmlformats.org/officeDocument/2006/relationships/hyperlink" Target="http://www.google.com.mx/url?sa=i&amp;rct=j&amp;q=&amp;esrc=s&amp;source=images&amp;cd=&amp;cad=rja&amp;uact=8&amp;ved=2ahUKEwiRwd7ovcbdAhULWq0KHd4jD6sQjRx6BAgBEAU&amp;url=http://blogdegeografiadejuan.blogspot.com/2017/10/piramide-de-poblacion-de-mexico-1980-y.html&amp;psig=AOvVaw3iPHlyG3zzJDdJlB7nq8sy&amp;ust=15374263973606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&amp;esrc=s&amp;source=images&amp;cd=&amp;cad=rja&amp;uact=8&amp;ved=2ahUKEwjCkt7OwsbdAhURI6wKHYh7BOcQjRx6BAgBEAU&amp;url=http://archivo.de10.com.mx/mujeres-pro/2013/mujeres-destacan-en-la-educacion-superior-en-mexico-17106.html&amp;psig=AOvVaw02A724jWN0_QRvgV_VkPqO&amp;ust=1537427673079394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5" Type="http://schemas.openxmlformats.org/officeDocument/2006/relationships/image" Target="../media/image26.jpeg"/><Relationship Id="rId10" Type="http://schemas.openxmlformats.org/officeDocument/2006/relationships/hyperlink" Target="https://www.google.com.mx/url?sa=i&amp;rct=j&amp;q=&amp;esrc=s&amp;source=images&amp;cd=&amp;cad=rja&amp;uact=8&amp;ved=2ahUKEwiJ8tO8w8bdAhUIKqwKHYyxBysQjRx6BAgBEAU&amp;url=https://www.calameo.com/books/0056191008b2adaff8a3d&amp;psig=AOvVaw10vsuvu7t1mY26KjF3AbJJ&amp;ust=1537427920000552" TargetMode="External"/><Relationship Id="rId4" Type="http://schemas.openxmlformats.org/officeDocument/2006/relationships/hyperlink" Target="http://www.google.com.mx/url?sa=i&amp;rct=j&amp;q=&amp;esrc=s&amp;source=images&amp;cd=&amp;cad=rja&amp;uact=8&amp;ved=2ahUKEwi-1-X8vsbdAhVCeawKHXYfD3YQjRx6BAgBEAU&amp;url=http://the-financial-zone.blogspot.com/2012/02/la-inversion-de-la-piramide-poblacional.html&amp;psig=AOvVaw0HqRAr9IMJVql7GU1tZADn&amp;ust=1537426629433247" TargetMode="External"/><Relationship Id="rId9" Type="http://schemas.openxmlformats.org/officeDocument/2006/relationships/image" Target="../media/image23.jpeg"/><Relationship Id="rId14" Type="http://schemas.openxmlformats.org/officeDocument/2006/relationships/hyperlink" Target="http://www.google.com.mx/url?sa=i&amp;rct=j&amp;q=&amp;esrc=s&amp;source=images&amp;cd=&amp;cad=rja&amp;uact=8&amp;ved=2ahUKEwi69rzHxMbdAhUDG6wKHdrZB5AQjRx6BAgBEAU&amp;url=http://www.financiamientoeducativo.com/2015/05/por-que-invertir-en-educacion-superior/&amp;psig=AOvVaw124nxTkQ3V8-fOD5bMVq9Y&amp;ust=153742818823381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906106"/>
            <a:ext cx="9144000" cy="860469"/>
          </a:xfrm>
          <a:prstGeom prst="rect">
            <a:avLst/>
          </a:prstGeom>
          <a:solidFill>
            <a:srgbClr val="AA162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/>
          <a:lstStyle/>
          <a:p>
            <a:pPr algn="ctr"/>
            <a:endParaRPr lang="es-ES" sz="1600" dirty="0">
              <a:solidFill>
                <a:schemeClr val="dk1"/>
              </a:solidFill>
              <a:latin typeface="Georgia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108520" y="5013176"/>
            <a:ext cx="957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  <a:latin typeface="Agency FB"/>
                <a:cs typeface="Agency FB"/>
              </a:rPr>
              <a:t>Desafíos de la Educación Superior a Distancia en México</a:t>
            </a:r>
            <a:endParaRPr lang="es-MX" sz="3500" b="1" dirty="0">
              <a:solidFill>
                <a:schemeClr val="bg1"/>
              </a:solidFill>
              <a:latin typeface="Agency FB"/>
              <a:cs typeface="Agency FB"/>
            </a:endParaRPr>
          </a:p>
        </p:txBody>
      </p:sp>
      <p:pic>
        <p:nvPicPr>
          <p:cNvPr id="2050" name="Picture 2" descr="educaciÃ³n a dista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43"/>
            <a:ext cx="91440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716016" y="5733256"/>
            <a:ext cx="43204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500" b="1" dirty="0" smtClean="0">
                <a:latin typeface="Agency FB"/>
                <a:cs typeface="Agency FB"/>
              </a:rPr>
              <a:t>Dr. Rodolfo Tuirán </a:t>
            </a:r>
          </a:p>
          <a:p>
            <a:pPr algn="r"/>
            <a:r>
              <a:rPr lang="es-MX" sz="2500" b="1" dirty="0" smtClean="0">
                <a:latin typeface="Agency FB"/>
                <a:cs typeface="Agency FB"/>
              </a:rPr>
              <a:t>Subsecretario de Educación Superior </a:t>
            </a:r>
            <a:endParaRPr lang="es-MX" sz="2500" b="1" dirty="0">
              <a:latin typeface="Agency FB"/>
              <a:cs typeface="Agency FB"/>
            </a:endParaRPr>
          </a:p>
        </p:txBody>
      </p:sp>
    </p:spTree>
    <p:extLst>
      <p:ext uri="{BB962C8B-B14F-4D97-AF65-F5344CB8AC3E}">
        <p14:creationId xmlns:p14="http://schemas.microsoft.com/office/powerpoint/2010/main" val="18073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25550" y="1012597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4"/>
          <p:cNvSpPr/>
          <p:nvPr/>
        </p:nvSpPr>
        <p:spPr>
          <a:xfrm>
            <a:off x="930876" y="84150"/>
            <a:ext cx="8019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4. La </a:t>
            </a:r>
            <a:r>
              <a:rPr lang="es-ES" sz="2400" b="1" dirty="0">
                <a:latin typeface="Agency FB" panose="020B0503020202020204" pitchFamily="34" charset="0"/>
                <a:cs typeface="Arial" panose="020B0604020202020204" pitchFamily="34" charset="0"/>
              </a:rPr>
              <a:t>matrícula </a:t>
            </a:r>
            <a:r>
              <a:rPr lang="es-ES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de educación superior no escolarizada, a diferencia de la escolarizada, está compuesta mayormente por mujeres</a:t>
            </a:r>
            <a:endParaRPr lang="es-MX" sz="2400" b="1" dirty="0">
              <a:latin typeface="Agency FB" panose="020B0503020202020204" pitchFamily="34" charset="0"/>
            </a:endParaRPr>
          </a:p>
        </p:txBody>
      </p:sp>
      <p:sp>
        <p:nvSpPr>
          <p:cNvPr id="8" name="10 Rectángulo"/>
          <p:cNvSpPr/>
          <p:nvPr/>
        </p:nvSpPr>
        <p:spPr>
          <a:xfrm>
            <a:off x="706386" y="1134130"/>
            <a:ext cx="8153953" cy="371058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s-MX" sz="17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06386" y="1235299"/>
            <a:ext cx="8153953" cy="416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Índice de masculinidad de la matrícula escolarizada y no escolarizada por entidad federativa </a:t>
            </a:r>
          </a:p>
          <a:p>
            <a:pPr algn="ctr"/>
            <a:endParaRPr lang="es-MX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4094268620"/>
              </p:ext>
            </p:extLst>
          </p:nvPr>
        </p:nvGraphicFramePr>
        <p:xfrm>
          <a:off x="119743" y="1428519"/>
          <a:ext cx="8904513" cy="541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lipse 1"/>
          <p:cNvSpPr/>
          <p:nvPr/>
        </p:nvSpPr>
        <p:spPr>
          <a:xfrm>
            <a:off x="3566502" y="1608359"/>
            <a:ext cx="367752" cy="3823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36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564095"/>
              </p:ext>
            </p:extLst>
          </p:nvPr>
        </p:nvGraphicFramePr>
        <p:xfrm>
          <a:off x="674005" y="1918607"/>
          <a:ext cx="8218714" cy="454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ector recto 4"/>
          <p:cNvCxnSpPr/>
          <p:nvPr/>
        </p:nvCxnSpPr>
        <p:spPr>
          <a:xfrm>
            <a:off x="825550" y="1016390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10 Rectángulo"/>
          <p:cNvSpPr/>
          <p:nvPr/>
        </p:nvSpPr>
        <p:spPr>
          <a:xfrm>
            <a:off x="706386" y="1133043"/>
            <a:ext cx="8153953" cy="645319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MX" sz="17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Distribución por edad de la matrícula escolarizada y no escolarizada</a:t>
            </a:r>
            <a:endParaRPr lang="es-MX" sz="17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5"/>
          <p:cNvSpPr/>
          <p:nvPr/>
        </p:nvSpPr>
        <p:spPr>
          <a:xfrm>
            <a:off x="760708" y="162873"/>
            <a:ext cx="8151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s-MX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5. La modalidad no escolarizada atiende principalmente a personas en situación de extra-edad, en contraste con la modalidad escolarizada</a:t>
            </a:r>
            <a:endParaRPr lang="es-MX" sz="2400" b="1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8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904279"/>
              </p:ext>
            </p:extLst>
          </p:nvPr>
        </p:nvGraphicFramePr>
        <p:xfrm>
          <a:off x="576943" y="2057399"/>
          <a:ext cx="8207827" cy="4223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683744" y="107092"/>
            <a:ext cx="8414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6. La </a:t>
            </a:r>
            <a:r>
              <a:rPr lang="es-ES" sz="2400" b="1" dirty="0">
                <a:latin typeface="Agency FB" panose="020B0503020202020204" pitchFamily="34" charset="0"/>
                <a:cs typeface="Arial" panose="020B0604020202020204" pitchFamily="34" charset="0"/>
              </a:rPr>
              <a:t>matrícula de </a:t>
            </a:r>
            <a:r>
              <a:rPr lang="es-ES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la educación </a:t>
            </a:r>
            <a:r>
              <a:rPr lang="es-ES" sz="2400" b="1" dirty="0">
                <a:latin typeface="Agency FB" panose="020B0503020202020204" pitchFamily="34" charset="0"/>
                <a:cs typeface="Arial" panose="020B0604020202020204" pitchFamily="34" charset="0"/>
              </a:rPr>
              <a:t>superior </a:t>
            </a:r>
            <a:r>
              <a:rPr lang="es-ES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no </a:t>
            </a:r>
            <a:r>
              <a:rPr lang="es-ES" sz="2400" b="1" dirty="0">
                <a:latin typeface="Agency FB" panose="020B0503020202020204" pitchFamily="34" charset="0"/>
                <a:cs typeface="Arial" panose="020B0604020202020204" pitchFamily="34" charset="0"/>
              </a:rPr>
              <a:t>escolarizada se </a:t>
            </a:r>
            <a:r>
              <a:rPr lang="es-ES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concentra actualmente en las áreas </a:t>
            </a:r>
            <a:r>
              <a:rPr lang="es-ES" sz="2400" b="1" dirty="0">
                <a:latin typeface="Agency FB" panose="020B0503020202020204" pitchFamily="34" charset="0"/>
                <a:cs typeface="Arial" panose="020B0604020202020204" pitchFamily="34" charset="0"/>
              </a:rPr>
              <a:t>de Ciencias </a:t>
            </a:r>
            <a:r>
              <a:rPr lang="es-ES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Sociales y Administración. </a:t>
            </a:r>
            <a:endParaRPr lang="es-MX" sz="2400" b="1" dirty="0">
              <a:latin typeface="Agency FB" panose="020B0503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37457" y="1879993"/>
            <a:ext cx="8556171" cy="45752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10 Rectángulo"/>
          <p:cNvSpPr/>
          <p:nvPr/>
        </p:nvSpPr>
        <p:spPr>
          <a:xfrm>
            <a:off x="499566" y="1210325"/>
            <a:ext cx="8153953" cy="593466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MX" sz="17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Distribución de la matrícula no escolarizada por área de conocimiento, ciclo 2017-2018</a:t>
            </a:r>
            <a:endParaRPr lang="es-MX" sz="17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4"/>
          <p:cNvCxnSpPr/>
          <p:nvPr/>
        </p:nvCxnSpPr>
        <p:spPr>
          <a:xfrm>
            <a:off x="825550" y="1110565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5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259430"/>
              </p:ext>
            </p:extLst>
          </p:nvPr>
        </p:nvGraphicFramePr>
        <p:xfrm>
          <a:off x="359229" y="2018270"/>
          <a:ext cx="8686800" cy="47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0 Rectángulo"/>
          <p:cNvSpPr/>
          <p:nvPr/>
        </p:nvSpPr>
        <p:spPr>
          <a:xfrm>
            <a:off x="706386" y="1273089"/>
            <a:ext cx="8153953" cy="645319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MX" sz="17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Distribución por edad de la matrícula no escolarizada por área de conocimiento según tipo de sostenimiento </a:t>
            </a:r>
            <a:endParaRPr lang="es-MX" sz="17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60708" y="69354"/>
            <a:ext cx="8151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s-MX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7. La oferta no escolarizada de las instituciones particulares se concentra en las áreas de Ciencias Sociales y Administración y </a:t>
            </a:r>
            <a:r>
              <a:rPr lang="es-MX" sz="2400" b="1" dirty="0">
                <a:latin typeface="Agency FB" panose="020B0503020202020204" pitchFamily="34" charset="0"/>
                <a:cs typeface="Arial" panose="020B0604020202020204" pitchFamily="34" charset="0"/>
              </a:rPr>
              <a:t>lo hace más </a:t>
            </a:r>
            <a:r>
              <a:rPr lang="es-MX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marcadamente </a:t>
            </a:r>
            <a:r>
              <a:rPr lang="es-MX" sz="2400" b="1" dirty="0">
                <a:latin typeface="Agency FB" panose="020B0503020202020204" pitchFamily="34" charset="0"/>
                <a:cs typeface="Arial" panose="020B0604020202020204" pitchFamily="34" charset="0"/>
              </a:rPr>
              <a:t>que las instituciones públicas</a:t>
            </a:r>
          </a:p>
        </p:txBody>
      </p:sp>
    </p:spTree>
    <p:extLst>
      <p:ext uri="{BB962C8B-B14F-4D97-AF65-F5344CB8AC3E}">
        <p14:creationId xmlns:p14="http://schemas.microsoft.com/office/powerpoint/2010/main" val="230024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021163"/>
              </p:ext>
            </p:extLst>
          </p:nvPr>
        </p:nvGraphicFramePr>
        <p:xfrm>
          <a:off x="522514" y="2057399"/>
          <a:ext cx="8251372" cy="436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ector recto 4"/>
          <p:cNvCxnSpPr/>
          <p:nvPr/>
        </p:nvCxnSpPr>
        <p:spPr>
          <a:xfrm>
            <a:off x="825550" y="1216697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708454" y="197709"/>
            <a:ext cx="8435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s-MX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8. La tasa de abandono de la modalidad no escolarizada es más del doble que la modalidad escolarizada</a:t>
            </a:r>
            <a:endParaRPr lang="es-MX" sz="2400" b="1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0 Rectángulo"/>
          <p:cNvSpPr/>
          <p:nvPr/>
        </p:nvSpPr>
        <p:spPr>
          <a:xfrm>
            <a:off x="706386" y="1455254"/>
            <a:ext cx="8153953" cy="371058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MX" sz="17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Tasa de abandono de las modalidades escolarizada y no escolarizada, ciclo 2016-2017</a:t>
            </a:r>
            <a:endParaRPr lang="es-MX" sz="17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4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890673"/>
              </p:ext>
            </p:extLst>
          </p:nvPr>
        </p:nvGraphicFramePr>
        <p:xfrm>
          <a:off x="706387" y="2102938"/>
          <a:ext cx="7943344" cy="439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ector recto 4"/>
          <p:cNvCxnSpPr/>
          <p:nvPr/>
        </p:nvCxnSpPr>
        <p:spPr>
          <a:xfrm>
            <a:off x="825550" y="905506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10 Rectángulo"/>
          <p:cNvSpPr/>
          <p:nvPr/>
        </p:nvSpPr>
        <p:spPr>
          <a:xfrm>
            <a:off x="706387" y="1457619"/>
            <a:ext cx="7943344" cy="645319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MX" sz="17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Proporción de docentes con Especialidad, Maestría o Doctorado por modalidad y tipo de sostenimiento, 2017-2018</a:t>
            </a:r>
            <a:endParaRPr lang="es-MX" sz="17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4"/>
          <p:cNvSpPr/>
          <p:nvPr/>
        </p:nvSpPr>
        <p:spPr>
          <a:xfrm>
            <a:off x="574298" y="83777"/>
            <a:ext cx="8525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9. La proporción de docentes con un nivel mayor a licenciatura es superior en las instituciones públicas que en las privadas en ambas modalidades</a:t>
            </a:r>
          </a:p>
        </p:txBody>
      </p:sp>
    </p:spTree>
    <p:extLst>
      <p:ext uri="{BB962C8B-B14F-4D97-AF65-F5344CB8AC3E}">
        <p14:creationId xmlns:p14="http://schemas.microsoft.com/office/powerpoint/2010/main" val="201217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828974"/>
              </p:ext>
            </p:extLst>
          </p:nvPr>
        </p:nvGraphicFramePr>
        <p:xfrm>
          <a:off x="724931" y="1902941"/>
          <a:ext cx="7924800" cy="433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0 Rectángulo"/>
          <p:cNvSpPr/>
          <p:nvPr/>
        </p:nvSpPr>
        <p:spPr>
          <a:xfrm>
            <a:off x="706387" y="1457619"/>
            <a:ext cx="7943344" cy="371058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MX" sz="17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Distribución de la matrícula no escolarizada por subsistema</a:t>
            </a:r>
            <a:endParaRPr lang="es-MX" sz="17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4"/>
          <p:cNvSpPr/>
          <p:nvPr/>
        </p:nvSpPr>
        <p:spPr>
          <a:xfrm>
            <a:off x="566060" y="124970"/>
            <a:ext cx="8525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10. Las instituciones particulares atienden la mayor parte de la matrícula no escolarizada. Entre las públicas, es marcado el predominio de las U. Federales</a:t>
            </a:r>
            <a:endParaRPr lang="es-MX" sz="2400" b="1" dirty="0">
              <a:latin typeface="Agency FB" panose="020B0503020202020204" pitchFamily="34" charset="0"/>
            </a:endParaRPr>
          </a:p>
        </p:txBody>
      </p:sp>
      <p:cxnSp>
        <p:nvCxnSpPr>
          <p:cNvPr id="7" name="Conector recto 4"/>
          <p:cNvCxnSpPr/>
          <p:nvPr/>
        </p:nvCxnSpPr>
        <p:spPr>
          <a:xfrm>
            <a:off x="825550" y="1012597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240691" y="3888255"/>
            <a:ext cx="823784" cy="197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0.1</a:t>
            </a:r>
            <a:endParaRPr lang="es-MX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53055" y="2969734"/>
            <a:ext cx="823784" cy="197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0.1</a:t>
            </a:r>
            <a:endParaRPr lang="es-MX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57181" y="2578436"/>
            <a:ext cx="823784" cy="197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0.2</a:t>
            </a:r>
            <a:endParaRPr lang="es-MX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6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846357"/>
              </p:ext>
            </p:extLst>
          </p:nvPr>
        </p:nvGraphicFramePr>
        <p:xfrm>
          <a:off x="326571" y="1382486"/>
          <a:ext cx="4038600" cy="506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485896"/>
              </p:ext>
            </p:extLst>
          </p:nvPr>
        </p:nvGraphicFramePr>
        <p:xfrm>
          <a:off x="5159828" y="1485900"/>
          <a:ext cx="3722915" cy="446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ector recto 4"/>
          <p:cNvCxnSpPr/>
          <p:nvPr/>
        </p:nvCxnSpPr>
        <p:spPr>
          <a:xfrm>
            <a:off x="825550" y="1012597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4"/>
          <p:cNvSpPr/>
          <p:nvPr/>
        </p:nvSpPr>
        <p:spPr>
          <a:xfrm>
            <a:off x="566060" y="124970"/>
            <a:ext cx="8525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11. Las instituciones multimodales constituyen el mayor número de oferentes de educación superior no escolarizada y absorben la mayor parte de la matrícula</a:t>
            </a:r>
            <a:endParaRPr lang="es-MX" sz="24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8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115116"/>
              </p:ext>
            </p:extLst>
          </p:nvPr>
        </p:nvGraphicFramePr>
        <p:xfrm>
          <a:off x="359229" y="1839325"/>
          <a:ext cx="8501110" cy="4852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ector recto 4"/>
          <p:cNvCxnSpPr/>
          <p:nvPr/>
        </p:nvCxnSpPr>
        <p:spPr>
          <a:xfrm>
            <a:off x="825550" y="1012597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708454" y="197709"/>
            <a:ext cx="8435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s-MX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12. Suele ser pequeño el número promedio de alumnos por escuela en las instituciones que sólo ofertan la modalidad no escolarizada  </a:t>
            </a:r>
            <a:endParaRPr lang="es-MX" sz="2400" b="1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0 Rectángulo"/>
          <p:cNvSpPr/>
          <p:nvPr/>
        </p:nvSpPr>
        <p:spPr>
          <a:xfrm>
            <a:off x="706386" y="1194006"/>
            <a:ext cx="8153953" cy="645319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MX" sz="17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Tamaño promedio de la matrícula en instituciones que sólo ofertan la modalidad no escolarizada por entidad federativa</a:t>
            </a:r>
            <a:endParaRPr lang="es-MX" sz="17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333749" y="2152654"/>
            <a:ext cx="387803" cy="2081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V="1">
            <a:off x="3298377" y="2084626"/>
            <a:ext cx="387803" cy="2081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9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8369" y="3072886"/>
            <a:ext cx="8443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latin typeface="Agency FB" panose="020B0503020202020204" pitchFamily="34" charset="0"/>
                <a:ea typeface="MS PGothic" pitchFamily="34" charset="-128"/>
              </a:rPr>
              <a:t>¿Por </a:t>
            </a:r>
            <a:r>
              <a:rPr lang="es-MX" sz="3200" b="1" dirty="0">
                <a:latin typeface="Agency FB" panose="020B0503020202020204" pitchFamily="34" charset="0"/>
                <a:ea typeface="MS PGothic" pitchFamily="34" charset="-128"/>
              </a:rPr>
              <a:t>qué la </a:t>
            </a:r>
            <a:r>
              <a:rPr lang="es-MX" sz="3200" b="1" dirty="0" smtClean="0">
                <a:latin typeface="Agency FB" panose="020B0503020202020204" pitchFamily="34" charset="0"/>
                <a:ea typeface="MS PGothic" pitchFamily="34" charset="-128"/>
              </a:rPr>
              <a:t>educación superior no escolarizada representa </a:t>
            </a:r>
            <a:r>
              <a:rPr lang="es-MX" sz="3200" b="1" dirty="0">
                <a:latin typeface="Agency FB" panose="020B0503020202020204" pitchFamily="34" charset="0"/>
                <a:ea typeface="MS PGothic" pitchFamily="34" charset="-128"/>
              </a:rPr>
              <a:t>una opción educativa en </a:t>
            </a:r>
            <a:r>
              <a:rPr lang="es-MX" sz="3200" b="1" dirty="0" smtClean="0">
                <a:latin typeface="Agency FB" panose="020B0503020202020204" pitchFamily="34" charset="0"/>
                <a:ea typeface="MS PGothic" pitchFamily="34" charset="-128"/>
              </a:rPr>
              <a:t>constante crecimiento</a:t>
            </a:r>
            <a:r>
              <a:rPr lang="es-MX" sz="3200" b="1" dirty="0">
                <a:latin typeface="Agency FB" panose="020B0503020202020204" pitchFamily="34" charset="0"/>
                <a:ea typeface="MS PGothic" pitchFamily="34" charset="-128"/>
              </a:rPr>
              <a:t>?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66962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30876" y="65901"/>
            <a:ext cx="79907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Algunos antecedentes de la educación abierta y a distancia en México</a:t>
            </a:r>
            <a:endParaRPr lang="es-MX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16692" y="1015702"/>
            <a:ext cx="80813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gency FB" panose="020B0503020202020204" pitchFamily="34" charset="0"/>
              </a:rPr>
              <a:t>En 1924, y sobre todo a partir de 1930, la SEP empleo la radio para impartir cursos sobre temas variados. </a:t>
            </a:r>
          </a:p>
          <a:p>
            <a:endParaRPr lang="es-MX" sz="2000" dirty="0">
              <a:latin typeface="Agency FB" panose="020B0503020202020204" pitchFamily="34" charset="0"/>
            </a:endParaRPr>
          </a:p>
          <a:p>
            <a:endParaRPr lang="es-MX" sz="2000" dirty="0" smtClean="0">
              <a:latin typeface="Agency FB" panose="020B0503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16692" y="1710715"/>
            <a:ext cx="8311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gency FB" panose="020B0503020202020204" pitchFamily="34" charset="0"/>
              </a:rPr>
              <a:t>En 1944, </a:t>
            </a:r>
            <a:r>
              <a:rPr lang="es-MX" sz="2000" dirty="0">
                <a:latin typeface="Agency FB" panose="020B0503020202020204" pitchFamily="34" charset="0"/>
              </a:rPr>
              <a:t>se fundó el Instituto Federal de Capacitación </a:t>
            </a:r>
            <a:r>
              <a:rPr lang="es-MX" sz="2000" dirty="0" smtClean="0">
                <a:latin typeface="Agency FB" panose="020B0503020202020204" pitchFamily="34" charset="0"/>
              </a:rPr>
              <a:t>del Magisterio, el cual ofrecía </a:t>
            </a:r>
            <a:r>
              <a:rPr lang="es-MX" sz="2000" dirty="0">
                <a:latin typeface="Agency FB" panose="020B0503020202020204" pitchFamily="34" charset="0"/>
              </a:rPr>
              <a:t>cursos por correspondencia a </a:t>
            </a:r>
            <a:r>
              <a:rPr lang="es-MX" sz="2000" dirty="0" smtClean="0">
                <a:latin typeface="Agency FB" panose="020B0503020202020204" pitchFamily="34" charset="0"/>
              </a:rPr>
              <a:t>maestros.</a:t>
            </a:r>
            <a:endParaRPr lang="es-MX" sz="2000" dirty="0">
              <a:latin typeface="Agency FB" panose="020B0503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16692" y="3510071"/>
            <a:ext cx="8081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gency FB" panose="020B0503020202020204" pitchFamily="34" charset="0"/>
              </a:rPr>
              <a:t>En 1966, se </a:t>
            </a:r>
            <a:r>
              <a:rPr lang="es-MX" sz="2000" dirty="0">
                <a:latin typeface="Agency FB" panose="020B0503020202020204" pitchFamily="34" charset="0"/>
              </a:rPr>
              <a:t>inició la fase experimental del proyecto </a:t>
            </a:r>
            <a:r>
              <a:rPr lang="es-MX" sz="2000" dirty="0" smtClean="0">
                <a:latin typeface="Agency FB" panose="020B0503020202020204" pitchFamily="34" charset="0"/>
              </a:rPr>
              <a:t>Telesecundaria.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16692" y="3991749"/>
            <a:ext cx="83119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gency FB" panose="020B0503020202020204" pitchFamily="34" charset="0"/>
              </a:rPr>
              <a:t>En 1972</a:t>
            </a:r>
            <a:r>
              <a:rPr lang="es-MX" sz="2000" dirty="0">
                <a:latin typeface="Agency FB" panose="020B0503020202020204" pitchFamily="34" charset="0"/>
              </a:rPr>
              <a:t>, la Universidad Nacional Autónoma de México ―UNAM</a:t>
            </a:r>
            <a:r>
              <a:rPr lang="es-MX" sz="2000" dirty="0" smtClean="0">
                <a:latin typeface="Agency FB" panose="020B0503020202020204" pitchFamily="34" charset="0"/>
              </a:rPr>
              <a:t>― creó </a:t>
            </a:r>
            <a:r>
              <a:rPr lang="es-MX" sz="2000" dirty="0">
                <a:latin typeface="Agency FB" panose="020B0503020202020204" pitchFamily="34" charset="0"/>
              </a:rPr>
              <a:t>el </a:t>
            </a:r>
            <a:r>
              <a:rPr lang="es-MX" sz="2000" dirty="0" smtClean="0">
                <a:latin typeface="Agency FB" panose="020B0503020202020204" pitchFamily="34" charset="0"/>
              </a:rPr>
              <a:t>«Sistema </a:t>
            </a:r>
            <a:r>
              <a:rPr lang="es-MX" sz="2000" dirty="0">
                <a:latin typeface="Agency FB" panose="020B0503020202020204" pitchFamily="34" charset="0"/>
              </a:rPr>
              <a:t>de Universidad </a:t>
            </a:r>
            <a:r>
              <a:rPr lang="es-MX" sz="2000" dirty="0" smtClean="0">
                <a:latin typeface="Agency FB" panose="020B0503020202020204" pitchFamily="34" charset="0"/>
              </a:rPr>
              <a:t>Abierta». </a:t>
            </a:r>
          </a:p>
          <a:p>
            <a:endParaRPr lang="es-MX" sz="2000" dirty="0">
              <a:latin typeface="Agency FB" panose="020B0503020202020204" pitchFamily="34" charset="0"/>
            </a:endParaRPr>
          </a:p>
          <a:p>
            <a:endParaRPr lang="es-MX" sz="2000" dirty="0" smtClean="0">
              <a:latin typeface="Agency FB" panose="020B0503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16692" y="5338126"/>
            <a:ext cx="8204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gency FB" panose="020B0503020202020204" pitchFamily="34" charset="0"/>
              </a:rPr>
              <a:t>En 1974, el Instituto Politécnico Nacional inició su Sistema Abierto de </a:t>
            </a:r>
            <a:r>
              <a:rPr lang="es-MX" sz="2000" dirty="0" smtClean="0">
                <a:latin typeface="Agency FB" panose="020B0503020202020204" pitchFamily="34" charset="0"/>
              </a:rPr>
              <a:t>Enseñanza ―</a:t>
            </a:r>
            <a:r>
              <a:rPr lang="es-MX" sz="2000" dirty="0">
                <a:latin typeface="Agency FB" panose="020B0503020202020204" pitchFamily="34" charset="0"/>
              </a:rPr>
              <a:t>SAE― en varias de sus </a:t>
            </a:r>
            <a:r>
              <a:rPr lang="es-MX" sz="2000" dirty="0" smtClean="0">
                <a:latin typeface="Agency FB" panose="020B0503020202020204" pitchFamily="34" charset="0"/>
              </a:rPr>
              <a:t>escuelas. </a:t>
            </a:r>
          </a:p>
          <a:p>
            <a:endParaRPr lang="es-MX" sz="2000" dirty="0">
              <a:latin typeface="Agency FB" panose="020B0503020202020204" pitchFamily="34" charset="0"/>
            </a:endParaRPr>
          </a:p>
          <a:p>
            <a:r>
              <a:rPr lang="es-MX" sz="2000" dirty="0">
                <a:latin typeface="Agency FB" panose="020B0503020202020204" pitchFamily="34" charset="0"/>
              </a:rPr>
              <a:t>En </a:t>
            </a:r>
            <a:r>
              <a:rPr lang="es-MX" sz="2000" dirty="0" smtClean="0">
                <a:latin typeface="Agency FB" panose="020B0503020202020204" pitchFamily="34" charset="0"/>
              </a:rPr>
              <a:t>1974, los Institutos </a:t>
            </a:r>
            <a:r>
              <a:rPr lang="es-MX" sz="2000" dirty="0">
                <a:latin typeface="Agency FB" panose="020B0503020202020204" pitchFamily="34" charset="0"/>
              </a:rPr>
              <a:t>Tecnológicos </a:t>
            </a:r>
            <a:r>
              <a:rPr lang="es-MX" sz="2000" dirty="0" smtClean="0">
                <a:latin typeface="Agency FB" panose="020B0503020202020204" pitchFamily="34" charset="0"/>
              </a:rPr>
              <a:t>iniciaron su Sistema Abierto.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825550" y="1012597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712570" y="2432933"/>
            <a:ext cx="8311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gency FB" panose="020B0503020202020204" pitchFamily="34" charset="0"/>
              </a:rPr>
              <a:t>En 1952, </a:t>
            </a:r>
            <a:r>
              <a:rPr lang="es-MX" sz="2000" dirty="0">
                <a:latin typeface="Agency FB" panose="020B0503020202020204" pitchFamily="34" charset="0"/>
              </a:rPr>
              <a:t>se </a:t>
            </a:r>
            <a:r>
              <a:rPr lang="es-MX" sz="2000" dirty="0" smtClean="0">
                <a:latin typeface="Agency FB" panose="020B0503020202020204" pitchFamily="34" charset="0"/>
              </a:rPr>
              <a:t>realizaron las primeras emisiones educativas a control remoto al circuito cerrado de la Facultad de Medicina de la UNAM. Más tarde, en 1959, el IPN transmitió, por vez primera en televisión abierta, una clase de matemáticas, a través del Canal 11. </a:t>
            </a:r>
            <a:endParaRPr lang="es-MX" sz="2000" dirty="0">
              <a:latin typeface="Agency FB" panose="020B0503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 rot="10800000" flipV="1">
            <a:off x="701980" y="4792313"/>
            <a:ext cx="6032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gency FB" panose="020B0503020202020204" pitchFamily="34" charset="0"/>
              </a:rPr>
              <a:t>En 1973 se creó la Preparatoria Abierta.</a:t>
            </a:r>
          </a:p>
          <a:p>
            <a:endParaRPr lang="es-MX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14400" y="51950"/>
            <a:ext cx="7710055" cy="883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Agency FB" pitchFamily="34" charset="0"/>
              </a:rPr>
              <a:t>Las necesidades educativas de hoy responden a diversos fenómenos </a:t>
            </a:r>
            <a:endParaRPr lang="es-MX" sz="2400" b="1" dirty="0">
              <a:solidFill>
                <a:schemeClr val="tx1"/>
              </a:solidFill>
              <a:latin typeface="Agency FB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825550" y="847837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3"/>
          <p:cNvSpPr/>
          <p:nvPr/>
        </p:nvSpPr>
        <p:spPr>
          <a:xfrm>
            <a:off x="342900" y="1402773"/>
            <a:ext cx="8529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gency FB" panose="020B0503020202020204" pitchFamily="34" charset="0"/>
                <a:ea typeface="MS PGothic" pitchFamily="34" charset="-128"/>
              </a:rPr>
              <a:t>Transformaciones en la estructura por edades de la población</a:t>
            </a:r>
          </a:p>
        </p:txBody>
      </p:sp>
      <p:pic>
        <p:nvPicPr>
          <p:cNvPr id="1026" name="Picture 2" descr="Resultado de imagen para piramides de población mex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96" y="987103"/>
            <a:ext cx="1694032" cy="118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14" y="935178"/>
            <a:ext cx="1704086" cy="123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3"/>
          <p:cNvSpPr/>
          <p:nvPr/>
        </p:nvSpPr>
        <p:spPr>
          <a:xfrm>
            <a:off x="339435" y="2303325"/>
            <a:ext cx="8529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gency FB" panose="020B0503020202020204" pitchFamily="34" charset="0"/>
                <a:ea typeface="MS PGothic" pitchFamily="34" charset="-128"/>
              </a:rPr>
              <a:t>Acelerada incorporación femenina al sistema educativo y al mercado laboral</a:t>
            </a:r>
          </a:p>
        </p:txBody>
      </p:sp>
      <p:sp>
        <p:nvSpPr>
          <p:cNvPr id="10" name="Rectángulo 3"/>
          <p:cNvSpPr/>
          <p:nvPr/>
        </p:nvSpPr>
        <p:spPr>
          <a:xfrm>
            <a:off x="335970" y="3131140"/>
            <a:ext cx="8529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gency FB" panose="020B0503020202020204" pitchFamily="34" charset="0"/>
                <a:ea typeface="MS PGothic" pitchFamily="34" charset="-128"/>
              </a:rPr>
              <a:t>Rápida obsolescencia de conocimientos profesionales</a:t>
            </a:r>
          </a:p>
        </p:txBody>
      </p:sp>
      <p:sp>
        <p:nvSpPr>
          <p:cNvPr id="11" name="Rectángulo 3"/>
          <p:cNvSpPr/>
          <p:nvPr/>
        </p:nvSpPr>
        <p:spPr>
          <a:xfrm>
            <a:off x="332505" y="5330567"/>
            <a:ext cx="8529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gency FB" panose="020B0503020202020204" pitchFamily="34" charset="0"/>
                <a:ea typeface="MS PGothic" pitchFamily="34" charset="-128"/>
              </a:rPr>
              <a:t>Problemas de financiamiento de la educación superior</a:t>
            </a:r>
            <a:endParaRPr lang="es-MX" sz="2000" dirty="0">
              <a:latin typeface="Agency FB" panose="020B0503020202020204" pitchFamily="34" charset="0"/>
              <a:ea typeface="MS PGothic" pitchFamily="34" charset="-128"/>
            </a:endParaRPr>
          </a:p>
          <a:p>
            <a:pPr algn="just"/>
            <a:endParaRPr lang="es-MX" sz="2000" dirty="0" smtClean="0">
              <a:latin typeface="Agency FB" panose="020B0503020202020204" pitchFamily="34" charset="0"/>
              <a:ea typeface="MS PGothic" pitchFamily="34" charset="-128"/>
            </a:endParaRPr>
          </a:p>
        </p:txBody>
      </p:sp>
      <p:sp>
        <p:nvSpPr>
          <p:cNvPr id="12" name="Rectángulo 3"/>
          <p:cNvSpPr/>
          <p:nvPr/>
        </p:nvSpPr>
        <p:spPr>
          <a:xfrm>
            <a:off x="329040" y="3903535"/>
            <a:ext cx="8529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gency FB" panose="020B0503020202020204" pitchFamily="34" charset="0"/>
                <a:ea typeface="MS PGothic" pitchFamily="34" charset="-128"/>
              </a:rPr>
              <a:t>El aprovechamiento de las tecnologías digitales con fines educativos</a:t>
            </a:r>
          </a:p>
        </p:txBody>
      </p:sp>
      <p:sp>
        <p:nvSpPr>
          <p:cNvPr id="14" name="Rectángulo 3"/>
          <p:cNvSpPr/>
          <p:nvPr/>
        </p:nvSpPr>
        <p:spPr>
          <a:xfrm>
            <a:off x="315184" y="4637831"/>
            <a:ext cx="8529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gency FB" panose="020B0503020202020204" pitchFamily="34" charset="0"/>
                <a:ea typeface="MS PGothic" pitchFamily="34" charset="-128"/>
              </a:rPr>
              <a:t>La demanda laboral de capital humano capacitado</a:t>
            </a:r>
          </a:p>
        </p:txBody>
      </p:sp>
      <p:pic>
        <p:nvPicPr>
          <p:cNvPr id="1030" name="Picture 6" descr="Resultado de imagen para mujeres educacion superio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73" y="2206516"/>
            <a:ext cx="1688274" cy="7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obsolescencia de conocimientos profesionale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91" y="3007487"/>
            <a:ext cx="3774209" cy="78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aprovechamiento de tecnologías digital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03" y="3903534"/>
            <a:ext cx="2180557" cy="9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demanda laboral de capital humano calificad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37" y="4370295"/>
            <a:ext cx="1083830" cy="105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problemas de financiamiento de la educacion superior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39" y="5077002"/>
            <a:ext cx="1716858" cy="155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18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789330"/>
              </p:ext>
            </p:extLst>
          </p:nvPr>
        </p:nvGraphicFramePr>
        <p:xfrm>
          <a:off x="251520" y="1484055"/>
          <a:ext cx="8597374" cy="403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Elipse 14"/>
          <p:cNvSpPr/>
          <p:nvPr/>
        </p:nvSpPr>
        <p:spPr>
          <a:xfrm>
            <a:off x="1259632" y="928044"/>
            <a:ext cx="504056" cy="504056"/>
          </a:xfrm>
          <a:prstGeom prst="ellipse">
            <a:avLst/>
          </a:prstGeom>
          <a:solidFill>
            <a:schemeClr val="accent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1</a:t>
            </a:r>
            <a:endParaRPr lang="es-ES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4330532" y="938435"/>
            <a:ext cx="504056" cy="504056"/>
          </a:xfrm>
          <a:prstGeom prst="ellipse">
            <a:avLst/>
          </a:prstGeom>
          <a:solidFill>
            <a:schemeClr val="accent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2</a:t>
            </a:r>
            <a:endParaRPr lang="es-ES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308304" y="938435"/>
            <a:ext cx="504056" cy="504056"/>
          </a:xfrm>
          <a:prstGeom prst="ellipse">
            <a:avLst/>
          </a:prstGeom>
          <a:solidFill>
            <a:schemeClr val="accent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3</a:t>
            </a:r>
            <a:endParaRPr lang="es-ES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8211" y="5691692"/>
            <a:ext cx="8613382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gency FB" panose="020B0503020202020204" pitchFamily="34" charset="0"/>
                <a:cs typeface="Georgia"/>
              </a:rPr>
              <a:t>Las modalidades no escolarizadas </a:t>
            </a:r>
            <a:r>
              <a:rPr lang="es-ES" sz="2000" b="1" dirty="0" smtClean="0">
                <a:latin typeface="Agency FB" panose="020B0503020202020204" pitchFamily="34" charset="0"/>
                <a:cs typeface="Georgia"/>
              </a:rPr>
              <a:t>contribuyen</a:t>
            </a:r>
            <a:r>
              <a:rPr lang="es-ES" sz="2000" dirty="0" smtClean="0">
                <a:latin typeface="Agency FB" panose="020B0503020202020204" pitchFamily="34" charset="0"/>
                <a:cs typeface="Georgia"/>
              </a:rPr>
              <a:t> en gran medida a la ampliación de oportunidades educativas y la </a:t>
            </a:r>
            <a:r>
              <a:rPr lang="es-ES" sz="2000" b="1" dirty="0" smtClean="0">
                <a:latin typeface="Agency FB" panose="020B0503020202020204" pitchFamily="34" charset="0"/>
                <a:cs typeface="Georgia"/>
              </a:rPr>
              <a:t>diminución del rezago, al tiempo que favorecen el acceso</a:t>
            </a:r>
            <a:r>
              <a:rPr lang="es-ES" sz="2000" dirty="0" smtClean="0">
                <a:latin typeface="Agency FB" panose="020B0503020202020204" pitchFamily="34" charset="0"/>
                <a:cs typeface="Georgia"/>
              </a:rPr>
              <a:t> a personas que no pueden asistir a una opción presencial.</a:t>
            </a:r>
            <a:endParaRPr lang="es-ES" sz="2000" dirty="0">
              <a:latin typeface="Agency FB" panose="020B0503020202020204" pitchFamily="34" charset="0"/>
              <a:cs typeface="Georgia"/>
            </a:endParaRPr>
          </a:p>
        </p:txBody>
      </p:sp>
      <p:cxnSp>
        <p:nvCxnSpPr>
          <p:cNvPr id="8" name="Conector recto 4"/>
          <p:cNvCxnSpPr/>
          <p:nvPr/>
        </p:nvCxnSpPr>
        <p:spPr>
          <a:xfrm>
            <a:off x="825550" y="847837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873211" y="140047"/>
            <a:ext cx="788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gency FB" panose="020B0503020202020204" pitchFamily="34" charset="0"/>
                <a:ea typeface="MS PGothic" pitchFamily="34" charset="-128"/>
              </a:rPr>
              <a:t>Las promesas de la educación </a:t>
            </a:r>
            <a:r>
              <a:rPr lang="es-MX" sz="2400" b="1" dirty="0">
                <a:latin typeface="Agency FB" panose="020B0503020202020204" pitchFamily="34" charset="0"/>
                <a:ea typeface="MS PGothic" pitchFamily="34" charset="-128"/>
              </a:rPr>
              <a:t>superior no </a:t>
            </a:r>
            <a:r>
              <a:rPr lang="es-MX" sz="2400" b="1" dirty="0" smtClean="0">
                <a:latin typeface="Agency FB" panose="020B0503020202020204" pitchFamily="34" charset="0"/>
                <a:ea typeface="MS PGothic" pitchFamily="34" charset="-128"/>
              </a:rPr>
              <a:t>escolarizada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0403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087609"/>
              </p:ext>
            </p:extLst>
          </p:nvPr>
        </p:nvGraphicFramePr>
        <p:xfrm>
          <a:off x="179512" y="1340768"/>
          <a:ext cx="87849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lipse 8"/>
          <p:cNvSpPr/>
          <p:nvPr/>
        </p:nvSpPr>
        <p:spPr>
          <a:xfrm>
            <a:off x="1187624" y="815201"/>
            <a:ext cx="504056" cy="504056"/>
          </a:xfrm>
          <a:prstGeom prst="ellipse">
            <a:avLst/>
          </a:prstGeom>
          <a:solidFill>
            <a:srgbClr val="4F81BD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4</a:t>
            </a:r>
            <a:endParaRPr lang="es-ES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211960" y="815201"/>
            <a:ext cx="504056" cy="504056"/>
          </a:xfrm>
          <a:prstGeom prst="ellipse">
            <a:avLst/>
          </a:prstGeom>
          <a:solidFill>
            <a:srgbClr val="4F81BD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5</a:t>
            </a:r>
            <a:endParaRPr lang="es-ES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380312" y="815201"/>
            <a:ext cx="504056" cy="504056"/>
          </a:xfrm>
          <a:prstGeom prst="ellipse">
            <a:avLst/>
          </a:prstGeom>
          <a:solidFill>
            <a:srgbClr val="4F81BD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6</a:t>
            </a:r>
            <a:endParaRPr lang="es-ES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16657" y="5685661"/>
            <a:ext cx="8331807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gency FB" panose="020B0503020202020204" pitchFamily="34" charset="0"/>
                <a:cs typeface="Georgia"/>
              </a:rPr>
              <a:t>La flexibilidad </a:t>
            </a:r>
            <a:r>
              <a:rPr lang="es-ES" sz="2000" dirty="0" smtClean="0">
                <a:latin typeface="Agency FB" panose="020B0503020202020204" pitchFamily="34" charset="0"/>
                <a:cs typeface="Georgia"/>
              </a:rPr>
              <a:t>es una de las </a:t>
            </a:r>
            <a:r>
              <a:rPr lang="es-ES" sz="2000" b="1" dirty="0" smtClean="0">
                <a:latin typeface="Agency FB" panose="020B0503020202020204" pitchFamily="34" charset="0"/>
                <a:cs typeface="Georgia"/>
              </a:rPr>
              <a:t>mayores potencialidades </a:t>
            </a:r>
            <a:r>
              <a:rPr lang="es-ES" sz="2000" dirty="0" smtClean="0">
                <a:latin typeface="Agency FB" panose="020B0503020202020204" pitchFamily="34" charset="0"/>
                <a:cs typeface="Georgia"/>
              </a:rPr>
              <a:t>de las modalidades no escolarizadas, ya que </a:t>
            </a:r>
            <a:r>
              <a:rPr lang="es-ES" sz="2000" b="1" dirty="0" smtClean="0">
                <a:latin typeface="Agency FB" panose="020B0503020202020204" pitchFamily="34" charset="0"/>
                <a:cs typeface="Georgia"/>
              </a:rPr>
              <a:t>aprovechan las tecnologías emergentes </a:t>
            </a:r>
            <a:r>
              <a:rPr lang="es-ES" sz="2000" dirty="0" smtClean="0">
                <a:latin typeface="Agency FB" panose="020B0503020202020204" pitchFamily="34" charset="0"/>
                <a:cs typeface="Georgia"/>
              </a:rPr>
              <a:t>para </a:t>
            </a:r>
            <a:r>
              <a:rPr lang="es-ES" sz="2000" b="1" dirty="0" smtClean="0">
                <a:latin typeface="Agency FB" panose="020B0503020202020204" pitchFamily="34" charset="0"/>
                <a:cs typeface="Georgia"/>
              </a:rPr>
              <a:t>generar</a:t>
            </a:r>
            <a:r>
              <a:rPr lang="es-ES" sz="2000" dirty="0" smtClean="0">
                <a:latin typeface="Agency FB" panose="020B0503020202020204" pitchFamily="34" charset="0"/>
                <a:cs typeface="Georgia"/>
              </a:rPr>
              <a:t> verdaderas </a:t>
            </a:r>
            <a:r>
              <a:rPr lang="es-ES" sz="2000" b="1" dirty="0" smtClean="0">
                <a:latin typeface="Agency FB" panose="020B0503020202020204" pitchFamily="34" charset="0"/>
                <a:cs typeface="Georgia"/>
              </a:rPr>
              <a:t>comunidades de aprendizaje </a:t>
            </a:r>
            <a:r>
              <a:rPr lang="es-ES" sz="2000" dirty="0" smtClean="0">
                <a:latin typeface="Agency FB" panose="020B0503020202020204" pitchFamily="34" charset="0"/>
                <a:cs typeface="Georgia"/>
              </a:rPr>
              <a:t>en las que se aprende sin importar el lugar, el tiempo, ni el medio de acceso.</a:t>
            </a:r>
          </a:p>
        </p:txBody>
      </p:sp>
      <p:cxnSp>
        <p:nvCxnSpPr>
          <p:cNvPr id="8" name="Conector recto 4"/>
          <p:cNvCxnSpPr/>
          <p:nvPr/>
        </p:nvCxnSpPr>
        <p:spPr>
          <a:xfrm>
            <a:off x="825550" y="773695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873211" y="140047"/>
            <a:ext cx="788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gency FB" panose="020B0503020202020204" pitchFamily="34" charset="0"/>
                <a:ea typeface="MS PGothic" pitchFamily="34" charset="-128"/>
              </a:rPr>
              <a:t>Las promesas de la educación </a:t>
            </a:r>
            <a:r>
              <a:rPr lang="es-MX" sz="2400" b="1" dirty="0">
                <a:latin typeface="Agency FB" panose="020B0503020202020204" pitchFamily="34" charset="0"/>
                <a:ea typeface="MS PGothic" pitchFamily="34" charset="-128"/>
              </a:rPr>
              <a:t>superior no </a:t>
            </a:r>
            <a:r>
              <a:rPr lang="es-MX" sz="2400" b="1" dirty="0" smtClean="0">
                <a:latin typeface="Agency FB" panose="020B0503020202020204" pitchFamily="34" charset="0"/>
                <a:ea typeface="MS PGothic" pitchFamily="34" charset="-128"/>
              </a:rPr>
              <a:t>escolarizada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3388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072144"/>
              </p:ext>
            </p:extLst>
          </p:nvPr>
        </p:nvGraphicFramePr>
        <p:xfrm>
          <a:off x="179512" y="1484784"/>
          <a:ext cx="87849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93519" y="5796070"/>
            <a:ext cx="8654946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gency FB" panose="020B0503020202020204" pitchFamily="34" charset="0"/>
                <a:cs typeface="Georgia"/>
              </a:rPr>
              <a:t>Reduce los costos </a:t>
            </a:r>
            <a:r>
              <a:rPr lang="es-ES" sz="2000" dirty="0" smtClean="0">
                <a:latin typeface="Agency FB" panose="020B0503020202020204" pitchFamily="34" charset="0"/>
                <a:cs typeface="Georgia"/>
              </a:rPr>
              <a:t>y ofrece beneficios tanto para las instituciones educativas, como para los estudiantes y figuras de apoyo académico. Los </a:t>
            </a:r>
            <a:r>
              <a:rPr lang="es-ES" sz="2000" b="1" dirty="0" smtClean="0">
                <a:latin typeface="Agency FB" panose="020B0503020202020204" pitchFamily="34" charset="0"/>
                <a:cs typeface="Georgia"/>
              </a:rPr>
              <a:t>estudiantes generan competencias </a:t>
            </a:r>
            <a:r>
              <a:rPr lang="es-ES" sz="2000" dirty="0" smtClean="0">
                <a:latin typeface="Agency FB" panose="020B0503020202020204" pitchFamily="34" charset="0"/>
                <a:cs typeface="Georgia"/>
              </a:rPr>
              <a:t>que los habilitan para </a:t>
            </a:r>
            <a:r>
              <a:rPr lang="es-ES" sz="2000" b="1" dirty="0" smtClean="0">
                <a:latin typeface="Agency FB" panose="020B0503020202020204" pitchFamily="34" charset="0"/>
                <a:cs typeface="Georgia"/>
              </a:rPr>
              <a:t>desempeñarse con éxito </a:t>
            </a:r>
            <a:r>
              <a:rPr lang="es-ES" sz="2000" dirty="0" smtClean="0">
                <a:latin typeface="Agency FB" panose="020B0503020202020204" pitchFamily="34" charset="0"/>
                <a:cs typeface="Georgia"/>
              </a:rPr>
              <a:t>en el </a:t>
            </a:r>
            <a:r>
              <a:rPr lang="es-ES" sz="2000" b="1" dirty="0" smtClean="0">
                <a:latin typeface="Agency FB" panose="020B0503020202020204" pitchFamily="34" charset="0"/>
                <a:cs typeface="Georgia"/>
              </a:rPr>
              <a:t>mercado laboral</a:t>
            </a:r>
            <a:r>
              <a:rPr lang="es-ES" sz="2000" dirty="0" smtClean="0">
                <a:latin typeface="Agency FB" panose="020B0503020202020204" pitchFamily="34" charset="0"/>
                <a:cs typeface="Georgia"/>
              </a:rPr>
              <a:t>.</a:t>
            </a:r>
          </a:p>
        </p:txBody>
      </p:sp>
      <p:sp>
        <p:nvSpPr>
          <p:cNvPr id="8" name="Elipse 7"/>
          <p:cNvSpPr/>
          <p:nvPr/>
        </p:nvSpPr>
        <p:spPr>
          <a:xfrm>
            <a:off x="1259632" y="980728"/>
            <a:ext cx="504056" cy="504056"/>
          </a:xfrm>
          <a:prstGeom prst="ellipse">
            <a:avLst/>
          </a:prstGeom>
          <a:solidFill>
            <a:srgbClr val="4F81BD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7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83968" y="980728"/>
            <a:ext cx="504056" cy="504056"/>
          </a:xfrm>
          <a:prstGeom prst="ellipse">
            <a:avLst/>
          </a:prstGeom>
          <a:solidFill>
            <a:srgbClr val="4F81BD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Georgia" pitchFamily="18" charset="0"/>
              </a:rPr>
              <a:t>8</a:t>
            </a:r>
          </a:p>
        </p:txBody>
      </p:sp>
      <p:sp>
        <p:nvSpPr>
          <p:cNvPr id="13" name="Elipse 12"/>
          <p:cNvSpPr/>
          <p:nvPr/>
        </p:nvSpPr>
        <p:spPr>
          <a:xfrm>
            <a:off x="7308304" y="980728"/>
            <a:ext cx="504056" cy="504056"/>
          </a:xfrm>
          <a:prstGeom prst="ellipse">
            <a:avLst/>
          </a:prstGeom>
          <a:solidFill>
            <a:srgbClr val="4F81BD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9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9" name="Conector recto 4"/>
          <p:cNvCxnSpPr/>
          <p:nvPr/>
        </p:nvCxnSpPr>
        <p:spPr>
          <a:xfrm>
            <a:off x="825550" y="921979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873211" y="140047"/>
            <a:ext cx="788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gency FB" panose="020B0503020202020204" pitchFamily="34" charset="0"/>
                <a:ea typeface="MS PGothic" pitchFamily="34" charset="-128"/>
              </a:rPr>
              <a:t>Las promesas de la educación </a:t>
            </a:r>
            <a:r>
              <a:rPr lang="es-MX" sz="2400" b="1" dirty="0">
                <a:latin typeface="Agency FB" panose="020B0503020202020204" pitchFamily="34" charset="0"/>
                <a:ea typeface="MS PGothic" pitchFamily="34" charset="-128"/>
              </a:rPr>
              <a:t>superior no </a:t>
            </a:r>
            <a:r>
              <a:rPr lang="es-MX" sz="2400" b="1" dirty="0" smtClean="0">
                <a:latin typeface="Agency FB" panose="020B0503020202020204" pitchFamily="34" charset="0"/>
                <a:ea typeface="MS PGothic" pitchFamily="34" charset="-128"/>
              </a:rPr>
              <a:t>escolarizada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4731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49644" y="2553901"/>
            <a:ext cx="7891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latin typeface="Agency FB" panose="020B0503020202020204" pitchFamily="34" charset="0"/>
                <a:ea typeface="MS PGothic" pitchFamily="34" charset="-128"/>
              </a:rPr>
              <a:t>¿Qué problemas y barreras enfrenta la educación superior no escolarizada?</a:t>
            </a:r>
          </a:p>
        </p:txBody>
      </p:sp>
    </p:spTree>
    <p:extLst>
      <p:ext uri="{BB962C8B-B14F-4D97-AF65-F5344CB8AC3E}">
        <p14:creationId xmlns:p14="http://schemas.microsoft.com/office/powerpoint/2010/main" val="3742661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159377" y="1398759"/>
            <a:ext cx="2879977" cy="899992"/>
            <a:chOff x="1439474" y="314719"/>
            <a:chExt cx="2879977" cy="899992"/>
          </a:xfrm>
        </p:grpSpPr>
        <p:sp>
          <p:nvSpPr>
            <p:cNvPr id="43" name="Rectángulo 42"/>
            <p:cNvSpPr/>
            <p:nvPr/>
          </p:nvSpPr>
          <p:spPr>
            <a:xfrm>
              <a:off x="1439474" y="314719"/>
              <a:ext cx="2879977" cy="899992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ectángulo 43"/>
            <p:cNvSpPr/>
            <p:nvPr/>
          </p:nvSpPr>
          <p:spPr>
            <a:xfrm>
              <a:off x="1439474" y="314719"/>
              <a:ext cx="2879977" cy="899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595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>
                  <a:latin typeface="Agency FB" panose="020B0503020202020204" pitchFamily="34" charset="0"/>
                </a:rPr>
                <a:t>Prevalecen prejuicios sobre la modalidad</a:t>
              </a:r>
              <a:endParaRPr lang="es-ES_tradnl" sz="2000" b="1" kern="12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6" name="Rectángulo 5"/>
          <p:cNvSpPr/>
          <p:nvPr/>
        </p:nvSpPr>
        <p:spPr>
          <a:xfrm>
            <a:off x="487892" y="1268760"/>
            <a:ext cx="1022003" cy="94499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Agrupar 6"/>
          <p:cNvGrpSpPr/>
          <p:nvPr/>
        </p:nvGrpSpPr>
        <p:grpSpPr>
          <a:xfrm>
            <a:off x="1187967" y="3342975"/>
            <a:ext cx="2879977" cy="899992"/>
            <a:chOff x="6096932" y="314719"/>
            <a:chExt cx="2879977" cy="899992"/>
          </a:xfrm>
        </p:grpSpPr>
        <p:sp>
          <p:nvSpPr>
            <p:cNvPr id="41" name="Rectángulo 40"/>
            <p:cNvSpPr/>
            <p:nvPr/>
          </p:nvSpPr>
          <p:spPr>
            <a:xfrm>
              <a:off x="6096932" y="314719"/>
              <a:ext cx="2879977" cy="899992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tángulo 41"/>
            <p:cNvSpPr/>
            <p:nvPr/>
          </p:nvSpPr>
          <p:spPr>
            <a:xfrm>
              <a:off x="6096932" y="314719"/>
              <a:ext cx="2879977" cy="899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595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>
                  <a:latin typeface="Agency FB" panose="020B0503020202020204" pitchFamily="34" charset="0"/>
                </a:rPr>
                <a:t>Falta de cultura de evaluación de la calidad</a:t>
              </a:r>
              <a:endParaRPr lang="es-ES_tradnl" sz="2000" b="1" kern="12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441623" y="3212976"/>
            <a:ext cx="1057333" cy="94499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000" b="-1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Agrupar 8"/>
          <p:cNvGrpSpPr/>
          <p:nvPr/>
        </p:nvGrpSpPr>
        <p:grpSpPr>
          <a:xfrm>
            <a:off x="1177042" y="5431207"/>
            <a:ext cx="2879977" cy="899992"/>
            <a:chOff x="1457139" y="1447710"/>
            <a:chExt cx="2879977" cy="899992"/>
          </a:xfrm>
        </p:grpSpPr>
        <p:sp>
          <p:nvSpPr>
            <p:cNvPr id="39" name="Rectángulo 38"/>
            <p:cNvSpPr/>
            <p:nvPr/>
          </p:nvSpPr>
          <p:spPr>
            <a:xfrm>
              <a:off x="1457139" y="1447710"/>
              <a:ext cx="2879977" cy="899992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457139" y="1447710"/>
              <a:ext cx="2879977" cy="899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595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>
                  <a:latin typeface="Agency FB" panose="020B0503020202020204" pitchFamily="34" charset="0"/>
                </a:rPr>
                <a:t>Rigor de los modelos de evaluación del aprendizaje</a:t>
              </a:r>
              <a:endParaRPr lang="es-ES_tradnl" sz="2000" b="1" kern="12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10" name="Rectángulo 9"/>
          <p:cNvSpPr/>
          <p:nvPr/>
        </p:nvSpPr>
        <p:spPr>
          <a:xfrm>
            <a:off x="487892" y="5301208"/>
            <a:ext cx="1057333" cy="94499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Elipse 44"/>
          <p:cNvSpPr/>
          <p:nvPr/>
        </p:nvSpPr>
        <p:spPr>
          <a:xfrm>
            <a:off x="179512" y="2060848"/>
            <a:ext cx="504056" cy="504056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  <a:latin typeface="Georgia" pitchFamily="18" charset="0"/>
              </a:rPr>
              <a:t>1</a:t>
            </a:r>
            <a:endParaRPr lang="es-ES" sz="11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179512" y="6165304"/>
            <a:ext cx="504056" cy="504056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es-ES" sz="11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179512" y="4005064"/>
            <a:ext cx="504056" cy="504056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  <a:latin typeface="Georgia" pitchFamily="18" charset="0"/>
              </a:rPr>
              <a:t>2</a:t>
            </a:r>
            <a:endParaRPr lang="es-ES" sz="11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247456" y="1343670"/>
            <a:ext cx="4717032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gency FB" panose="020B0503020202020204" pitchFamily="34" charset="0"/>
                <a:cs typeface="Georgia"/>
              </a:rPr>
              <a:t>Aún se considera a las </a:t>
            </a:r>
            <a:r>
              <a:rPr lang="es-ES" b="1" dirty="0" smtClean="0">
                <a:latin typeface="Agency FB" panose="020B0503020202020204" pitchFamily="34" charset="0"/>
                <a:cs typeface="Georgia"/>
              </a:rPr>
              <a:t>modalidades no escolarizadas como de menor calidad. </a:t>
            </a:r>
            <a:r>
              <a:rPr lang="es-ES" dirty="0" smtClean="0">
                <a:latin typeface="Agency FB" panose="020B0503020202020204" pitchFamily="34" charset="0"/>
                <a:cs typeface="Georgia"/>
              </a:rPr>
              <a:t>Las</a:t>
            </a:r>
            <a:r>
              <a:rPr lang="es-ES" b="1" dirty="0" smtClean="0">
                <a:latin typeface="Agency FB" panose="020B0503020202020204" pitchFamily="34" charset="0"/>
                <a:cs typeface="Georgia"/>
              </a:rPr>
              <a:t> </a:t>
            </a:r>
            <a:r>
              <a:rPr lang="es-ES" dirty="0" smtClean="0">
                <a:latin typeface="Agency FB" panose="020B0503020202020204" pitchFamily="34" charset="0"/>
                <a:cs typeface="Georgia"/>
              </a:rPr>
              <a:t>empresas, estudiantes, padres de familia y otros grupos de la sociedad, ven a la educación a distancia y/o en línea como una segunda o tercera opción.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4247456" y="3212976"/>
            <a:ext cx="4717032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gency FB" panose="020B0503020202020204" pitchFamily="34" charset="0"/>
                <a:cs typeface="Georgia"/>
              </a:rPr>
              <a:t>Las instituciones de educación superior requieren multiplicar sus esfuerzos de evaluación y acreditación para </a:t>
            </a:r>
            <a:r>
              <a:rPr lang="es-ES" b="1" dirty="0" smtClean="0">
                <a:latin typeface="Agency FB" panose="020B0503020202020204" pitchFamily="34" charset="0"/>
                <a:cs typeface="Georgia"/>
              </a:rPr>
              <a:t>asegurar la mejora continua de los programas a </a:t>
            </a:r>
            <a:r>
              <a:rPr lang="es-ES" dirty="0" smtClean="0">
                <a:latin typeface="Agency FB" panose="020B0503020202020204" pitchFamily="34" charset="0"/>
                <a:cs typeface="Georgia"/>
              </a:rPr>
              <a:t>distancia </a:t>
            </a:r>
            <a:r>
              <a:rPr lang="es-ES" dirty="0">
                <a:latin typeface="Agency FB" panose="020B0503020202020204" pitchFamily="34" charset="0"/>
                <a:cs typeface="Georgia"/>
              </a:rPr>
              <a:t>y/0 en línea </a:t>
            </a:r>
            <a:r>
              <a:rPr lang="es-ES" dirty="0" smtClean="0">
                <a:latin typeface="Agency FB" panose="020B0503020202020204" pitchFamily="34" charset="0"/>
                <a:cs typeface="Georgia"/>
              </a:rPr>
              <a:t>y ganar credibilidad..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4234249" y="5567136"/>
            <a:ext cx="4730239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gency FB" panose="020B0503020202020204" pitchFamily="34" charset="0"/>
                <a:cs typeface="Georgia"/>
              </a:rPr>
              <a:t>Se requiere fortalecer </a:t>
            </a:r>
            <a:r>
              <a:rPr lang="es-ES" b="1" dirty="0" smtClean="0">
                <a:latin typeface="Agency FB" panose="020B0503020202020204" pitchFamily="34" charset="0"/>
                <a:cs typeface="Georgia"/>
              </a:rPr>
              <a:t>los procesos de evaluación del aprendizaje. </a:t>
            </a:r>
            <a:endParaRPr lang="es-ES" dirty="0" smtClean="0">
              <a:latin typeface="Agency FB" panose="020B0503020202020204" pitchFamily="34" charset="0"/>
              <a:cs typeface="Georgia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5496" y="188640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gency FB" panose="020B0503020202020204" pitchFamily="34" charset="0"/>
                <a:cs typeface="Georgia"/>
              </a:rPr>
              <a:t>Problemas y barreras que enfrenta la educación superior no escolarizada</a:t>
            </a:r>
            <a:endParaRPr lang="en-US" sz="2400" b="1" dirty="0">
              <a:latin typeface="Agency FB" panose="020B0503020202020204" pitchFamily="34" charset="0"/>
              <a:cs typeface="Georgia"/>
            </a:endParaRPr>
          </a:p>
        </p:txBody>
      </p:sp>
      <p:cxnSp>
        <p:nvCxnSpPr>
          <p:cNvPr id="21" name="Conector recto 4"/>
          <p:cNvCxnSpPr/>
          <p:nvPr/>
        </p:nvCxnSpPr>
        <p:spPr>
          <a:xfrm>
            <a:off x="825550" y="897265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73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5076056" y="1520896"/>
            <a:ext cx="3024336" cy="899992"/>
            <a:chOff x="5952573" y="1447710"/>
            <a:chExt cx="3024336" cy="899992"/>
          </a:xfrm>
        </p:grpSpPr>
        <p:sp>
          <p:nvSpPr>
            <p:cNvPr id="37" name="Rectángulo 36"/>
            <p:cNvSpPr/>
            <p:nvPr/>
          </p:nvSpPr>
          <p:spPr>
            <a:xfrm>
              <a:off x="6096932" y="1447710"/>
              <a:ext cx="2879977" cy="899992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ángulo 37"/>
            <p:cNvSpPr/>
            <p:nvPr/>
          </p:nvSpPr>
          <p:spPr>
            <a:xfrm>
              <a:off x="5952573" y="1447710"/>
              <a:ext cx="2879977" cy="899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595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>
                  <a:latin typeface="Agency FB" panose="020B0503020202020204" pitchFamily="34" charset="0"/>
                </a:rPr>
                <a:t>Bajos niveles de alfabetización digital</a:t>
              </a:r>
              <a:endParaRPr lang="es-ES_tradnl" sz="2000" b="1" kern="12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7960333" y="1390897"/>
            <a:ext cx="1022003" cy="94499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Agrupar 12"/>
          <p:cNvGrpSpPr/>
          <p:nvPr/>
        </p:nvGrpSpPr>
        <p:grpSpPr>
          <a:xfrm>
            <a:off x="5199716" y="3321096"/>
            <a:ext cx="2879977" cy="899992"/>
            <a:chOff x="1457139" y="2580701"/>
            <a:chExt cx="2879977" cy="899992"/>
          </a:xfrm>
        </p:grpSpPr>
        <p:sp>
          <p:nvSpPr>
            <p:cNvPr id="35" name="Rectángulo 34"/>
            <p:cNvSpPr/>
            <p:nvPr/>
          </p:nvSpPr>
          <p:spPr>
            <a:xfrm>
              <a:off x="1457139" y="2580701"/>
              <a:ext cx="2879977" cy="899992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ángulo 35"/>
            <p:cNvSpPr/>
            <p:nvPr/>
          </p:nvSpPr>
          <p:spPr>
            <a:xfrm>
              <a:off x="1457139" y="2580701"/>
              <a:ext cx="2879977" cy="899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595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>
                  <a:latin typeface="Agency FB" panose="020B0503020202020204" pitchFamily="34" charset="0"/>
                </a:rPr>
                <a:t>Índices bajos de eficiencia terminal</a:t>
              </a:r>
              <a:endParaRPr lang="es-ES_tradnl" sz="2000" b="1" kern="12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7979163" y="3191097"/>
            <a:ext cx="1057333" cy="94499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Agrupar 14"/>
          <p:cNvGrpSpPr/>
          <p:nvPr/>
        </p:nvGrpSpPr>
        <p:grpSpPr>
          <a:xfrm>
            <a:off x="5199716" y="5359199"/>
            <a:ext cx="2879977" cy="899992"/>
            <a:chOff x="6088090" y="2580701"/>
            <a:chExt cx="2879977" cy="899992"/>
          </a:xfrm>
        </p:grpSpPr>
        <p:sp>
          <p:nvSpPr>
            <p:cNvPr id="33" name="Rectángulo 32"/>
            <p:cNvSpPr/>
            <p:nvPr/>
          </p:nvSpPr>
          <p:spPr>
            <a:xfrm>
              <a:off x="6088090" y="2580701"/>
              <a:ext cx="2879977" cy="899992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ángulo 33"/>
            <p:cNvSpPr/>
            <p:nvPr/>
          </p:nvSpPr>
          <p:spPr>
            <a:xfrm>
              <a:off x="6088090" y="2580701"/>
              <a:ext cx="2879977" cy="899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595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>
                  <a:latin typeface="Agency FB" panose="020B0503020202020204" pitchFamily="34" charset="0"/>
                </a:rPr>
                <a:t>A menudo prevalecen modelos pedagógicos tradicionales</a:t>
              </a:r>
              <a:endParaRPr lang="es-ES_tradnl" sz="2000" b="1" kern="12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7996967" y="5229200"/>
            <a:ext cx="1022003" cy="94499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Elipse 44"/>
          <p:cNvSpPr/>
          <p:nvPr/>
        </p:nvSpPr>
        <p:spPr>
          <a:xfrm>
            <a:off x="7884368" y="4221088"/>
            <a:ext cx="504056" cy="504056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  <a:latin typeface="Georgia" pitchFamily="18" charset="0"/>
              </a:rPr>
              <a:t>5</a:t>
            </a:r>
            <a:endParaRPr lang="es-ES" sz="11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7884368" y="2420888"/>
            <a:ext cx="504056" cy="504056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Georgia" pitchFamily="18" charset="0"/>
              </a:rPr>
              <a:t>4</a:t>
            </a:r>
          </a:p>
        </p:txBody>
      </p:sp>
      <p:sp>
        <p:nvSpPr>
          <p:cNvPr id="47" name="Elipse 46"/>
          <p:cNvSpPr/>
          <p:nvPr/>
        </p:nvSpPr>
        <p:spPr>
          <a:xfrm>
            <a:off x="7884368" y="6233080"/>
            <a:ext cx="504056" cy="504056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  <a:latin typeface="Georgia" pitchFamily="18" charset="0"/>
              </a:rPr>
              <a:t>6</a:t>
            </a:r>
            <a:endParaRPr lang="es-ES" sz="11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215008" y="1400927"/>
            <a:ext cx="4717032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gency FB" panose="020B0503020202020204" pitchFamily="34" charset="0"/>
                <a:cs typeface="Georgia"/>
              </a:rPr>
              <a:t>Quienes se acercan a las instituciones que ofertan educación no escolarizada frecuentemente carecen de </a:t>
            </a:r>
            <a:r>
              <a:rPr lang="es-ES" b="1" dirty="0" smtClean="0">
                <a:latin typeface="Agency FB" panose="020B0503020202020204" pitchFamily="34" charset="0"/>
                <a:cs typeface="Georgia"/>
              </a:rPr>
              <a:t>las habilidades tecnológicas </a:t>
            </a:r>
            <a:r>
              <a:rPr lang="es-ES" dirty="0" smtClean="0">
                <a:latin typeface="Agency FB" panose="020B0503020202020204" pitchFamily="34" charset="0"/>
                <a:cs typeface="Georgia"/>
              </a:rPr>
              <a:t>que les permitan tener éxito en esta modalidad.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215008" y="3055836"/>
            <a:ext cx="4717032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gency FB" panose="020B0503020202020204" pitchFamily="34" charset="0"/>
                <a:cs typeface="Georgia"/>
              </a:rPr>
              <a:t>Los perfiles al momento de ingreso, las limitadas competencias digitales, las barreras que encuentran durante su trayectoria, así como la </a:t>
            </a:r>
            <a:r>
              <a:rPr lang="es-ES" b="1" dirty="0" smtClean="0">
                <a:latin typeface="Agency FB" panose="020B0503020202020204" pitchFamily="34" charset="0"/>
                <a:cs typeface="Georgia"/>
              </a:rPr>
              <a:t>calidad del servicio que reciben </a:t>
            </a:r>
            <a:r>
              <a:rPr lang="es-ES" dirty="0" smtClean="0">
                <a:latin typeface="Agency FB" panose="020B0503020202020204" pitchFamily="34" charset="0"/>
                <a:cs typeface="Georgia"/>
              </a:rPr>
              <a:t>en las modalidades no escolarizadas, propician una baja eficiencia terminal.</a:t>
            </a:r>
            <a:endParaRPr lang="es-ES" b="1" dirty="0" smtClean="0">
              <a:latin typeface="Agency FB" panose="020B0503020202020204" pitchFamily="34" charset="0"/>
              <a:cs typeface="Georgia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215008" y="5304110"/>
            <a:ext cx="4717032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gency FB" panose="020B0503020202020204" pitchFamily="34" charset="0"/>
                <a:cs typeface="Georgia"/>
              </a:rPr>
              <a:t>Suelen reproducirse los mismos modelos de enseñanza, sólo que haciendo uso de las tecnologías de la información y comunicación. En muchos casos seguimos enseñando igual, aunque ahora lo hacemos a distancia y/o en línea.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35496" y="277567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gency FB" panose="020B0503020202020204" pitchFamily="34" charset="0"/>
                <a:cs typeface="Georgia"/>
              </a:rPr>
              <a:t>Problemas y barreras que enfrenta la educación superior no escolarizada</a:t>
            </a:r>
            <a:endParaRPr lang="en-US" sz="2400" b="1" dirty="0">
              <a:latin typeface="Agency FB" panose="020B0503020202020204" pitchFamily="34" charset="0"/>
              <a:cs typeface="Georgia"/>
            </a:endParaRPr>
          </a:p>
        </p:txBody>
      </p:sp>
      <p:cxnSp>
        <p:nvCxnSpPr>
          <p:cNvPr id="21" name="Conector recto 4"/>
          <p:cNvCxnSpPr/>
          <p:nvPr/>
        </p:nvCxnSpPr>
        <p:spPr>
          <a:xfrm>
            <a:off x="825550" y="913741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559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/>
          <p:cNvGrpSpPr/>
          <p:nvPr/>
        </p:nvGrpSpPr>
        <p:grpSpPr>
          <a:xfrm>
            <a:off x="1331983" y="832749"/>
            <a:ext cx="2879977" cy="1613619"/>
            <a:chOff x="1439474" y="3613685"/>
            <a:chExt cx="2879977" cy="1139957"/>
          </a:xfrm>
        </p:grpSpPr>
        <p:sp>
          <p:nvSpPr>
            <p:cNvPr id="31" name="Rectángulo 30"/>
            <p:cNvSpPr/>
            <p:nvPr/>
          </p:nvSpPr>
          <p:spPr>
            <a:xfrm>
              <a:off x="1439474" y="3713692"/>
              <a:ext cx="2879977" cy="981333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ángulo 31"/>
            <p:cNvSpPr/>
            <p:nvPr/>
          </p:nvSpPr>
          <p:spPr>
            <a:xfrm>
              <a:off x="1439474" y="3613685"/>
              <a:ext cx="2879977" cy="113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595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>
                  <a:latin typeface="Agency FB" panose="020B0503020202020204" pitchFamily="34" charset="0"/>
                </a:rPr>
                <a:t>Ausencia de normatividad que permita la movilidad y el reconocimiento del avance del estudiante </a:t>
              </a:r>
              <a:endParaRPr lang="es-ES_tradnl" sz="2000" b="1" kern="12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660498" y="1124744"/>
            <a:ext cx="1022003" cy="94499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000" r="-5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Agrupar 18"/>
          <p:cNvGrpSpPr/>
          <p:nvPr/>
        </p:nvGrpSpPr>
        <p:grpSpPr>
          <a:xfrm>
            <a:off x="5902036" y="974310"/>
            <a:ext cx="3241964" cy="1253847"/>
            <a:chOff x="6202832" y="3433259"/>
            <a:chExt cx="3241964" cy="1253847"/>
          </a:xfrm>
        </p:grpSpPr>
        <p:sp>
          <p:nvSpPr>
            <p:cNvPr id="29" name="Rectángulo 28"/>
            <p:cNvSpPr/>
            <p:nvPr/>
          </p:nvSpPr>
          <p:spPr>
            <a:xfrm>
              <a:off x="6202832" y="3433259"/>
              <a:ext cx="3134460" cy="1253847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6202832" y="3433259"/>
              <a:ext cx="3241964" cy="1180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595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>
                  <a:latin typeface="Agency FB" panose="020B0503020202020204" pitchFamily="34" charset="0"/>
                </a:rPr>
                <a:t>Los programas educativos a menudo no guardan correspondencia con la demanda del mercado laboral</a:t>
              </a:r>
              <a:endParaRPr lang="es-ES_tradnl" sz="2000" b="1" kern="12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5049792" y="1124744"/>
            <a:ext cx="1057333" cy="94499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Agrupar 20"/>
          <p:cNvGrpSpPr/>
          <p:nvPr/>
        </p:nvGrpSpPr>
        <p:grpSpPr>
          <a:xfrm>
            <a:off x="778970" y="5569527"/>
            <a:ext cx="2879977" cy="1171841"/>
            <a:chOff x="1398751" y="4574834"/>
            <a:chExt cx="2879977" cy="1171841"/>
          </a:xfrm>
        </p:grpSpPr>
        <p:sp>
          <p:nvSpPr>
            <p:cNvPr id="27" name="Rectángulo 26"/>
            <p:cNvSpPr/>
            <p:nvPr/>
          </p:nvSpPr>
          <p:spPr>
            <a:xfrm>
              <a:off x="1398751" y="4574834"/>
              <a:ext cx="2879977" cy="1171841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98751" y="4666555"/>
              <a:ext cx="2879977" cy="1080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595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>
                  <a:latin typeface="Agency FB" panose="020B0503020202020204" pitchFamily="34" charset="0"/>
                </a:rPr>
                <a:t>Desarticulación entre modalidades escolarizada y no escolarizada</a:t>
              </a:r>
              <a:endParaRPr lang="es-ES_tradnl" sz="2000" b="1" kern="12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107504" y="5711377"/>
            <a:ext cx="1022003" cy="94499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Agrupar 22"/>
          <p:cNvGrpSpPr/>
          <p:nvPr/>
        </p:nvGrpSpPr>
        <p:grpSpPr>
          <a:xfrm>
            <a:off x="5709331" y="5310706"/>
            <a:ext cx="2879977" cy="931165"/>
            <a:chOff x="6096932" y="4244005"/>
            <a:chExt cx="2879977" cy="931165"/>
          </a:xfrm>
        </p:grpSpPr>
        <p:sp>
          <p:nvSpPr>
            <p:cNvPr id="25" name="Rectángulo 24"/>
            <p:cNvSpPr/>
            <p:nvPr/>
          </p:nvSpPr>
          <p:spPr>
            <a:xfrm>
              <a:off x="6096932" y="4244005"/>
              <a:ext cx="2879977" cy="899992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6096932" y="4275178"/>
              <a:ext cx="2879977" cy="899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595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>
                  <a:latin typeface="Agency FB" panose="020B0503020202020204" pitchFamily="34" charset="0"/>
                </a:rPr>
                <a:t>Acceso limitado y desigual a los servicios de internet</a:t>
              </a:r>
              <a:endParaRPr lang="es-ES" sz="2000" b="1" kern="12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5020222" y="5430091"/>
            <a:ext cx="1057333" cy="94499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CuadroTexto 44"/>
          <p:cNvSpPr txBox="1"/>
          <p:nvPr/>
        </p:nvSpPr>
        <p:spPr>
          <a:xfrm>
            <a:off x="395879" y="2456915"/>
            <a:ext cx="3672408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gency FB" panose="020B0503020202020204" pitchFamily="34" charset="0"/>
                <a:cs typeface="Georgia"/>
              </a:rPr>
              <a:t>En las modalidades no escolarizadas, los estudiantes deberían de tener la posibilidad de construir sus trayectorias entre escuelas de una misma institución y entre instituciones, con reconocimiento y portabilidad de créditos.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4788024" y="2352850"/>
            <a:ext cx="4248472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gency FB" panose="020B0503020202020204" pitchFamily="34" charset="0"/>
                <a:cs typeface="Georgia"/>
              </a:rPr>
              <a:t>La oferta de programas en las modalidades no escolarizadas </a:t>
            </a:r>
            <a:r>
              <a:rPr lang="es-ES" b="1" dirty="0" smtClean="0">
                <a:latin typeface="Agency FB" panose="020B0503020202020204" pitchFamily="34" charset="0"/>
                <a:cs typeface="Georgia"/>
              </a:rPr>
              <a:t>requiere adaptarse y responder más efectivamente a la demanda del mercado laboral</a:t>
            </a:r>
            <a:r>
              <a:rPr lang="es-ES" dirty="0" smtClean="0">
                <a:latin typeface="Agency FB" panose="020B0503020202020204" pitchFamily="34" charset="0"/>
                <a:cs typeface="Georgia"/>
              </a:rPr>
              <a:t>. 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1207980" y="4026721"/>
            <a:ext cx="3672408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gency FB" panose="020B0503020202020204" pitchFamily="34" charset="0"/>
                <a:cs typeface="Georgia"/>
              </a:rPr>
              <a:t>Debe </a:t>
            </a:r>
            <a:r>
              <a:rPr lang="es-ES" b="1" dirty="0" smtClean="0">
                <a:latin typeface="Agency FB" panose="020B0503020202020204" pitchFamily="34" charset="0"/>
                <a:cs typeface="Georgia"/>
              </a:rPr>
              <a:t>transitarse hacia ambientes que les permitan a</a:t>
            </a:r>
            <a:r>
              <a:rPr lang="es-ES" dirty="0" smtClean="0">
                <a:latin typeface="Agency FB" panose="020B0503020202020204" pitchFamily="34" charset="0"/>
                <a:cs typeface="Georgia"/>
              </a:rPr>
              <a:t> los estudiantes moverse libremente y vivir la experiencia que ofrece la educación presencial y la educación a distancia y/o en línea.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6048672" y="4012278"/>
            <a:ext cx="2915816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gency FB" panose="020B0503020202020204" pitchFamily="34" charset="0"/>
                <a:cs typeface="Georgia"/>
              </a:rPr>
              <a:t>Es preciso </a:t>
            </a:r>
            <a:r>
              <a:rPr lang="es-ES" b="1" dirty="0" smtClean="0">
                <a:latin typeface="Agency FB" panose="020B0503020202020204" pitchFamily="34" charset="0"/>
                <a:cs typeface="Georgia"/>
              </a:rPr>
              <a:t>acompañar</a:t>
            </a:r>
            <a:r>
              <a:rPr lang="es-ES" dirty="0" smtClean="0">
                <a:latin typeface="Agency FB" panose="020B0503020202020204" pitchFamily="34" charset="0"/>
                <a:cs typeface="Georgia"/>
              </a:rPr>
              <a:t> a las modalidades no escolarizadas con el fortalecimiento de </a:t>
            </a:r>
            <a:r>
              <a:rPr lang="es-ES" b="1" dirty="0" smtClean="0">
                <a:latin typeface="Agency FB" panose="020B0503020202020204" pitchFamily="34" charset="0"/>
                <a:cs typeface="Georgia"/>
              </a:rPr>
              <a:t>políticas de habilitación tecnológica</a:t>
            </a:r>
            <a:r>
              <a:rPr lang="es-ES" dirty="0" smtClean="0">
                <a:latin typeface="Agency FB" panose="020B0503020202020204" pitchFamily="34" charset="0"/>
                <a:cs typeface="Georgia"/>
              </a:rPr>
              <a:t>.</a:t>
            </a:r>
          </a:p>
        </p:txBody>
      </p:sp>
      <p:sp>
        <p:nvSpPr>
          <p:cNvPr id="50" name="Elipse 49"/>
          <p:cNvSpPr/>
          <p:nvPr/>
        </p:nvSpPr>
        <p:spPr>
          <a:xfrm>
            <a:off x="72351" y="1340768"/>
            <a:ext cx="504056" cy="504056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Georgia" pitchFamily="18" charset="0"/>
              </a:rPr>
              <a:t>7</a:t>
            </a:r>
          </a:p>
        </p:txBody>
      </p:sp>
      <p:sp>
        <p:nvSpPr>
          <p:cNvPr id="51" name="Elipse 50"/>
          <p:cNvSpPr/>
          <p:nvPr/>
        </p:nvSpPr>
        <p:spPr>
          <a:xfrm>
            <a:off x="136490" y="5157192"/>
            <a:ext cx="504056" cy="504056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  <a:latin typeface="Georgia" pitchFamily="18" charset="0"/>
              </a:rPr>
              <a:t>9</a:t>
            </a:r>
            <a:endParaRPr lang="es-ES" sz="11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4499992" y="1340768"/>
            <a:ext cx="504056" cy="504056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  <a:latin typeface="Georgia" pitchFamily="18" charset="0"/>
              </a:rPr>
              <a:t>8</a:t>
            </a:r>
            <a:endParaRPr lang="es-ES" sz="11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5146606" y="4781290"/>
            <a:ext cx="504056" cy="504056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  <a:latin typeface="Georgia" pitchFamily="18" charset="0"/>
              </a:rPr>
              <a:t>10</a:t>
            </a:r>
            <a:endParaRPr lang="es-ES" sz="11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5496" y="277567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gency FB" panose="020B0503020202020204" pitchFamily="34" charset="0"/>
                <a:cs typeface="Georgia"/>
              </a:rPr>
              <a:t>Problemas y barreras que enfrenta la educación superior no escolarizada</a:t>
            </a:r>
            <a:endParaRPr lang="en-US" sz="2400" b="1" dirty="0">
              <a:latin typeface="Agency FB" panose="020B0503020202020204" pitchFamily="34" charset="0"/>
              <a:cs typeface="Georgia"/>
            </a:endParaRPr>
          </a:p>
        </p:txBody>
      </p:sp>
      <p:cxnSp>
        <p:nvCxnSpPr>
          <p:cNvPr id="34" name="Conector recto 4"/>
          <p:cNvCxnSpPr/>
          <p:nvPr/>
        </p:nvCxnSpPr>
        <p:spPr>
          <a:xfrm>
            <a:off x="825550" y="880789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4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61849" y="6201234"/>
            <a:ext cx="849694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 smtClean="0">
                <a:latin typeface="Agency FB" panose="020B0503020202020204" pitchFamily="34" charset="0"/>
              </a:rPr>
              <a:t>Fuente: INEGI </a:t>
            </a:r>
            <a:r>
              <a:rPr lang="es-MX" sz="1200" dirty="0">
                <a:latin typeface="Agency FB" panose="020B0503020202020204" pitchFamily="34" charset="0"/>
              </a:rPr>
              <a:t>en colaboración con la Secretaría de Comunicaciones y Transportes (SCT) y el Instituto Federal de Telecomunicaciones (IFT</a:t>
            </a:r>
            <a:r>
              <a:rPr lang="es-MX" sz="1200" dirty="0" smtClean="0">
                <a:latin typeface="Agency FB" panose="020B0503020202020204" pitchFamily="34" charset="0"/>
              </a:rPr>
              <a:t>), </a:t>
            </a:r>
            <a:r>
              <a:rPr lang="es-MX" sz="1200" dirty="0">
                <a:latin typeface="Agency FB" panose="020B0503020202020204" pitchFamily="34" charset="0"/>
              </a:rPr>
              <a:t>Encuesta Nacional sobre Disponibilidad y Uso de Tecnologías de la Información en los Hogares </a:t>
            </a:r>
            <a:r>
              <a:rPr lang="es-MX" sz="1200" dirty="0" smtClean="0">
                <a:latin typeface="Agency FB" panose="020B0503020202020204" pitchFamily="34" charset="0"/>
              </a:rPr>
              <a:t>2017.</a:t>
            </a:r>
            <a:endParaRPr lang="en-US" sz="1200" dirty="0">
              <a:latin typeface="Agency FB" panose="020B0503020202020204" pitchFamily="34" charset="0"/>
            </a:endParaRPr>
          </a:p>
          <a:p>
            <a:pPr lvl="0"/>
            <a:r>
              <a:rPr lang="es-MX" sz="1300" dirty="0" smtClean="0">
                <a:latin typeface="Agency FB" panose="020B0503020202020204" pitchFamily="34" charset="0"/>
              </a:rPr>
              <a:t>.</a:t>
            </a:r>
            <a:endParaRPr lang="en-US" sz="1300" dirty="0">
              <a:latin typeface="Agency FB" panose="020B0503020202020204" pitchFamily="34" charset="0"/>
            </a:endParaRPr>
          </a:p>
        </p:txBody>
      </p:sp>
      <p:sp>
        <p:nvSpPr>
          <p:cNvPr id="9" name="Proceso alternativo 8"/>
          <p:cNvSpPr/>
          <p:nvPr/>
        </p:nvSpPr>
        <p:spPr>
          <a:xfrm>
            <a:off x="262120" y="1856609"/>
            <a:ext cx="1789600" cy="72008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Usuarios de internet 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2165032" y="1995230"/>
            <a:ext cx="360040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sz="1600" dirty="0">
              <a:latin typeface="Georgia" pitchFamily="18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555776" y="1803654"/>
            <a:ext cx="1872208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sz="1600" dirty="0">
                <a:latin typeface="Agency FB" panose="020B0503020202020204" pitchFamily="34" charset="0"/>
              </a:rPr>
              <a:t>71.3 </a:t>
            </a:r>
            <a:r>
              <a:rPr lang="es-MX" sz="1600" dirty="0" smtClean="0">
                <a:latin typeface="Agency FB" panose="020B0503020202020204" pitchFamily="34" charset="0"/>
              </a:rPr>
              <a:t>millones</a:t>
            </a:r>
          </a:p>
          <a:p>
            <a:pPr algn="ctr"/>
            <a:r>
              <a:rPr lang="es-MX" sz="1000" dirty="0">
                <a:latin typeface="Agency FB" panose="020B0503020202020204" pitchFamily="34" charset="0"/>
              </a:rPr>
              <a:t>(63.9% de la población mayor de 6 años) </a:t>
            </a:r>
            <a:endParaRPr lang="en-US" sz="1000" dirty="0">
              <a:latin typeface="Agency FB" panose="020B0503020202020204" pitchFamily="34" charset="0"/>
            </a:endParaRPr>
          </a:p>
        </p:txBody>
      </p:sp>
      <p:sp>
        <p:nvSpPr>
          <p:cNvPr id="12" name="Proceso alternativo 11"/>
          <p:cNvSpPr/>
          <p:nvPr/>
        </p:nvSpPr>
        <p:spPr>
          <a:xfrm>
            <a:off x="262120" y="2869112"/>
            <a:ext cx="1789600" cy="72008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Mayores usuarios de internet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2165032" y="3007733"/>
            <a:ext cx="360040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sz="1600" dirty="0">
              <a:latin typeface="Georgia" pitchFamily="18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555776" y="2816157"/>
            <a:ext cx="1872208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sz="1600" dirty="0" smtClean="0">
                <a:latin typeface="Agency FB" panose="020B0503020202020204" pitchFamily="34" charset="0"/>
              </a:rPr>
              <a:t>Hombres de 18 a 34 años: 85%</a:t>
            </a:r>
            <a:endParaRPr lang="en-US" sz="1600" dirty="0">
              <a:latin typeface="Agency FB" panose="020B0503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555776" y="3890552"/>
            <a:ext cx="1872208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sz="1600" dirty="0" smtClean="0">
                <a:latin typeface="Agency FB" panose="020B0503020202020204" pitchFamily="34" charset="0"/>
              </a:rPr>
              <a:t>Mujeres de 55 años y más</a:t>
            </a:r>
            <a:endParaRPr lang="en-US" sz="1600" dirty="0">
              <a:latin typeface="Agency FB" panose="020B0503020202020204" pitchFamily="34" charset="0"/>
            </a:endParaRPr>
          </a:p>
        </p:txBody>
      </p:sp>
      <p:sp>
        <p:nvSpPr>
          <p:cNvPr id="16" name="Proceso alternativo 15"/>
          <p:cNvSpPr/>
          <p:nvPr/>
        </p:nvSpPr>
        <p:spPr>
          <a:xfrm>
            <a:off x="261458" y="3964928"/>
            <a:ext cx="1789600" cy="72008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Menores usuarios de internet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2164370" y="4103549"/>
            <a:ext cx="360040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sz="1600" dirty="0">
              <a:latin typeface="Georgia" pitchFamily="18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555776" y="4941168"/>
            <a:ext cx="1872208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sz="1600" dirty="0" smtClean="0">
                <a:latin typeface="Agency FB" panose="020B0503020202020204" pitchFamily="34" charset="0"/>
              </a:rPr>
              <a:t>Información, entretenimiento y comunicación.</a:t>
            </a:r>
            <a:endParaRPr lang="en-US" sz="1600" dirty="0">
              <a:latin typeface="Agency FB" panose="020B0503020202020204" pitchFamily="34" charset="0"/>
            </a:endParaRPr>
          </a:p>
        </p:txBody>
      </p:sp>
      <p:sp>
        <p:nvSpPr>
          <p:cNvPr id="19" name="Proceso alternativo 18"/>
          <p:cNvSpPr/>
          <p:nvPr/>
        </p:nvSpPr>
        <p:spPr>
          <a:xfrm>
            <a:off x="261458" y="5015544"/>
            <a:ext cx="1789600" cy="78972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sz="17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Principales actividades de usuarios de internet</a:t>
            </a:r>
            <a:endParaRPr lang="en-US" sz="17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2164370" y="5154165"/>
            <a:ext cx="360040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sz="1600" dirty="0">
              <a:latin typeface="Georgia" pitchFamily="18" charset="0"/>
            </a:endParaRPr>
          </a:p>
        </p:txBody>
      </p:sp>
      <p:sp>
        <p:nvSpPr>
          <p:cNvPr id="33" name="Proceso alternativo 32"/>
          <p:cNvSpPr/>
          <p:nvPr/>
        </p:nvSpPr>
        <p:spPr>
          <a:xfrm>
            <a:off x="4870632" y="1856609"/>
            <a:ext cx="1789600" cy="72008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Suscriptores de banda ancha fija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4" name="Flecha derecha 33"/>
          <p:cNvSpPr/>
          <p:nvPr/>
        </p:nvSpPr>
        <p:spPr>
          <a:xfrm>
            <a:off x="6773544" y="1995230"/>
            <a:ext cx="360040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sz="1600" dirty="0">
              <a:latin typeface="Georgia" pitchFamily="18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7164288" y="1803654"/>
            <a:ext cx="1872208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sz="1600" dirty="0" smtClean="0">
                <a:latin typeface="Agency FB" panose="020B0503020202020204" pitchFamily="34" charset="0"/>
              </a:rPr>
              <a:t>17.4 millones </a:t>
            </a:r>
            <a:endParaRPr lang="en-US" sz="1600" dirty="0">
              <a:latin typeface="Agency FB" panose="020B0503020202020204" pitchFamily="34" charset="0"/>
            </a:endParaRPr>
          </a:p>
        </p:txBody>
      </p:sp>
      <p:sp>
        <p:nvSpPr>
          <p:cNvPr id="36" name="Proceso alternativo 35"/>
          <p:cNvSpPr/>
          <p:nvPr/>
        </p:nvSpPr>
        <p:spPr>
          <a:xfrm>
            <a:off x="4870632" y="2869112"/>
            <a:ext cx="1789600" cy="72008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Usuario de internet por zona geográfica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7" name="Flecha derecha 36"/>
          <p:cNvSpPr/>
          <p:nvPr/>
        </p:nvSpPr>
        <p:spPr>
          <a:xfrm>
            <a:off x="6773544" y="3007733"/>
            <a:ext cx="360040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sz="1600" dirty="0">
              <a:latin typeface="Georgia" pitchFamily="18" charset="0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7164288" y="2816157"/>
            <a:ext cx="1872208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sz="1600" dirty="0" smtClean="0">
                <a:latin typeface="Agency FB" panose="020B0503020202020204" pitchFamily="34" charset="0"/>
              </a:rPr>
              <a:t>86% se concentra en zona urbana</a:t>
            </a:r>
            <a:endParaRPr lang="en-US" sz="1600" dirty="0">
              <a:latin typeface="Agency FB" panose="020B0503020202020204" pitchFamily="34" charset="0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7164288" y="3890552"/>
            <a:ext cx="1872208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sz="1600" dirty="0" smtClean="0">
                <a:latin typeface="Agency FB" panose="020B0503020202020204" pitchFamily="34" charset="0"/>
              </a:rPr>
              <a:t>50.6 millones </a:t>
            </a:r>
          </a:p>
          <a:p>
            <a:pPr algn="ctr"/>
            <a:r>
              <a:rPr lang="es-MX" sz="1000" dirty="0" smtClean="0">
                <a:latin typeface="Agency FB" panose="020B0503020202020204" pitchFamily="34" charset="0"/>
              </a:rPr>
              <a:t>(45.3% del total de población en esa edad)</a:t>
            </a:r>
            <a:endParaRPr lang="en-US" sz="1000" dirty="0">
              <a:latin typeface="Agency FB" panose="020B0503020202020204" pitchFamily="34" charset="0"/>
            </a:endParaRPr>
          </a:p>
        </p:txBody>
      </p:sp>
      <p:sp>
        <p:nvSpPr>
          <p:cNvPr id="40" name="Proceso alternativo 39"/>
          <p:cNvSpPr/>
          <p:nvPr/>
        </p:nvSpPr>
        <p:spPr>
          <a:xfrm>
            <a:off x="4869970" y="3964928"/>
            <a:ext cx="1789600" cy="82130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Usuarios de computadora de 6 años y más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1" name="Flecha derecha 40"/>
          <p:cNvSpPr/>
          <p:nvPr/>
        </p:nvSpPr>
        <p:spPr>
          <a:xfrm>
            <a:off x="6772882" y="4103549"/>
            <a:ext cx="360040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sz="1600" dirty="0">
              <a:latin typeface="Georgia" pitchFamily="18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7164288" y="4941168"/>
            <a:ext cx="1872208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sz="1600" dirty="0" smtClean="0">
                <a:latin typeface="Agency FB" panose="020B0503020202020204" pitchFamily="34" charset="0"/>
              </a:rPr>
              <a:t>45.4% </a:t>
            </a:r>
          </a:p>
          <a:p>
            <a:pPr algn="ctr"/>
            <a:r>
              <a:rPr lang="es-MX" sz="1000" dirty="0">
                <a:latin typeface="Agency FB" panose="020B0503020202020204" pitchFamily="34" charset="0"/>
              </a:rPr>
              <a:t>(se registró un descenso de 0.2 puntos porcentuales respecto a 2016)</a:t>
            </a:r>
            <a:endParaRPr lang="en-US" sz="1000" dirty="0">
              <a:latin typeface="Agency FB" panose="020B0503020202020204" pitchFamily="34" charset="0"/>
            </a:endParaRPr>
          </a:p>
        </p:txBody>
      </p:sp>
      <p:sp>
        <p:nvSpPr>
          <p:cNvPr id="43" name="Proceso alternativo 42"/>
          <p:cNvSpPr/>
          <p:nvPr/>
        </p:nvSpPr>
        <p:spPr>
          <a:xfrm>
            <a:off x="4869970" y="5015544"/>
            <a:ext cx="1789600" cy="78972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Proporción de hogares con computadora 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4" name="Flecha derecha 43"/>
          <p:cNvSpPr/>
          <p:nvPr/>
        </p:nvSpPr>
        <p:spPr>
          <a:xfrm>
            <a:off x="6772882" y="5154165"/>
            <a:ext cx="360040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sz="1600" dirty="0">
              <a:latin typeface="Georgia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45826" y="1107026"/>
            <a:ext cx="8928992" cy="419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s-MX" sz="2000" b="1" dirty="0" smtClean="0">
                <a:latin typeface="Agency FB" panose="020B0503020202020204" pitchFamily="34" charset="0"/>
              </a:rPr>
              <a:t>Acceso limitado y desigual a los servicios de internet</a:t>
            </a:r>
            <a:endParaRPr lang="en-US" sz="2000" b="1" dirty="0">
              <a:latin typeface="Agency FB" panose="020B0503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42551" y="222423"/>
            <a:ext cx="8320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  <a:ea typeface="MS PGothic" pitchFamily="34" charset="-128"/>
              </a:rPr>
              <a:t>Problemas y barreras que enfrenta la educación superior no escolarizada</a:t>
            </a:r>
            <a:endParaRPr lang="es-MX" sz="2400" dirty="0"/>
          </a:p>
        </p:txBody>
      </p:sp>
      <p:cxnSp>
        <p:nvCxnSpPr>
          <p:cNvPr id="31" name="Conector recto 4"/>
          <p:cNvCxnSpPr/>
          <p:nvPr/>
        </p:nvCxnSpPr>
        <p:spPr>
          <a:xfrm>
            <a:off x="825550" y="880789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7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bject 6"/>
          <p:cNvSpPr/>
          <p:nvPr/>
        </p:nvSpPr>
        <p:spPr>
          <a:xfrm rot="4275917" flipH="1">
            <a:off x="5192955" y="5120933"/>
            <a:ext cx="1362446" cy="449767"/>
          </a:xfrm>
          <a:custGeom>
            <a:avLst/>
            <a:gdLst/>
            <a:ahLst/>
            <a:cxnLst/>
            <a:rect l="l" t="t" r="r" b="b"/>
            <a:pathLst>
              <a:path w="1090295" h="1267460">
                <a:moveTo>
                  <a:pt x="1089799" y="1267282"/>
                </a:moveTo>
                <a:lnTo>
                  <a:pt x="145186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6" name="object 6"/>
          <p:cNvSpPr/>
          <p:nvPr/>
        </p:nvSpPr>
        <p:spPr>
          <a:xfrm rot="7882970" flipH="1">
            <a:off x="4454266" y="4594847"/>
            <a:ext cx="501842" cy="296666"/>
          </a:xfrm>
          <a:custGeom>
            <a:avLst/>
            <a:gdLst/>
            <a:ahLst/>
            <a:cxnLst/>
            <a:rect l="l" t="t" r="r" b="b"/>
            <a:pathLst>
              <a:path w="1090295" h="1267460">
                <a:moveTo>
                  <a:pt x="1089799" y="1267282"/>
                </a:moveTo>
                <a:lnTo>
                  <a:pt x="145186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5" name="object 6"/>
          <p:cNvSpPr/>
          <p:nvPr/>
        </p:nvSpPr>
        <p:spPr>
          <a:xfrm rot="18308578" flipH="1">
            <a:off x="4442819" y="2823777"/>
            <a:ext cx="501842" cy="296666"/>
          </a:xfrm>
          <a:custGeom>
            <a:avLst/>
            <a:gdLst/>
            <a:ahLst/>
            <a:cxnLst/>
            <a:rect l="l" t="t" r="r" b="b"/>
            <a:pathLst>
              <a:path w="1090295" h="1267460">
                <a:moveTo>
                  <a:pt x="1089799" y="1267282"/>
                </a:moveTo>
                <a:lnTo>
                  <a:pt x="145186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6" name="Hexágono 5"/>
          <p:cNvSpPr/>
          <p:nvPr/>
        </p:nvSpPr>
        <p:spPr>
          <a:xfrm>
            <a:off x="3208581" y="3099952"/>
            <a:ext cx="2959648" cy="1702524"/>
          </a:xfrm>
          <a:prstGeom prst="hexagon">
            <a:avLst/>
          </a:prstGeom>
          <a:solidFill>
            <a:srgbClr val="FD862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4 Rectángulo">
            <a:extLst>
              <a:ext uri="{FF2B5EF4-FFF2-40B4-BE49-F238E27FC236}">
                <a16:creationId xmlns="" xmlns:a16="http://schemas.microsoft.com/office/drawing/2014/main" id="{E12E34EC-E2AB-437A-BF8A-3D755D5930DF}"/>
              </a:ext>
            </a:extLst>
          </p:cNvPr>
          <p:cNvSpPr/>
          <p:nvPr/>
        </p:nvSpPr>
        <p:spPr>
          <a:xfrm>
            <a:off x="4466494" y="990355"/>
            <a:ext cx="165719" cy="498358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pPr algn="ctr"/>
            <a:endParaRPr lang="es-MX" sz="2700" b="1" dirty="0">
              <a:latin typeface="Agency FB"/>
              <a:cs typeface="Agency FB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3C94DC65-C6D3-423D-9AE6-32BC9269B54D}"/>
              </a:ext>
            </a:extLst>
          </p:cNvPr>
          <p:cNvSpPr/>
          <p:nvPr/>
        </p:nvSpPr>
        <p:spPr>
          <a:xfrm>
            <a:off x="701778" y="1162146"/>
            <a:ext cx="7909466" cy="698412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r>
              <a:rPr lang="es-MX" sz="2000" dirty="0">
                <a:latin typeface="Agency FB" panose="020B0503020202020204" pitchFamily="34" charset="0"/>
                <a:cs typeface="Arial"/>
              </a:rPr>
              <a:t>Todavía muchas </a:t>
            </a:r>
            <a:r>
              <a:rPr lang="es-MX" sz="2000" dirty="0" smtClean="0">
                <a:latin typeface="Agency FB" panose="020B0503020202020204" pitchFamily="34" charset="0"/>
                <a:cs typeface="Arial"/>
              </a:rPr>
              <a:t>instituciones educativas enfrentan dificultades de todo tipo para impulsar un rápido proceso de transformación </a:t>
            </a:r>
            <a:r>
              <a:rPr lang="es-MX" sz="2000" b="1" dirty="0" smtClean="0">
                <a:latin typeface="Agency FB" panose="020B0503020202020204" pitchFamily="34" charset="0"/>
                <a:cs typeface="Arial"/>
              </a:rPr>
              <a:t>digital</a:t>
            </a:r>
            <a:endParaRPr lang="es-MX" sz="2000" b="1" dirty="0">
              <a:latin typeface="Agency FB" panose="020B0503020202020204" pitchFamily="34" charset="0"/>
              <a:cs typeface="Arial"/>
            </a:endParaRPr>
          </a:p>
        </p:txBody>
      </p:sp>
      <p:sp>
        <p:nvSpPr>
          <p:cNvPr id="11" name="Corchetes 10">
            <a:extLst>
              <a:ext uri="{FF2B5EF4-FFF2-40B4-BE49-F238E27FC236}">
                <a16:creationId xmlns="" xmlns:a16="http://schemas.microsoft.com/office/drawing/2014/main" id="{11E373B9-B07E-48A8-8859-4D846A762D42}"/>
              </a:ext>
            </a:extLst>
          </p:cNvPr>
          <p:cNvSpPr/>
          <p:nvPr/>
        </p:nvSpPr>
        <p:spPr>
          <a:xfrm>
            <a:off x="603264" y="1210896"/>
            <a:ext cx="8175069" cy="471741"/>
          </a:xfrm>
          <a:prstGeom prst="bracketPair">
            <a:avLst/>
          </a:prstGeom>
          <a:ln w="28575" cmpd="sng">
            <a:solidFill>
              <a:srgbClr val="102A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665E41F7-C6F2-405D-8579-06DD58B69CDC}"/>
              </a:ext>
            </a:extLst>
          </p:cNvPr>
          <p:cNvSpPr txBox="1"/>
          <p:nvPr/>
        </p:nvSpPr>
        <p:spPr>
          <a:xfrm>
            <a:off x="6322481" y="1792935"/>
            <a:ext cx="2810874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s-MX" sz="900" b="1" dirty="0">
                <a:latin typeface="Arial"/>
                <a:cs typeface="Arial"/>
              </a:rPr>
              <a:t>Fuente: Fundación Orange, La transformación digital del sector educación</a:t>
            </a:r>
          </a:p>
        </p:txBody>
      </p:sp>
      <p:sp>
        <p:nvSpPr>
          <p:cNvPr id="8" name="44 Rectángulo"/>
          <p:cNvSpPr/>
          <p:nvPr/>
        </p:nvSpPr>
        <p:spPr>
          <a:xfrm>
            <a:off x="1748269" y="364925"/>
            <a:ext cx="7030064" cy="51374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92F18"/>
                </a:solidFill>
                <a:latin typeface="Agency FB" panose="020B0503020202020204" pitchFamily="34" charset="0"/>
              </a:rPr>
              <a:t>Las </a:t>
            </a:r>
            <a:r>
              <a:rPr lang="es-MX" sz="2800" b="1" dirty="0">
                <a:solidFill>
                  <a:srgbClr val="092F18"/>
                </a:solidFill>
                <a:latin typeface="Agency FB" panose="020B0503020202020204" pitchFamily="34" charset="0"/>
              </a:rPr>
              <a:t>barreras que impiden la </a:t>
            </a:r>
            <a:r>
              <a:rPr lang="es-MX" sz="2800" b="1" dirty="0" smtClean="0">
                <a:solidFill>
                  <a:srgbClr val="092F18"/>
                </a:solidFill>
                <a:latin typeface="Agency FB" panose="020B0503020202020204" pitchFamily="34" charset="0"/>
              </a:rPr>
              <a:t>transformación digital</a:t>
            </a:r>
            <a:endParaRPr lang="es-MX" sz="2800" b="1" dirty="0">
              <a:solidFill>
                <a:srgbClr val="092F18"/>
              </a:solidFill>
              <a:latin typeface="Agency FB" panose="020B0503020202020204" pitchFamily="34" charset="0"/>
            </a:endParaRPr>
          </a:p>
        </p:txBody>
      </p:sp>
      <p:grpSp>
        <p:nvGrpSpPr>
          <p:cNvPr id="105" name="Agrupar 104"/>
          <p:cNvGrpSpPr/>
          <p:nvPr/>
        </p:nvGrpSpPr>
        <p:grpSpPr>
          <a:xfrm>
            <a:off x="230846" y="2092973"/>
            <a:ext cx="8547487" cy="1496541"/>
            <a:chOff x="469265" y="1400122"/>
            <a:chExt cx="9224087" cy="1695437"/>
          </a:xfrm>
        </p:grpSpPr>
        <p:sp>
          <p:nvSpPr>
            <p:cNvPr id="106" name="object 22"/>
            <p:cNvSpPr txBox="1"/>
            <p:nvPr/>
          </p:nvSpPr>
          <p:spPr>
            <a:xfrm>
              <a:off x="1028160" y="2348800"/>
              <a:ext cx="2321560" cy="7467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50190" marR="5080" indent="-238125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solidFill>
                    <a:srgbClr val="5CB67E"/>
                  </a:solidFill>
                  <a:latin typeface="Agency FB" panose="020B0503020202020204" pitchFamily="34" charset="0"/>
                  <a:cs typeface="Arial"/>
                </a:rPr>
                <a:t>Escasez </a:t>
              </a:r>
              <a:r>
                <a:rPr sz="1400" b="1" spc="5" dirty="0">
                  <a:solidFill>
                    <a:srgbClr val="5CB67E"/>
                  </a:solidFill>
                  <a:latin typeface="Agency FB" panose="020B0503020202020204" pitchFamily="34" charset="0"/>
                  <a:cs typeface="Arial"/>
                </a:rPr>
                <a:t>de </a:t>
              </a:r>
              <a:r>
                <a:rPr sz="1400" b="1" spc="0" dirty="0">
                  <a:solidFill>
                    <a:srgbClr val="5CB67E"/>
                  </a:solidFill>
                  <a:latin typeface="Agency FB" panose="020B0503020202020204" pitchFamily="34" charset="0"/>
                  <a:cs typeface="Arial"/>
                </a:rPr>
                <a:t>contenidos  </a:t>
              </a:r>
              <a:r>
                <a:rPr sz="1400" b="1" spc="10" dirty="0">
                  <a:solidFill>
                    <a:srgbClr val="5CB67E"/>
                  </a:solidFill>
                  <a:latin typeface="Agency FB" panose="020B0503020202020204" pitchFamily="34" charset="0"/>
                  <a:cs typeface="Arial"/>
                </a:rPr>
                <a:t>multimedia </a:t>
              </a:r>
              <a:r>
                <a:rPr sz="1400" spc="35" dirty="0" err="1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realmente</a:t>
              </a:r>
              <a:r>
                <a:rPr sz="1400" spc="3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35" dirty="0" err="1" smtClean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pensados</a:t>
              </a:r>
              <a:r>
                <a:rPr sz="1400" spc="35" dirty="0" smtClean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30" dirty="0" err="1" smtClean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para</a:t>
              </a:r>
              <a:r>
                <a:rPr lang="es-MX" sz="1400" spc="30" dirty="0" smtClean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-280" dirty="0" smtClean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2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el aprendizaje</a:t>
              </a:r>
              <a:endParaRPr sz="1400" dirty="0">
                <a:latin typeface="Agency FB" panose="020B0503020202020204" pitchFamily="34" charset="0"/>
                <a:cs typeface="Arial"/>
              </a:endParaRPr>
            </a:p>
          </p:txBody>
        </p:sp>
        <p:sp>
          <p:nvSpPr>
            <p:cNvPr id="107" name="object 23"/>
            <p:cNvSpPr/>
            <p:nvPr/>
          </p:nvSpPr>
          <p:spPr>
            <a:xfrm>
              <a:off x="469265" y="2563245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89">
                  <a:moveTo>
                    <a:pt x="353898" y="487934"/>
                  </a:moveTo>
                  <a:lnTo>
                    <a:pt x="114477" y="487934"/>
                  </a:lnTo>
                  <a:lnTo>
                    <a:pt x="110858" y="491578"/>
                  </a:lnTo>
                  <a:lnTo>
                    <a:pt x="110858" y="500430"/>
                  </a:lnTo>
                  <a:lnTo>
                    <a:pt x="114477" y="503986"/>
                  </a:lnTo>
                  <a:lnTo>
                    <a:pt x="353898" y="503986"/>
                  </a:lnTo>
                  <a:lnTo>
                    <a:pt x="357555" y="500430"/>
                  </a:lnTo>
                  <a:lnTo>
                    <a:pt x="357555" y="491578"/>
                  </a:lnTo>
                  <a:lnTo>
                    <a:pt x="353898" y="487934"/>
                  </a:lnTo>
                  <a:close/>
                </a:path>
                <a:path w="504190" h="504189">
                  <a:moveTo>
                    <a:pt x="210845" y="426300"/>
                  </a:moveTo>
                  <a:lnTo>
                    <a:pt x="194817" y="426300"/>
                  </a:lnTo>
                  <a:lnTo>
                    <a:pt x="194817" y="487934"/>
                  </a:lnTo>
                  <a:lnTo>
                    <a:pt x="210845" y="487934"/>
                  </a:lnTo>
                  <a:lnTo>
                    <a:pt x="210845" y="426300"/>
                  </a:lnTo>
                  <a:close/>
                </a:path>
                <a:path w="504190" h="504189">
                  <a:moveTo>
                    <a:pt x="309283" y="426300"/>
                  </a:moveTo>
                  <a:lnTo>
                    <a:pt x="293141" y="426300"/>
                  </a:lnTo>
                  <a:lnTo>
                    <a:pt x="293141" y="487934"/>
                  </a:lnTo>
                  <a:lnTo>
                    <a:pt x="309283" y="487934"/>
                  </a:lnTo>
                  <a:lnTo>
                    <a:pt x="309283" y="426300"/>
                  </a:lnTo>
                  <a:close/>
                </a:path>
                <a:path w="504190" h="504189">
                  <a:moveTo>
                    <a:pt x="407543" y="0"/>
                  </a:moveTo>
                  <a:lnTo>
                    <a:pt x="96532" y="0"/>
                  </a:lnTo>
                  <a:lnTo>
                    <a:pt x="92938" y="3594"/>
                  </a:lnTo>
                  <a:lnTo>
                    <a:pt x="92938" y="35102"/>
                  </a:lnTo>
                  <a:lnTo>
                    <a:pt x="19176" y="35102"/>
                  </a:lnTo>
                  <a:lnTo>
                    <a:pt x="11712" y="36606"/>
                  </a:lnTo>
                  <a:lnTo>
                    <a:pt x="5616" y="40706"/>
                  </a:lnTo>
                  <a:lnTo>
                    <a:pt x="1506" y="46782"/>
                  </a:lnTo>
                  <a:lnTo>
                    <a:pt x="0" y="54216"/>
                  </a:lnTo>
                  <a:lnTo>
                    <a:pt x="0" y="407187"/>
                  </a:lnTo>
                  <a:lnTo>
                    <a:pt x="1506" y="414642"/>
                  </a:lnTo>
                  <a:lnTo>
                    <a:pt x="5616" y="420716"/>
                  </a:lnTo>
                  <a:lnTo>
                    <a:pt x="11712" y="424803"/>
                  </a:lnTo>
                  <a:lnTo>
                    <a:pt x="19176" y="426300"/>
                  </a:lnTo>
                  <a:lnTo>
                    <a:pt x="346786" y="426300"/>
                  </a:lnTo>
                  <a:lnTo>
                    <a:pt x="350418" y="422821"/>
                  </a:lnTo>
                  <a:lnTo>
                    <a:pt x="350418" y="413931"/>
                  </a:lnTo>
                  <a:lnTo>
                    <a:pt x="346786" y="410311"/>
                  </a:lnTo>
                  <a:lnTo>
                    <a:pt x="17449" y="410311"/>
                  </a:lnTo>
                  <a:lnTo>
                    <a:pt x="16065" y="408927"/>
                  </a:lnTo>
                  <a:lnTo>
                    <a:pt x="16065" y="52603"/>
                  </a:lnTo>
                  <a:lnTo>
                    <a:pt x="17449" y="51193"/>
                  </a:lnTo>
                  <a:lnTo>
                    <a:pt x="109004" y="51193"/>
                  </a:lnTo>
                  <a:lnTo>
                    <a:pt x="109004" y="16065"/>
                  </a:lnTo>
                  <a:lnTo>
                    <a:pt x="411022" y="16065"/>
                  </a:lnTo>
                  <a:lnTo>
                    <a:pt x="411022" y="3594"/>
                  </a:lnTo>
                  <a:lnTo>
                    <a:pt x="407543" y="0"/>
                  </a:lnTo>
                  <a:close/>
                </a:path>
                <a:path w="504190" h="504189">
                  <a:moveTo>
                    <a:pt x="503403" y="51219"/>
                  </a:moveTo>
                  <a:lnTo>
                    <a:pt x="486524" y="51219"/>
                  </a:lnTo>
                  <a:lnTo>
                    <a:pt x="487908" y="52603"/>
                  </a:lnTo>
                  <a:lnTo>
                    <a:pt x="487908" y="408927"/>
                  </a:lnTo>
                  <a:lnTo>
                    <a:pt x="486524" y="410311"/>
                  </a:lnTo>
                  <a:lnTo>
                    <a:pt x="459295" y="410311"/>
                  </a:lnTo>
                  <a:lnTo>
                    <a:pt x="455828" y="413931"/>
                  </a:lnTo>
                  <a:lnTo>
                    <a:pt x="455828" y="422821"/>
                  </a:lnTo>
                  <a:lnTo>
                    <a:pt x="459295" y="426300"/>
                  </a:lnTo>
                  <a:lnTo>
                    <a:pt x="484822" y="426300"/>
                  </a:lnTo>
                  <a:lnTo>
                    <a:pt x="492289" y="424803"/>
                  </a:lnTo>
                  <a:lnTo>
                    <a:pt x="498389" y="420716"/>
                  </a:lnTo>
                  <a:lnTo>
                    <a:pt x="502503" y="414642"/>
                  </a:lnTo>
                  <a:lnTo>
                    <a:pt x="504012" y="407187"/>
                  </a:lnTo>
                  <a:lnTo>
                    <a:pt x="504012" y="54216"/>
                  </a:lnTo>
                  <a:lnTo>
                    <a:pt x="503403" y="51219"/>
                  </a:lnTo>
                  <a:close/>
                </a:path>
                <a:path w="504190" h="504189">
                  <a:moveTo>
                    <a:pt x="346786" y="344881"/>
                  </a:moveTo>
                  <a:lnTo>
                    <a:pt x="36880" y="344881"/>
                  </a:lnTo>
                  <a:lnTo>
                    <a:pt x="33248" y="348526"/>
                  </a:lnTo>
                  <a:lnTo>
                    <a:pt x="33248" y="357378"/>
                  </a:lnTo>
                  <a:lnTo>
                    <a:pt x="36880" y="360997"/>
                  </a:lnTo>
                  <a:lnTo>
                    <a:pt x="346786" y="360997"/>
                  </a:lnTo>
                  <a:lnTo>
                    <a:pt x="350418" y="357378"/>
                  </a:lnTo>
                  <a:lnTo>
                    <a:pt x="350418" y="348526"/>
                  </a:lnTo>
                  <a:lnTo>
                    <a:pt x="346786" y="344881"/>
                  </a:lnTo>
                  <a:close/>
                </a:path>
                <a:path w="504190" h="504189">
                  <a:moveTo>
                    <a:pt x="109004" y="51193"/>
                  </a:moveTo>
                  <a:lnTo>
                    <a:pt x="92938" y="51193"/>
                  </a:lnTo>
                  <a:lnTo>
                    <a:pt x="92938" y="344881"/>
                  </a:lnTo>
                  <a:lnTo>
                    <a:pt x="109004" y="344881"/>
                  </a:lnTo>
                  <a:lnTo>
                    <a:pt x="109004" y="51193"/>
                  </a:lnTo>
                  <a:close/>
                </a:path>
                <a:path w="504190" h="504189">
                  <a:moveTo>
                    <a:pt x="275602" y="271081"/>
                  </a:moveTo>
                  <a:lnTo>
                    <a:pt x="139445" y="271081"/>
                  </a:lnTo>
                  <a:lnTo>
                    <a:pt x="135839" y="274726"/>
                  </a:lnTo>
                  <a:lnTo>
                    <a:pt x="135839" y="344881"/>
                  </a:lnTo>
                  <a:lnTo>
                    <a:pt x="151942" y="344881"/>
                  </a:lnTo>
                  <a:lnTo>
                    <a:pt x="151942" y="287210"/>
                  </a:lnTo>
                  <a:lnTo>
                    <a:pt x="279234" y="287210"/>
                  </a:lnTo>
                  <a:lnTo>
                    <a:pt x="279234" y="274726"/>
                  </a:lnTo>
                  <a:lnTo>
                    <a:pt x="275602" y="271081"/>
                  </a:lnTo>
                  <a:close/>
                </a:path>
                <a:path w="504190" h="504189">
                  <a:moveTo>
                    <a:pt x="279234" y="287210"/>
                  </a:moveTo>
                  <a:lnTo>
                    <a:pt x="263105" y="287210"/>
                  </a:lnTo>
                  <a:lnTo>
                    <a:pt x="263105" y="344881"/>
                  </a:lnTo>
                  <a:lnTo>
                    <a:pt x="279234" y="344881"/>
                  </a:lnTo>
                  <a:lnTo>
                    <a:pt x="279234" y="287210"/>
                  </a:lnTo>
                  <a:close/>
                </a:path>
                <a:path w="504190" h="504189">
                  <a:moveTo>
                    <a:pt x="411022" y="16065"/>
                  </a:moveTo>
                  <a:lnTo>
                    <a:pt x="395046" y="16065"/>
                  </a:lnTo>
                  <a:lnTo>
                    <a:pt x="395046" y="93802"/>
                  </a:lnTo>
                  <a:lnTo>
                    <a:pt x="398614" y="97434"/>
                  </a:lnTo>
                  <a:lnTo>
                    <a:pt x="407543" y="97434"/>
                  </a:lnTo>
                  <a:lnTo>
                    <a:pt x="411035" y="93802"/>
                  </a:lnTo>
                  <a:lnTo>
                    <a:pt x="411035" y="51219"/>
                  </a:lnTo>
                  <a:lnTo>
                    <a:pt x="503403" y="51219"/>
                  </a:lnTo>
                  <a:lnTo>
                    <a:pt x="502503" y="46782"/>
                  </a:lnTo>
                  <a:lnTo>
                    <a:pt x="498389" y="40706"/>
                  </a:lnTo>
                  <a:lnTo>
                    <a:pt x="492289" y="36606"/>
                  </a:lnTo>
                  <a:lnTo>
                    <a:pt x="484822" y="35102"/>
                  </a:lnTo>
                  <a:lnTo>
                    <a:pt x="411022" y="35102"/>
                  </a:lnTo>
                  <a:lnTo>
                    <a:pt x="411022" y="16065"/>
                  </a:lnTo>
                  <a:close/>
                </a:path>
              </a:pathLst>
            </a:custGeom>
            <a:solidFill>
              <a:srgbClr val="5CB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24"/>
            <p:cNvSpPr/>
            <p:nvPr/>
          </p:nvSpPr>
          <p:spPr>
            <a:xfrm>
              <a:off x="835667" y="2606095"/>
              <a:ext cx="73660" cy="390526"/>
            </a:xfrm>
            <a:custGeom>
              <a:avLst/>
              <a:gdLst/>
              <a:ahLst/>
              <a:cxnLst/>
              <a:rect l="l" t="t" r="r" b="b"/>
              <a:pathLst>
                <a:path w="73659" h="390525">
                  <a:moveTo>
                    <a:pt x="39941" y="0"/>
                  </a:moveTo>
                  <a:lnTo>
                    <a:pt x="33337" y="0"/>
                  </a:lnTo>
                  <a:lnTo>
                    <a:pt x="30378" y="2019"/>
                  </a:lnTo>
                  <a:lnTo>
                    <a:pt x="29171" y="5067"/>
                  </a:lnTo>
                  <a:lnTo>
                    <a:pt x="713" y="76022"/>
                  </a:lnTo>
                  <a:lnTo>
                    <a:pt x="685" y="76174"/>
                  </a:lnTo>
                  <a:lnTo>
                    <a:pt x="508" y="76339"/>
                  </a:lnTo>
                  <a:lnTo>
                    <a:pt x="393" y="76695"/>
                  </a:lnTo>
                  <a:lnTo>
                    <a:pt x="342" y="77355"/>
                  </a:lnTo>
                  <a:lnTo>
                    <a:pt x="165" y="77520"/>
                  </a:lnTo>
                  <a:lnTo>
                    <a:pt x="63" y="78422"/>
                  </a:lnTo>
                  <a:lnTo>
                    <a:pt x="0" y="353961"/>
                  </a:lnTo>
                  <a:lnTo>
                    <a:pt x="22406" y="387633"/>
                  </a:lnTo>
                  <a:lnTo>
                    <a:pt x="36626" y="390512"/>
                  </a:lnTo>
                  <a:lnTo>
                    <a:pt x="50856" y="387633"/>
                  </a:lnTo>
                  <a:lnTo>
                    <a:pt x="62510" y="379790"/>
                  </a:lnTo>
                  <a:lnTo>
                    <a:pt x="66132" y="374446"/>
                  </a:lnTo>
                  <a:lnTo>
                    <a:pt x="36626" y="374446"/>
                  </a:lnTo>
                  <a:lnTo>
                    <a:pt x="28668" y="372831"/>
                  </a:lnTo>
                  <a:lnTo>
                    <a:pt x="22155" y="368433"/>
                  </a:lnTo>
                  <a:lnTo>
                    <a:pt x="17756" y="361920"/>
                  </a:lnTo>
                  <a:lnTo>
                    <a:pt x="16141" y="353961"/>
                  </a:lnTo>
                  <a:lnTo>
                    <a:pt x="16141" y="332943"/>
                  </a:lnTo>
                  <a:lnTo>
                    <a:pt x="73279" y="332943"/>
                  </a:lnTo>
                  <a:lnTo>
                    <a:pt x="73279" y="316979"/>
                  </a:lnTo>
                  <a:lnTo>
                    <a:pt x="16141" y="316979"/>
                  </a:lnTo>
                  <a:lnTo>
                    <a:pt x="16141" y="87287"/>
                  </a:lnTo>
                  <a:lnTo>
                    <a:pt x="73279" y="87287"/>
                  </a:lnTo>
                  <a:lnTo>
                    <a:pt x="73164" y="78092"/>
                  </a:lnTo>
                  <a:lnTo>
                    <a:pt x="73101" y="77355"/>
                  </a:lnTo>
                  <a:lnTo>
                    <a:pt x="72923" y="77215"/>
                  </a:lnTo>
                  <a:lnTo>
                    <a:pt x="72923" y="76695"/>
                  </a:lnTo>
                  <a:lnTo>
                    <a:pt x="72758" y="76517"/>
                  </a:lnTo>
                  <a:lnTo>
                    <a:pt x="72758" y="76174"/>
                  </a:lnTo>
                  <a:lnTo>
                    <a:pt x="72580" y="76161"/>
                  </a:lnTo>
                  <a:lnTo>
                    <a:pt x="72580" y="76022"/>
                  </a:lnTo>
                  <a:lnTo>
                    <a:pt x="70617" y="71132"/>
                  </a:lnTo>
                  <a:lnTo>
                    <a:pt x="19964" y="71132"/>
                  </a:lnTo>
                  <a:lnTo>
                    <a:pt x="36626" y="29641"/>
                  </a:lnTo>
                  <a:lnTo>
                    <a:pt x="53963" y="29641"/>
                  </a:lnTo>
                  <a:lnTo>
                    <a:pt x="42875" y="2019"/>
                  </a:lnTo>
                  <a:lnTo>
                    <a:pt x="39941" y="0"/>
                  </a:lnTo>
                  <a:close/>
                </a:path>
                <a:path w="73659" h="390525">
                  <a:moveTo>
                    <a:pt x="73279" y="332943"/>
                  </a:moveTo>
                  <a:lnTo>
                    <a:pt x="57124" y="332943"/>
                  </a:lnTo>
                  <a:lnTo>
                    <a:pt x="57124" y="353961"/>
                  </a:lnTo>
                  <a:lnTo>
                    <a:pt x="55511" y="361920"/>
                  </a:lnTo>
                  <a:lnTo>
                    <a:pt x="51114" y="368433"/>
                  </a:lnTo>
                  <a:lnTo>
                    <a:pt x="44598" y="372831"/>
                  </a:lnTo>
                  <a:lnTo>
                    <a:pt x="36626" y="374446"/>
                  </a:lnTo>
                  <a:lnTo>
                    <a:pt x="66132" y="374446"/>
                  </a:lnTo>
                  <a:lnTo>
                    <a:pt x="70386" y="368170"/>
                  </a:lnTo>
                  <a:lnTo>
                    <a:pt x="73279" y="353961"/>
                  </a:lnTo>
                  <a:lnTo>
                    <a:pt x="73279" y="332943"/>
                  </a:lnTo>
                  <a:close/>
                </a:path>
                <a:path w="73659" h="390525">
                  <a:moveTo>
                    <a:pt x="73279" y="87287"/>
                  </a:moveTo>
                  <a:lnTo>
                    <a:pt x="57137" y="87287"/>
                  </a:lnTo>
                  <a:lnTo>
                    <a:pt x="57137" y="316979"/>
                  </a:lnTo>
                  <a:lnTo>
                    <a:pt x="73279" y="316979"/>
                  </a:lnTo>
                  <a:lnTo>
                    <a:pt x="73279" y="87287"/>
                  </a:lnTo>
                  <a:close/>
                </a:path>
                <a:path w="73659" h="390525">
                  <a:moveTo>
                    <a:pt x="53963" y="29641"/>
                  </a:moveTo>
                  <a:lnTo>
                    <a:pt x="36626" y="29641"/>
                  </a:lnTo>
                  <a:lnTo>
                    <a:pt x="53301" y="71132"/>
                  </a:lnTo>
                  <a:lnTo>
                    <a:pt x="70617" y="71132"/>
                  </a:lnTo>
                  <a:lnTo>
                    <a:pt x="53963" y="29641"/>
                  </a:lnTo>
                  <a:close/>
                </a:path>
              </a:pathLst>
            </a:custGeom>
            <a:solidFill>
              <a:srgbClr val="5CB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25"/>
            <p:cNvSpPr/>
            <p:nvPr/>
          </p:nvSpPr>
          <p:spPr>
            <a:xfrm>
              <a:off x="605099" y="2664993"/>
              <a:ext cx="232314" cy="104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6"/>
            <p:cNvSpPr/>
            <p:nvPr/>
          </p:nvSpPr>
          <p:spPr>
            <a:xfrm>
              <a:off x="605102" y="2749563"/>
              <a:ext cx="216084" cy="803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27"/>
            <p:cNvSpPr txBox="1"/>
            <p:nvPr/>
          </p:nvSpPr>
          <p:spPr>
            <a:xfrm>
              <a:off x="4202713" y="1400122"/>
              <a:ext cx="1676621" cy="7467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083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0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Resistencia </a:t>
              </a:r>
              <a:r>
                <a:rPr sz="1400" b="1" spc="15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al</a:t>
              </a:r>
              <a:r>
                <a:rPr sz="1400" b="1" spc="-210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b="1" spc="10" dirty="0" smtClean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cambio</a:t>
              </a:r>
              <a:r>
                <a:rPr lang="es-ES_tradnl" sz="1400" dirty="0"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40" dirty="0" smtClean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por</a:t>
              </a:r>
              <a:r>
                <a:rPr sz="1400" spc="-75" dirty="0" smtClean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4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parte</a:t>
              </a:r>
              <a:r>
                <a:rPr sz="1400" spc="-7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3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de</a:t>
              </a:r>
              <a:r>
                <a:rPr sz="1400" spc="-7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3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los</a:t>
              </a:r>
              <a:r>
                <a:rPr sz="1400" spc="-7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4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formadores</a:t>
              </a:r>
              <a:endParaRPr sz="1400" dirty="0">
                <a:latin typeface="Agency FB" panose="020B0503020202020204" pitchFamily="34" charset="0"/>
                <a:cs typeface="Arial"/>
              </a:endParaRPr>
            </a:p>
          </p:txBody>
        </p:sp>
        <p:sp>
          <p:nvSpPr>
            <p:cNvPr id="112" name="object 28"/>
            <p:cNvSpPr/>
            <p:nvPr/>
          </p:nvSpPr>
          <p:spPr>
            <a:xfrm>
              <a:off x="6121071" y="1459281"/>
              <a:ext cx="300356" cy="496570"/>
            </a:xfrm>
            <a:custGeom>
              <a:avLst/>
              <a:gdLst/>
              <a:ahLst/>
              <a:cxnLst/>
              <a:rect l="l" t="t" r="r" b="b"/>
              <a:pathLst>
                <a:path w="300354" h="496569">
                  <a:moveTo>
                    <a:pt x="198069" y="275132"/>
                  </a:moveTo>
                  <a:lnTo>
                    <a:pt x="163906" y="275132"/>
                  </a:lnTo>
                  <a:lnTo>
                    <a:pt x="209702" y="483031"/>
                  </a:lnTo>
                  <a:lnTo>
                    <a:pt x="211429" y="490778"/>
                  </a:lnTo>
                  <a:lnTo>
                    <a:pt x="218325" y="496100"/>
                  </a:lnTo>
                  <a:lnTo>
                    <a:pt x="227152" y="496100"/>
                  </a:lnTo>
                  <a:lnTo>
                    <a:pt x="242411" y="482446"/>
                  </a:lnTo>
                  <a:lnTo>
                    <a:pt x="242290" y="475818"/>
                  </a:lnTo>
                  <a:lnTo>
                    <a:pt x="198069" y="275132"/>
                  </a:lnTo>
                  <a:close/>
                </a:path>
                <a:path w="300354" h="496569">
                  <a:moveTo>
                    <a:pt x="137299" y="275132"/>
                  </a:moveTo>
                  <a:lnTo>
                    <a:pt x="103136" y="275132"/>
                  </a:lnTo>
                  <a:lnTo>
                    <a:pt x="58940" y="475818"/>
                  </a:lnTo>
                  <a:lnTo>
                    <a:pt x="58817" y="482446"/>
                  </a:lnTo>
                  <a:lnTo>
                    <a:pt x="61167" y="488399"/>
                  </a:lnTo>
                  <a:lnTo>
                    <a:pt x="65582" y="493039"/>
                  </a:lnTo>
                  <a:lnTo>
                    <a:pt x="71653" y="495731"/>
                  </a:lnTo>
                  <a:lnTo>
                    <a:pt x="78242" y="495826"/>
                  </a:lnTo>
                  <a:lnTo>
                    <a:pt x="84193" y="493468"/>
                  </a:lnTo>
                  <a:lnTo>
                    <a:pt x="88835" y="489066"/>
                  </a:lnTo>
                  <a:lnTo>
                    <a:pt x="91503" y="483031"/>
                  </a:lnTo>
                  <a:lnTo>
                    <a:pt x="137299" y="275132"/>
                  </a:lnTo>
                  <a:close/>
                </a:path>
                <a:path w="300354" h="496569">
                  <a:moveTo>
                    <a:pt x="32257" y="207619"/>
                  </a:moveTo>
                  <a:lnTo>
                    <a:pt x="0" y="229019"/>
                  </a:lnTo>
                  <a:lnTo>
                    <a:pt x="0" y="267919"/>
                  </a:lnTo>
                  <a:lnTo>
                    <a:pt x="7213" y="275132"/>
                  </a:lnTo>
                  <a:lnTo>
                    <a:pt x="292938" y="275132"/>
                  </a:lnTo>
                  <a:lnTo>
                    <a:pt x="300177" y="267919"/>
                  </a:lnTo>
                  <a:lnTo>
                    <a:pt x="300177" y="242887"/>
                  </a:lnTo>
                  <a:lnTo>
                    <a:pt x="32257" y="242887"/>
                  </a:lnTo>
                  <a:lnTo>
                    <a:pt x="32257" y="207619"/>
                  </a:lnTo>
                  <a:close/>
                </a:path>
                <a:path w="300354" h="496569">
                  <a:moveTo>
                    <a:pt x="300177" y="32232"/>
                  </a:moveTo>
                  <a:lnTo>
                    <a:pt x="267906" y="32232"/>
                  </a:lnTo>
                  <a:lnTo>
                    <a:pt x="267906" y="242887"/>
                  </a:lnTo>
                  <a:lnTo>
                    <a:pt x="300177" y="242887"/>
                  </a:lnTo>
                  <a:lnTo>
                    <a:pt x="300177" y="32232"/>
                  </a:lnTo>
                  <a:close/>
                </a:path>
                <a:path w="300354" h="496569">
                  <a:moveTo>
                    <a:pt x="292938" y="0"/>
                  </a:moveTo>
                  <a:lnTo>
                    <a:pt x="7213" y="0"/>
                  </a:lnTo>
                  <a:lnTo>
                    <a:pt x="0" y="7213"/>
                  </a:lnTo>
                  <a:lnTo>
                    <a:pt x="0" y="129908"/>
                  </a:lnTo>
                  <a:lnTo>
                    <a:pt x="17195" y="109791"/>
                  </a:lnTo>
                  <a:lnTo>
                    <a:pt x="24498" y="105791"/>
                  </a:lnTo>
                  <a:lnTo>
                    <a:pt x="32257" y="104127"/>
                  </a:lnTo>
                  <a:lnTo>
                    <a:pt x="32257" y="32232"/>
                  </a:lnTo>
                  <a:lnTo>
                    <a:pt x="300177" y="32232"/>
                  </a:lnTo>
                  <a:lnTo>
                    <a:pt x="300177" y="7213"/>
                  </a:lnTo>
                  <a:lnTo>
                    <a:pt x="292938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29"/>
            <p:cNvSpPr/>
            <p:nvPr/>
          </p:nvSpPr>
          <p:spPr>
            <a:xfrm>
              <a:off x="6010721" y="1560355"/>
              <a:ext cx="189636" cy="1230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30"/>
            <p:cNvSpPr/>
            <p:nvPr/>
          </p:nvSpPr>
          <p:spPr>
            <a:xfrm>
              <a:off x="5887671" y="1572529"/>
              <a:ext cx="155575" cy="393065"/>
            </a:xfrm>
            <a:custGeom>
              <a:avLst/>
              <a:gdLst/>
              <a:ahLst/>
              <a:cxnLst/>
              <a:rect l="l" t="t" r="r" b="b"/>
              <a:pathLst>
                <a:path w="155575" h="393064">
                  <a:moveTo>
                    <a:pt x="53276" y="168224"/>
                  </a:moveTo>
                  <a:lnTo>
                    <a:pt x="53393" y="218884"/>
                  </a:lnTo>
                  <a:lnTo>
                    <a:pt x="53505" y="368020"/>
                  </a:lnTo>
                  <a:lnTo>
                    <a:pt x="55469" y="377733"/>
                  </a:lnTo>
                  <a:lnTo>
                    <a:pt x="60828" y="385679"/>
                  </a:lnTo>
                  <a:lnTo>
                    <a:pt x="68780" y="391044"/>
                  </a:lnTo>
                  <a:lnTo>
                    <a:pt x="78524" y="393014"/>
                  </a:lnTo>
                  <a:lnTo>
                    <a:pt x="88239" y="391044"/>
                  </a:lnTo>
                  <a:lnTo>
                    <a:pt x="96189" y="385679"/>
                  </a:lnTo>
                  <a:lnTo>
                    <a:pt x="101559" y="377733"/>
                  </a:lnTo>
                  <a:lnTo>
                    <a:pt x="103530" y="368020"/>
                  </a:lnTo>
                  <a:lnTo>
                    <a:pt x="103530" y="218884"/>
                  </a:lnTo>
                  <a:lnTo>
                    <a:pt x="155147" y="218884"/>
                  </a:lnTo>
                  <a:lnTo>
                    <a:pt x="155153" y="170267"/>
                  </a:lnTo>
                  <a:lnTo>
                    <a:pt x="62904" y="170267"/>
                  </a:lnTo>
                  <a:lnTo>
                    <a:pt x="53276" y="168224"/>
                  </a:lnTo>
                  <a:close/>
                </a:path>
                <a:path w="155575" h="393064">
                  <a:moveTo>
                    <a:pt x="155147" y="218884"/>
                  </a:moveTo>
                  <a:lnTo>
                    <a:pt x="120218" y="218884"/>
                  </a:lnTo>
                  <a:lnTo>
                    <a:pt x="120218" y="375183"/>
                  </a:lnTo>
                  <a:lnTo>
                    <a:pt x="118198" y="381901"/>
                  </a:lnTo>
                  <a:lnTo>
                    <a:pt x="114998" y="387807"/>
                  </a:lnTo>
                  <a:lnTo>
                    <a:pt x="119189" y="391058"/>
                  </a:lnTo>
                  <a:lnTo>
                    <a:pt x="124421" y="393014"/>
                  </a:lnTo>
                  <a:lnTo>
                    <a:pt x="130111" y="393014"/>
                  </a:lnTo>
                  <a:lnTo>
                    <a:pt x="139844" y="391044"/>
                  </a:lnTo>
                  <a:lnTo>
                    <a:pt x="147797" y="385679"/>
                  </a:lnTo>
                  <a:lnTo>
                    <a:pt x="153162" y="377733"/>
                  </a:lnTo>
                  <a:lnTo>
                    <a:pt x="155130" y="368020"/>
                  </a:lnTo>
                  <a:lnTo>
                    <a:pt x="155147" y="218884"/>
                  </a:lnTo>
                  <a:close/>
                </a:path>
                <a:path w="155575" h="393064">
                  <a:moveTo>
                    <a:pt x="155168" y="45288"/>
                  </a:moveTo>
                  <a:lnTo>
                    <a:pt x="94157" y="45288"/>
                  </a:lnTo>
                  <a:lnTo>
                    <a:pt x="68605" y="80022"/>
                  </a:lnTo>
                  <a:lnTo>
                    <a:pt x="93611" y="107924"/>
                  </a:lnTo>
                  <a:lnTo>
                    <a:pt x="101148" y="120790"/>
                  </a:lnTo>
                  <a:lnTo>
                    <a:pt x="90678" y="160934"/>
                  </a:lnTo>
                  <a:lnTo>
                    <a:pt x="62904" y="170267"/>
                  </a:lnTo>
                  <a:lnTo>
                    <a:pt x="155153" y="170267"/>
                  </a:lnTo>
                  <a:lnTo>
                    <a:pt x="155168" y="45288"/>
                  </a:lnTo>
                  <a:close/>
                </a:path>
                <a:path w="155575" h="393064">
                  <a:moveTo>
                    <a:pt x="113169" y="0"/>
                  </a:moveTo>
                  <a:lnTo>
                    <a:pt x="95275" y="0"/>
                  </a:lnTo>
                  <a:lnTo>
                    <a:pt x="85350" y="1200"/>
                  </a:lnTo>
                  <a:lnTo>
                    <a:pt x="76301" y="4602"/>
                  </a:lnTo>
                  <a:lnTo>
                    <a:pt x="68386" y="9906"/>
                  </a:lnTo>
                  <a:lnTo>
                    <a:pt x="61861" y="16814"/>
                  </a:lnTo>
                  <a:lnTo>
                    <a:pt x="6908" y="67424"/>
                  </a:lnTo>
                  <a:lnTo>
                    <a:pt x="1961" y="74022"/>
                  </a:lnTo>
                  <a:lnTo>
                    <a:pt x="0" y="81767"/>
                  </a:lnTo>
                  <a:lnTo>
                    <a:pt x="1086" y="89700"/>
                  </a:lnTo>
                  <a:lnTo>
                    <a:pt x="5283" y="96862"/>
                  </a:lnTo>
                  <a:lnTo>
                    <a:pt x="50101" y="146888"/>
                  </a:lnTo>
                  <a:lnTo>
                    <a:pt x="56723" y="151835"/>
                  </a:lnTo>
                  <a:lnTo>
                    <a:pt x="64481" y="153798"/>
                  </a:lnTo>
                  <a:lnTo>
                    <a:pt x="72415" y="152715"/>
                  </a:lnTo>
                  <a:lnTo>
                    <a:pt x="79565" y="148526"/>
                  </a:lnTo>
                  <a:lnTo>
                    <a:pt x="84508" y="141878"/>
                  </a:lnTo>
                  <a:lnTo>
                    <a:pt x="86460" y="134126"/>
                  </a:lnTo>
                  <a:lnTo>
                    <a:pt x="85360" y="126214"/>
                  </a:lnTo>
                  <a:lnTo>
                    <a:pt x="81153" y="119087"/>
                  </a:lnTo>
                  <a:lnTo>
                    <a:pt x="50266" y="84556"/>
                  </a:lnTo>
                  <a:lnTo>
                    <a:pt x="94157" y="45288"/>
                  </a:lnTo>
                  <a:lnTo>
                    <a:pt x="155168" y="45288"/>
                  </a:lnTo>
                  <a:lnTo>
                    <a:pt x="155168" y="41973"/>
                  </a:lnTo>
                  <a:lnTo>
                    <a:pt x="151869" y="25637"/>
                  </a:lnTo>
                  <a:lnTo>
                    <a:pt x="142870" y="12295"/>
                  </a:lnTo>
                  <a:lnTo>
                    <a:pt x="129520" y="3299"/>
                  </a:lnTo>
                  <a:lnTo>
                    <a:pt x="113169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31"/>
            <p:cNvSpPr/>
            <p:nvPr/>
          </p:nvSpPr>
          <p:spPr>
            <a:xfrm>
              <a:off x="5945761" y="1446432"/>
              <a:ext cx="97485" cy="974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32"/>
            <p:cNvSpPr txBox="1"/>
            <p:nvPr/>
          </p:nvSpPr>
          <p:spPr>
            <a:xfrm>
              <a:off x="6876638" y="1884964"/>
              <a:ext cx="2222162" cy="7467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99415" marR="5080" indent="-387350" algn="r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25" dirty="0">
                  <a:solidFill>
                    <a:srgbClr val="5CB67E"/>
                  </a:solidFill>
                  <a:latin typeface="Agency FB" panose="020B0503020202020204" pitchFamily="34" charset="0"/>
                  <a:cs typeface="Arial"/>
                </a:rPr>
                <a:t>Falta </a:t>
              </a:r>
              <a:r>
                <a:rPr sz="1400" b="1" spc="5" dirty="0">
                  <a:solidFill>
                    <a:srgbClr val="5CB67E"/>
                  </a:solidFill>
                  <a:latin typeface="Agency FB" panose="020B0503020202020204" pitchFamily="34" charset="0"/>
                  <a:cs typeface="Arial"/>
                </a:rPr>
                <a:t>de</a:t>
              </a:r>
              <a:r>
                <a:rPr sz="1400" b="1" spc="-200" dirty="0">
                  <a:solidFill>
                    <a:srgbClr val="5CB67E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b="1" spc="0" dirty="0">
                  <a:solidFill>
                    <a:srgbClr val="5CB67E"/>
                  </a:solidFill>
                  <a:latin typeface="Agency FB" panose="020B0503020202020204" pitchFamily="34" charset="0"/>
                  <a:cs typeface="Arial"/>
                </a:rPr>
                <a:t>conocimientos </a:t>
              </a:r>
              <a:r>
                <a:rPr sz="1400" b="1" spc="5" dirty="0" smtClean="0">
                  <a:solidFill>
                    <a:srgbClr val="5CB67E"/>
                  </a:solidFill>
                  <a:latin typeface="Agency FB" panose="020B0503020202020204" pitchFamily="34" charset="0"/>
                  <a:cs typeface="Arial"/>
                </a:rPr>
                <a:t>de </a:t>
              </a:r>
              <a:r>
                <a:rPr sz="1400" b="1" spc="-15" dirty="0">
                  <a:solidFill>
                    <a:srgbClr val="5CB67E"/>
                  </a:solidFill>
                  <a:latin typeface="Agency FB" panose="020B0503020202020204" pitchFamily="34" charset="0"/>
                  <a:cs typeface="Arial"/>
                </a:rPr>
                <a:t>los</a:t>
              </a:r>
              <a:r>
                <a:rPr sz="1400" b="1" spc="-229" dirty="0">
                  <a:solidFill>
                    <a:srgbClr val="5CB67E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b="1" spc="15" dirty="0">
                  <a:solidFill>
                    <a:srgbClr val="5CB67E"/>
                  </a:solidFill>
                  <a:latin typeface="Agency FB" panose="020B0503020202020204" pitchFamily="34" charset="0"/>
                  <a:cs typeface="Arial"/>
                </a:rPr>
                <a:t>formadores  </a:t>
              </a:r>
              <a:r>
                <a:rPr sz="1400" spc="2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en </a:t>
              </a:r>
              <a:r>
                <a:rPr sz="1400" spc="5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temas</a:t>
              </a:r>
              <a:r>
                <a:rPr sz="1400" spc="-18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3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digitales</a:t>
              </a:r>
              <a:endParaRPr sz="1400" dirty="0">
                <a:latin typeface="Agency FB" panose="020B0503020202020204" pitchFamily="34" charset="0"/>
                <a:cs typeface="Arial"/>
              </a:endParaRPr>
            </a:p>
          </p:txBody>
        </p:sp>
        <p:sp>
          <p:nvSpPr>
            <p:cNvPr id="117" name="object 33"/>
            <p:cNvSpPr/>
            <p:nvPr/>
          </p:nvSpPr>
          <p:spPr>
            <a:xfrm>
              <a:off x="9189162" y="2046479"/>
              <a:ext cx="504190" cy="404494"/>
            </a:xfrm>
            <a:custGeom>
              <a:avLst/>
              <a:gdLst/>
              <a:ahLst/>
              <a:cxnLst/>
              <a:rect l="l" t="t" r="r" b="b"/>
              <a:pathLst>
                <a:path w="504190" h="404494">
                  <a:moveTo>
                    <a:pt x="407225" y="362127"/>
                  </a:moveTo>
                  <a:lnTo>
                    <a:pt x="96786" y="362127"/>
                  </a:lnTo>
                  <a:lnTo>
                    <a:pt x="247091" y="403580"/>
                  </a:lnTo>
                  <a:lnTo>
                    <a:pt x="247853" y="403758"/>
                  </a:lnTo>
                  <a:lnTo>
                    <a:pt x="248399" y="403847"/>
                  </a:lnTo>
                  <a:lnTo>
                    <a:pt x="248704" y="403936"/>
                  </a:lnTo>
                  <a:lnTo>
                    <a:pt x="249237" y="403999"/>
                  </a:lnTo>
                  <a:lnTo>
                    <a:pt x="250202" y="404152"/>
                  </a:lnTo>
                  <a:lnTo>
                    <a:pt x="251104" y="404240"/>
                  </a:lnTo>
                  <a:lnTo>
                    <a:pt x="252895" y="404240"/>
                  </a:lnTo>
                  <a:lnTo>
                    <a:pt x="253784" y="404152"/>
                  </a:lnTo>
                  <a:lnTo>
                    <a:pt x="255320" y="403936"/>
                  </a:lnTo>
                  <a:lnTo>
                    <a:pt x="255752" y="403809"/>
                  </a:lnTo>
                  <a:lnTo>
                    <a:pt x="256146" y="403783"/>
                  </a:lnTo>
                  <a:lnTo>
                    <a:pt x="256527" y="403656"/>
                  </a:lnTo>
                  <a:lnTo>
                    <a:pt x="256908" y="403580"/>
                  </a:lnTo>
                  <a:lnTo>
                    <a:pt x="407225" y="362127"/>
                  </a:lnTo>
                  <a:close/>
                </a:path>
                <a:path w="504190" h="404494">
                  <a:moveTo>
                    <a:pt x="211950" y="0"/>
                  </a:moveTo>
                  <a:lnTo>
                    <a:pt x="188455" y="19850"/>
                  </a:lnTo>
                  <a:lnTo>
                    <a:pt x="139433" y="42405"/>
                  </a:lnTo>
                  <a:lnTo>
                    <a:pt x="137985" y="43052"/>
                  </a:lnTo>
                  <a:lnTo>
                    <a:pt x="133705" y="45186"/>
                  </a:lnTo>
                  <a:lnTo>
                    <a:pt x="80530" y="93189"/>
                  </a:lnTo>
                  <a:lnTo>
                    <a:pt x="48069" y="149961"/>
                  </a:lnTo>
                  <a:lnTo>
                    <a:pt x="24745" y="198776"/>
                  </a:lnTo>
                  <a:lnTo>
                    <a:pt x="5256" y="269239"/>
                  </a:lnTo>
                  <a:lnTo>
                    <a:pt x="101" y="323341"/>
                  </a:lnTo>
                  <a:lnTo>
                    <a:pt x="0" y="326262"/>
                  </a:lnTo>
                  <a:lnTo>
                    <a:pt x="4108" y="345342"/>
                  </a:lnTo>
                  <a:lnTo>
                    <a:pt x="15303" y="360943"/>
                  </a:lnTo>
                  <a:lnTo>
                    <a:pt x="31893" y="371472"/>
                  </a:lnTo>
                  <a:lnTo>
                    <a:pt x="52184" y="375335"/>
                  </a:lnTo>
                  <a:lnTo>
                    <a:pt x="54267" y="375335"/>
                  </a:lnTo>
                  <a:lnTo>
                    <a:pt x="96786" y="362127"/>
                  </a:lnTo>
                  <a:lnTo>
                    <a:pt x="486834" y="362127"/>
                  </a:lnTo>
                  <a:lnTo>
                    <a:pt x="487815" y="361505"/>
                  </a:lnTo>
                  <a:lnTo>
                    <a:pt x="233514" y="361505"/>
                  </a:lnTo>
                  <a:lnTo>
                    <a:pt x="135509" y="334479"/>
                  </a:lnTo>
                  <a:lnTo>
                    <a:pt x="141997" y="322759"/>
                  </a:lnTo>
                  <a:lnTo>
                    <a:pt x="144395" y="309756"/>
                  </a:lnTo>
                  <a:lnTo>
                    <a:pt x="142531" y="296557"/>
                  </a:lnTo>
                  <a:lnTo>
                    <a:pt x="114515" y="269239"/>
                  </a:lnTo>
                  <a:lnTo>
                    <a:pt x="114515" y="155155"/>
                  </a:lnTo>
                  <a:lnTo>
                    <a:pt x="458429" y="155155"/>
                  </a:lnTo>
                  <a:lnTo>
                    <a:pt x="458231" y="154749"/>
                  </a:lnTo>
                  <a:lnTo>
                    <a:pt x="252006" y="154749"/>
                  </a:lnTo>
                  <a:lnTo>
                    <a:pt x="234226" y="149847"/>
                  </a:lnTo>
                  <a:lnTo>
                    <a:pt x="249796" y="37630"/>
                  </a:lnTo>
                  <a:lnTo>
                    <a:pt x="211950" y="0"/>
                  </a:lnTo>
                  <a:close/>
                </a:path>
                <a:path w="504190" h="404494">
                  <a:moveTo>
                    <a:pt x="486834" y="362127"/>
                  </a:moveTo>
                  <a:lnTo>
                    <a:pt x="407225" y="362127"/>
                  </a:lnTo>
                  <a:lnTo>
                    <a:pt x="415919" y="366262"/>
                  </a:lnTo>
                  <a:lnTo>
                    <a:pt x="449719" y="375335"/>
                  </a:lnTo>
                  <a:lnTo>
                    <a:pt x="451815" y="375335"/>
                  </a:lnTo>
                  <a:lnTo>
                    <a:pt x="472109" y="371470"/>
                  </a:lnTo>
                  <a:lnTo>
                    <a:pt x="486834" y="362127"/>
                  </a:lnTo>
                  <a:close/>
                </a:path>
                <a:path w="504190" h="404494">
                  <a:moveTo>
                    <a:pt x="458429" y="155155"/>
                  </a:moveTo>
                  <a:lnTo>
                    <a:pt x="114515" y="155155"/>
                  </a:lnTo>
                  <a:lnTo>
                    <a:pt x="233514" y="187985"/>
                  </a:lnTo>
                  <a:lnTo>
                    <a:pt x="233514" y="361505"/>
                  </a:lnTo>
                  <a:lnTo>
                    <a:pt x="270459" y="361505"/>
                  </a:lnTo>
                  <a:lnTo>
                    <a:pt x="270459" y="187985"/>
                  </a:lnTo>
                  <a:lnTo>
                    <a:pt x="389483" y="155168"/>
                  </a:lnTo>
                  <a:lnTo>
                    <a:pt x="458435" y="155168"/>
                  </a:lnTo>
                  <a:close/>
                </a:path>
                <a:path w="504190" h="404494">
                  <a:moveTo>
                    <a:pt x="458435" y="155168"/>
                  </a:moveTo>
                  <a:lnTo>
                    <a:pt x="389483" y="155168"/>
                  </a:lnTo>
                  <a:lnTo>
                    <a:pt x="389483" y="269239"/>
                  </a:lnTo>
                  <a:lnTo>
                    <a:pt x="383325" y="271543"/>
                  </a:lnTo>
                  <a:lnTo>
                    <a:pt x="359613" y="309759"/>
                  </a:lnTo>
                  <a:lnTo>
                    <a:pt x="362015" y="322760"/>
                  </a:lnTo>
                  <a:lnTo>
                    <a:pt x="368515" y="334479"/>
                  </a:lnTo>
                  <a:lnTo>
                    <a:pt x="270459" y="361505"/>
                  </a:lnTo>
                  <a:lnTo>
                    <a:pt x="487815" y="361505"/>
                  </a:lnTo>
                  <a:lnTo>
                    <a:pt x="488704" y="360938"/>
                  </a:lnTo>
                  <a:lnTo>
                    <a:pt x="499902" y="345337"/>
                  </a:lnTo>
                  <a:lnTo>
                    <a:pt x="504012" y="326262"/>
                  </a:lnTo>
                  <a:lnTo>
                    <a:pt x="503999" y="325323"/>
                  </a:lnTo>
                  <a:lnTo>
                    <a:pt x="503885" y="323341"/>
                  </a:lnTo>
                  <a:lnTo>
                    <a:pt x="496388" y="261254"/>
                  </a:lnTo>
                  <a:lnTo>
                    <a:pt x="479894" y="205543"/>
                  </a:lnTo>
                  <a:lnTo>
                    <a:pt x="463401" y="165386"/>
                  </a:lnTo>
                  <a:lnTo>
                    <a:pt x="458435" y="155168"/>
                  </a:lnTo>
                  <a:close/>
                </a:path>
                <a:path w="504190" h="404494">
                  <a:moveTo>
                    <a:pt x="292011" y="0"/>
                  </a:moveTo>
                  <a:lnTo>
                    <a:pt x="254215" y="37630"/>
                  </a:lnTo>
                  <a:lnTo>
                    <a:pt x="269760" y="149847"/>
                  </a:lnTo>
                  <a:lnTo>
                    <a:pt x="252006" y="154749"/>
                  </a:lnTo>
                  <a:lnTo>
                    <a:pt x="458231" y="154749"/>
                  </a:lnTo>
                  <a:lnTo>
                    <a:pt x="455845" y="149847"/>
                  </a:lnTo>
                  <a:lnTo>
                    <a:pt x="423462" y="93189"/>
                  </a:lnTo>
                  <a:lnTo>
                    <a:pt x="371132" y="45656"/>
                  </a:lnTo>
                  <a:lnTo>
                    <a:pt x="315569" y="19850"/>
                  </a:lnTo>
                  <a:lnTo>
                    <a:pt x="292011" y="0"/>
                  </a:lnTo>
                  <a:close/>
                </a:path>
              </a:pathLst>
            </a:custGeom>
            <a:solidFill>
              <a:srgbClr val="5CB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34"/>
            <p:cNvSpPr/>
            <p:nvPr/>
          </p:nvSpPr>
          <p:spPr>
            <a:xfrm>
              <a:off x="9323825" y="1765246"/>
              <a:ext cx="234950" cy="281305"/>
            </a:xfrm>
            <a:custGeom>
              <a:avLst/>
              <a:gdLst/>
              <a:ahLst/>
              <a:cxnLst/>
              <a:rect l="l" t="t" r="r" b="b"/>
              <a:pathLst>
                <a:path w="234950" h="281305">
                  <a:moveTo>
                    <a:pt x="117335" y="0"/>
                  </a:moveTo>
                  <a:lnTo>
                    <a:pt x="63606" y="7868"/>
                  </a:lnTo>
                  <a:lnTo>
                    <a:pt x="27030" y="30589"/>
                  </a:lnTo>
                  <a:lnTo>
                    <a:pt x="6273" y="66838"/>
                  </a:lnTo>
                  <a:lnTo>
                    <a:pt x="0" y="115290"/>
                  </a:lnTo>
                  <a:lnTo>
                    <a:pt x="7073" y="172464"/>
                  </a:lnTo>
                  <a:lnTo>
                    <a:pt x="25073" y="218607"/>
                  </a:lnTo>
                  <a:lnTo>
                    <a:pt x="51269" y="252756"/>
                  </a:lnTo>
                  <a:lnTo>
                    <a:pt x="82933" y="273950"/>
                  </a:lnTo>
                  <a:lnTo>
                    <a:pt x="117335" y="281228"/>
                  </a:lnTo>
                  <a:lnTo>
                    <a:pt x="148490" y="273950"/>
                  </a:lnTo>
                  <a:lnTo>
                    <a:pt x="174974" y="255993"/>
                  </a:lnTo>
                  <a:lnTo>
                    <a:pt x="117335" y="255993"/>
                  </a:lnTo>
                  <a:lnTo>
                    <a:pt x="83816" y="246186"/>
                  </a:lnTo>
                  <a:lnTo>
                    <a:pt x="57064" y="220332"/>
                  </a:lnTo>
                  <a:lnTo>
                    <a:pt x="38175" y="183781"/>
                  </a:lnTo>
                  <a:lnTo>
                    <a:pt x="28244" y="141884"/>
                  </a:lnTo>
                  <a:lnTo>
                    <a:pt x="36129" y="113555"/>
                  </a:lnTo>
                  <a:lnTo>
                    <a:pt x="59830" y="101543"/>
                  </a:lnTo>
                  <a:lnTo>
                    <a:pt x="232881" y="101543"/>
                  </a:lnTo>
                  <a:lnTo>
                    <a:pt x="228395" y="66838"/>
                  </a:lnTo>
                  <a:lnTo>
                    <a:pt x="207648" y="30589"/>
                  </a:lnTo>
                  <a:lnTo>
                    <a:pt x="171074" y="7868"/>
                  </a:lnTo>
                  <a:lnTo>
                    <a:pt x="117335" y="0"/>
                  </a:lnTo>
                  <a:close/>
                </a:path>
                <a:path w="234950" h="281305">
                  <a:moveTo>
                    <a:pt x="234199" y="111744"/>
                  </a:moveTo>
                  <a:lnTo>
                    <a:pt x="184626" y="111744"/>
                  </a:lnTo>
                  <a:lnTo>
                    <a:pt x="200888" y="113555"/>
                  </a:lnTo>
                  <a:lnTo>
                    <a:pt x="206451" y="141833"/>
                  </a:lnTo>
                  <a:lnTo>
                    <a:pt x="198834" y="178862"/>
                  </a:lnTo>
                  <a:lnTo>
                    <a:pt x="179104" y="215973"/>
                  </a:lnTo>
                  <a:lnTo>
                    <a:pt x="150769" y="244553"/>
                  </a:lnTo>
                  <a:lnTo>
                    <a:pt x="117335" y="255993"/>
                  </a:lnTo>
                  <a:lnTo>
                    <a:pt x="174974" y="255993"/>
                  </a:lnTo>
                  <a:lnTo>
                    <a:pt x="179750" y="252756"/>
                  </a:lnTo>
                  <a:lnTo>
                    <a:pt x="207164" y="218607"/>
                  </a:lnTo>
                  <a:lnTo>
                    <a:pt x="226783" y="172464"/>
                  </a:lnTo>
                  <a:lnTo>
                    <a:pt x="234657" y="115290"/>
                  </a:lnTo>
                  <a:lnTo>
                    <a:pt x="234199" y="111744"/>
                  </a:lnTo>
                  <a:close/>
                </a:path>
                <a:path w="234950" h="281305">
                  <a:moveTo>
                    <a:pt x="232881" y="101543"/>
                  </a:moveTo>
                  <a:lnTo>
                    <a:pt x="59830" y="101543"/>
                  </a:lnTo>
                  <a:lnTo>
                    <a:pt x="86140" y="103932"/>
                  </a:lnTo>
                  <a:lnTo>
                    <a:pt x="101850" y="118809"/>
                  </a:lnTo>
                  <a:lnTo>
                    <a:pt x="93751" y="144259"/>
                  </a:lnTo>
                  <a:lnTo>
                    <a:pt x="128851" y="139203"/>
                  </a:lnTo>
                  <a:lnTo>
                    <a:pt x="159878" y="124331"/>
                  </a:lnTo>
                  <a:lnTo>
                    <a:pt x="184626" y="111744"/>
                  </a:lnTo>
                  <a:lnTo>
                    <a:pt x="234199" y="111744"/>
                  </a:lnTo>
                  <a:lnTo>
                    <a:pt x="232881" y="101543"/>
                  </a:lnTo>
                  <a:close/>
                </a:path>
              </a:pathLst>
            </a:custGeom>
            <a:solidFill>
              <a:srgbClr val="5CB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Agrupar 118"/>
          <p:cNvGrpSpPr/>
          <p:nvPr/>
        </p:nvGrpSpPr>
        <p:grpSpPr>
          <a:xfrm>
            <a:off x="6448132" y="3408479"/>
            <a:ext cx="2530970" cy="887522"/>
            <a:chOff x="6970238" y="2921195"/>
            <a:chExt cx="2688136" cy="918140"/>
          </a:xfrm>
        </p:grpSpPr>
        <p:sp>
          <p:nvSpPr>
            <p:cNvPr id="127" name="object 81"/>
            <p:cNvSpPr txBox="1"/>
            <p:nvPr/>
          </p:nvSpPr>
          <p:spPr>
            <a:xfrm>
              <a:off x="6970238" y="2921195"/>
              <a:ext cx="2350135" cy="90477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25781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Explosión</a:t>
              </a:r>
              <a:r>
                <a:rPr sz="1400" b="1" spc="-90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b="1" spc="10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en</a:t>
              </a:r>
              <a:r>
                <a:rPr sz="1400" b="1" spc="-90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b="1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el</a:t>
              </a:r>
              <a:r>
                <a:rPr sz="1400" b="1" spc="-90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b="1" spc="15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número</a:t>
              </a:r>
              <a:r>
                <a:rPr sz="1400" b="1" spc="-90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b="1" spc="5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de  </a:t>
              </a:r>
              <a:r>
                <a:rPr sz="1400" b="1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innovaciones </a:t>
              </a:r>
              <a:r>
                <a:rPr sz="1400" spc="3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educativas</a:t>
              </a:r>
              <a:r>
                <a:rPr sz="1400" spc="-14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7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y</a:t>
              </a:r>
              <a:endParaRPr sz="1400" dirty="0">
                <a:latin typeface="Agency FB" panose="020B0503020202020204" pitchFamily="34" charset="0"/>
                <a:cs typeface="Arial"/>
              </a:endParaRPr>
            </a:p>
            <a:p>
              <a:pPr marL="480695">
                <a:lnSpc>
                  <a:spcPct val="100000"/>
                </a:lnSpc>
              </a:pPr>
              <a:r>
                <a:rPr sz="1400" spc="5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falta</a:t>
              </a:r>
              <a:r>
                <a:rPr sz="1400" spc="-8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3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de</a:t>
              </a:r>
              <a:r>
                <a:rPr sz="1400" spc="-8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2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evidencia</a:t>
              </a:r>
              <a:r>
                <a:rPr sz="1400" spc="-8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3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de</a:t>
              </a:r>
              <a:endParaRPr sz="1400" dirty="0">
                <a:latin typeface="Agency FB" panose="020B0503020202020204" pitchFamily="34" charset="0"/>
                <a:cs typeface="Arial"/>
              </a:endParaRPr>
            </a:p>
            <a:p>
              <a:pPr marL="1203960">
                <a:lnSpc>
                  <a:spcPct val="100000"/>
                </a:lnSpc>
              </a:pPr>
              <a:r>
                <a:rPr sz="1400" spc="3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su</a:t>
              </a:r>
              <a:r>
                <a:rPr sz="1400" spc="-12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2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eficacia</a:t>
              </a:r>
              <a:endParaRPr sz="1400" dirty="0">
                <a:latin typeface="Agency FB" panose="020B0503020202020204" pitchFamily="34" charset="0"/>
                <a:cs typeface="Arial"/>
              </a:endParaRPr>
            </a:p>
          </p:txBody>
        </p:sp>
        <p:sp>
          <p:nvSpPr>
            <p:cNvPr id="128" name="object 82"/>
            <p:cNvSpPr/>
            <p:nvPr/>
          </p:nvSpPr>
          <p:spPr>
            <a:xfrm>
              <a:off x="9197634" y="3461442"/>
              <a:ext cx="241935" cy="27940"/>
            </a:xfrm>
            <a:custGeom>
              <a:avLst/>
              <a:gdLst/>
              <a:ahLst/>
              <a:cxnLst/>
              <a:rect l="l" t="t" r="r" b="b"/>
              <a:pathLst>
                <a:path w="241934" h="27939">
                  <a:moveTo>
                    <a:pt x="228250" y="0"/>
                  </a:moveTo>
                  <a:lnTo>
                    <a:pt x="13468" y="0"/>
                  </a:lnTo>
                  <a:lnTo>
                    <a:pt x="3367" y="4365"/>
                  </a:lnTo>
                  <a:lnTo>
                    <a:pt x="0" y="13970"/>
                  </a:lnTo>
                  <a:lnTo>
                    <a:pt x="3367" y="23574"/>
                  </a:lnTo>
                  <a:lnTo>
                    <a:pt x="13468" y="27940"/>
                  </a:lnTo>
                  <a:lnTo>
                    <a:pt x="228250" y="27940"/>
                  </a:lnTo>
                  <a:lnTo>
                    <a:pt x="238366" y="23574"/>
                  </a:lnTo>
                  <a:lnTo>
                    <a:pt x="241738" y="13970"/>
                  </a:lnTo>
                  <a:lnTo>
                    <a:pt x="238366" y="4365"/>
                  </a:lnTo>
                  <a:lnTo>
                    <a:pt x="22825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29" name="object 83"/>
            <p:cNvSpPr/>
            <p:nvPr/>
          </p:nvSpPr>
          <p:spPr>
            <a:xfrm>
              <a:off x="9197636" y="3527485"/>
              <a:ext cx="241935" cy="27940"/>
            </a:xfrm>
            <a:custGeom>
              <a:avLst/>
              <a:gdLst/>
              <a:ahLst/>
              <a:cxnLst/>
              <a:rect l="l" t="t" r="r" b="b"/>
              <a:pathLst>
                <a:path w="241934" h="27939">
                  <a:moveTo>
                    <a:pt x="228250" y="0"/>
                  </a:moveTo>
                  <a:lnTo>
                    <a:pt x="13468" y="0"/>
                  </a:lnTo>
                  <a:lnTo>
                    <a:pt x="3367" y="4359"/>
                  </a:lnTo>
                  <a:lnTo>
                    <a:pt x="0" y="13950"/>
                  </a:lnTo>
                  <a:lnTo>
                    <a:pt x="3367" y="23542"/>
                  </a:lnTo>
                  <a:lnTo>
                    <a:pt x="13468" y="27901"/>
                  </a:lnTo>
                  <a:lnTo>
                    <a:pt x="228250" y="27901"/>
                  </a:lnTo>
                  <a:lnTo>
                    <a:pt x="238366" y="23542"/>
                  </a:lnTo>
                  <a:lnTo>
                    <a:pt x="241738" y="13950"/>
                  </a:lnTo>
                  <a:lnTo>
                    <a:pt x="238366" y="4359"/>
                  </a:lnTo>
                  <a:lnTo>
                    <a:pt x="22825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30" name="object 84"/>
            <p:cNvSpPr/>
            <p:nvPr/>
          </p:nvSpPr>
          <p:spPr>
            <a:xfrm>
              <a:off x="9197636" y="3588578"/>
              <a:ext cx="241935" cy="27940"/>
            </a:xfrm>
            <a:custGeom>
              <a:avLst/>
              <a:gdLst/>
              <a:ahLst/>
              <a:cxnLst/>
              <a:rect l="l" t="t" r="r" b="b"/>
              <a:pathLst>
                <a:path w="241934" h="27939">
                  <a:moveTo>
                    <a:pt x="228250" y="0"/>
                  </a:moveTo>
                  <a:lnTo>
                    <a:pt x="13468" y="0"/>
                  </a:lnTo>
                  <a:lnTo>
                    <a:pt x="3367" y="4363"/>
                  </a:lnTo>
                  <a:lnTo>
                    <a:pt x="0" y="13963"/>
                  </a:lnTo>
                  <a:lnTo>
                    <a:pt x="3367" y="23563"/>
                  </a:lnTo>
                  <a:lnTo>
                    <a:pt x="13468" y="27927"/>
                  </a:lnTo>
                  <a:lnTo>
                    <a:pt x="228250" y="27927"/>
                  </a:lnTo>
                  <a:lnTo>
                    <a:pt x="238366" y="23563"/>
                  </a:lnTo>
                  <a:lnTo>
                    <a:pt x="241738" y="13963"/>
                  </a:lnTo>
                  <a:lnTo>
                    <a:pt x="238366" y="4363"/>
                  </a:lnTo>
                  <a:lnTo>
                    <a:pt x="22825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31" name="object 85"/>
            <p:cNvSpPr/>
            <p:nvPr/>
          </p:nvSpPr>
          <p:spPr>
            <a:xfrm>
              <a:off x="9197636" y="3654596"/>
              <a:ext cx="241935" cy="27940"/>
            </a:xfrm>
            <a:custGeom>
              <a:avLst/>
              <a:gdLst/>
              <a:ahLst/>
              <a:cxnLst/>
              <a:rect l="l" t="t" r="r" b="b"/>
              <a:pathLst>
                <a:path w="241934" h="27939">
                  <a:moveTo>
                    <a:pt x="228250" y="0"/>
                  </a:moveTo>
                  <a:lnTo>
                    <a:pt x="13468" y="0"/>
                  </a:lnTo>
                  <a:lnTo>
                    <a:pt x="3367" y="4359"/>
                  </a:lnTo>
                  <a:lnTo>
                    <a:pt x="0" y="13950"/>
                  </a:lnTo>
                  <a:lnTo>
                    <a:pt x="3367" y="23542"/>
                  </a:lnTo>
                  <a:lnTo>
                    <a:pt x="13468" y="27901"/>
                  </a:lnTo>
                  <a:lnTo>
                    <a:pt x="228250" y="27901"/>
                  </a:lnTo>
                  <a:lnTo>
                    <a:pt x="238366" y="23542"/>
                  </a:lnTo>
                  <a:lnTo>
                    <a:pt x="241738" y="13950"/>
                  </a:lnTo>
                  <a:lnTo>
                    <a:pt x="238366" y="4359"/>
                  </a:lnTo>
                  <a:lnTo>
                    <a:pt x="22825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32" name="object 86"/>
            <p:cNvSpPr/>
            <p:nvPr/>
          </p:nvSpPr>
          <p:spPr>
            <a:xfrm>
              <a:off x="9193521" y="3716856"/>
              <a:ext cx="241935" cy="27940"/>
            </a:xfrm>
            <a:custGeom>
              <a:avLst/>
              <a:gdLst/>
              <a:ahLst/>
              <a:cxnLst/>
              <a:rect l="l" t="t" r="r" b="b"/>
              <a:pathLst>
                <a:path w="241934" h="27939">
                  <a:moveTo>
                    <a:pt x="228247" y="0"/>
                  </a:moveTo>
                  <a:lnTo>
                    <a:pt x="13477" y="0"/>
                  </a:lnTo>
                  <a:lnTo>
                    <a:pt x="3369" y="4359"/>
                  </a:lnTo>
                  <a:lnTo>
                    <a:pt x="0" y="13950"/>
                  </a:lnTo>
                  <a:lnTo>
                    <a:pt x="3369" y="23542"/>
                  </a:lnTo>
                  <a:lnTo>
                    <a:pt x="13477" y="27901"/>
                  </a:lnTo>
                  <a:lnTo>
                    <a:pt x="228247" y="27901"/>
                  </a:lnTo>
                  <a:lnTo>
                    <a:pt x="238355" y="23542"/>
                  </a:lnTo>
                  <a:lnTo>
                    <a:pt x="241725" y="13950"/>
                  </a:lnTo>
                  <a:lnTo>
                    <a:pt x="238355" y="4359"/>
                  </a:lnTo>
                  <a:lnTo>
                    <a:pt x="228247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33" name="object 87"/>
            <p:cNvSpPr/>
            <p:nvPr/>
          </p:nvSpPr>
          <p:spPr>
            <a:xfrm>
              <a:off x="9118019" y="3318635"/>
              <a:ext cx="401320" cy="520700"/>
            </a:xfrm>
            <a:custGeom>
              <a:avLst/>
              <a:gdLst/>
              <a:ahLst/>
              <a:cxnLst/>
              <a:rect l="l" t="t" r="r" b="b"/>
              <a:pathLst>
                <a:path w="401320" h="520700">
                  <a:moveTo>
                    <a:pt x="326504" y="0"/>
                  </a:moveTo>
                  <a:lnTo>
                    <a:pt x="0" y="0"/>
                  </a:lnTo>
                  <a:lnTo>
                    <a:pt x="0" y="520661"/>
                  </a:lnTo>
                  <a:lnTo>
                    <a:pt x="400964" y="520661"/>
                  </a:lnTo>
                  <a:lnTo>
                    <a:pt x="400964" y="486003"/>
                  </a:lnTo>
                  <a:lnTo>
                    <a:pt x="34721" y="486003"/>
                  </a:lnTo>
                  <a:lnTo>
                    <a:pt x="34721" y="34620"/>
                  </a:lnTo>
                  <a:lnTo>
                    <a:pt x="362183" y="34620"/>
                  </a:lnTo>
                  <a:lnTo>
                    <a:pt x="326504" y="0"/>
                  </a:lnTo>
                  <a:close/>
                </a:path>
                <a:path w="401320" h="520700">
                  <a:moveTo>
                    <a:pt x="362183" y="34620"/>
                  </a:moveTo>
                  <a:lnTo>
                    <a:pt x="308597" y="34620"/>
                  </a:lnTo>
                  <a:lnTo>
                    <a:pt x="308597" y="89623"/>
                  </a:lnTo>
                  <a:lnTo>
                    <a:pt x="366344" y="89623"/>
                  </a:lnTo>
                  <a:lnTo>
                    <a:pt x="366344" y="486003"/>
                  </a:lnTo>
                  <a:lnTo>
                    <a:pt x="400964" y="486003"/>
                  </a:lnTo>
                  <a:lnTo>
                    <a:pt x="400964" y="72250"/>
                  </a:lnTo>
                  <a:lnTo>
                    <a:pt x="362183" y="3462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34" name="object 88"/>
            <p:cNvSpPr/>
            <p:nvPr/>
          </p:nvSpPr>
          <p:spPr>
            <a:xfrm>
              <a:off x="9185851" y="3238839"/>
              <a:ext cx="401320" cy="521334"/>
            </a:xfrm>
            <a:custGeom>
              <a:avLst/>
              <a:gdLst/>
              <a:ahLst/>
              <a:cxnLst/>
              <a:rect l="l" t="t" r="r" b="b"/>
              <a:pathLst>
                <a:path w="401320" h="521335">
                  <a:moveTo>
                    <a:pt x="362150" y="34632"/>
                  </a:moveTo>
                  <a:lnTo>
                    <a:pt x="308559" y="34632"/>
                  </a:lnTo>
                  <a:lnTo>
                    <a:pt x="308559" y="89662"/>
                  </a:lnTo>
                  <a:lnTo>
                    <a:pt x="366293" y="89662"/>
                  </a:lnTo>
                  <a:lnTo>
                    <a:pt x="366293" y="486016"/>
                  </a:lnTo>
                  <a:lnTo>
                    <a:pt x="351053" y="486016"/>
                  </a:lnTo>
                  <a:lnTo>
                    <a:pt x="351053" y="520712"/>
                  </a:lnTo>
                  <a:lnTo>
                    <a:pt x="400926" y="520712"/>
                  </a:lnTo>
                  <a:lnTo>
                    <a:pt x="400926" y="72186"/>
                  </a:lnTo>
                  <a:lnTo>
                    <a:pt x="362150" y="34632"/>
                  </a:lnTo>
                  <a:close/>
                </a:path>
                <a:path w="401320" h="521335">
                  <a:moveTo>
                    <a:pt x="326390" y="0"/>
                  </a:moveTo>
                  <a:lnTo>
                    <a:pt x="0" y="0"/>
                  </a:lnTo>
                  <a:lnTo>
                    <a:pt x="0" y="60261"/>
                  </a:lnTo>
                  <a:lnTo>
                    <a:pt x="34671" y="60261"/>
                  </a:lnTo>
                  <a:lnTo>
                    <a:pt x="34671" y="34632"/>
                  </a:lnTo>
                  <a:lnTo>
                    <a:pt x="362150" y="34632"/>
                  </a:lnTo>
                  <a:lnTo>
                    <a:pt x="32639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35" name="object 89"/>
            <p:cNvSpPr/>
            <p:nvPr/>
          </p:nvSpPr>
          <p:spPr>
            <a:xfrm>
              <a:off x="9257054" y="3166260"/>
              <a:ext cx="401320" cy="520700"/>
            </a:xfrm>
            <a:custGeom>
              <a:avLst/>
              <a:gdLst/>
              <a:ahLst/>
              <a:cxnLst/>
              <a:rect l="l" t="t" r="r" b="b"/>
              <a:pathLst>
                <a:path w="401320" h="520700">
                  <a:moveTo>
                    <a:pt x="362261" y="34709"/>
                  </a:moveTo>
                  <a:lnTo>
                    <a:pt x="308610" y="34709"/>
                  </a:lnTo>
                  <a:lnTo>
                    <a:pt x="308610" y="89687"/>
                  </a:lnTo>
                  <a:lnTo>
                    <a:pt x="366280" y="89687"/>
                  </a:lnTo>
                  <a:lnTo>
                    <a:pt x="366280" y="486003"/>
                  </a:lnTo>
                  <a:lnTo>
                    <a:pt x="351091" y="486003"/>
                  </a:lnTo>
                  <a:lnTo>
                    <a:pt x="351091" y="520700"/>
                  </a:lnTo>
                  <a:lnTo>
                    <a:pt x="400964" y="520700"/>
                  </a:lnTo>
                  <a:lnTo>
                    <a:pt x="400964" y="72224"/>
                  </a:lnTo>
                  <a:lnTo>
                    <a:pt x="362261" y="34709"/>
                  </a:lnTo>
                  <a:close/>
                </a:path>
                <a:path w="401320" h="520700">
                  <a:moveTo>
                    <a:pt x="326453" y="0"/>
                  </a:moveTo>
                  <a:lnTo>
                    <a:pt x="0" y="0"/>
                  </a:lnTo>
                  <a:lnTo>
                    <a:pt x="0" y="60261"/>
                  </a:lnTo>
                  <a:lnTo>
                    <a:pt x="34671" y="60261"/>
                  </a:lnTo>
                  <a:lnTo>
                    <a:pt x="34671" y="34709"/>
                  </a:lnTo>
                  <a:lnTo>
                    <a:pt x="362261" y="34709"/>
                  </a:lnTo>
                  <a:lnTo>
                    <a:pt x="326453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</p:grpSp>
      <p:grpSp>
        <p:nvGrpSpPr>
          <p:cNvPr id="136" name="Agrupar 135"/>
          <p:cNvGrpSpPr/>
          <p:nvPr/>
        </p:nvGrpSpPr>
        <p:grpSpPr>
          <a:xfrm>
            <a:off x="330330" y="4143312"/>
            <a:ext cx="8718899" cy="1611566"/>
            <a:chOff x="398927" y="3642445"/>
            <a:chExt cx="9135290" cy="1653334"/>
          </a:xfrm>
        </p:grpSpPr>
        <p:sp>
          <p:nvSpPr>
            <p:cNvPr id="137" name="object 35"/>
            <p:cNvSpPr txBox="1"/>
            <p:nvPr/>
          </p:nvSpPr>
          <p:spPr>
            <a:xfrm>
              <a:off x="6766527" y="4201651"/>
              <a:ext cx="2338070" cy="104463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61315" marR="5080" indent="407034" algn="r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5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Ausencia de</a:t>
              </a:r>
              <a:r>
                <a:rPr sz="1400" b="1" spc="-210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 </a:t>
              </a:r>
              <a:r>
                <a:rPr sz="1400" b="1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figuras  </a:t>
              </a:r>
              <a:r>
                <a:rPr sz="1400" b="1" spc="10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técnicas</a:t>
              </a:r>
              <a:r>
                <a:rPr sz="1400" b="1" spc="-85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 </a:t>
              </a:r>
              <a:r>
                <a:rPr sz="1400" b="1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especializadas</a:t>
              </a:r>
              <a:endParaRPr sz="1400" dirty="0">
                <a:latin typeface="Agency FB" panose="020B0503020202020204" pitchFamily="34" charset="0"/>
                <a:cs typeface="Lucida Sans"/>
              </a:endParaRPr>
            </a:p>
            <a:p>
              <a:pPr marL="12700" algn="r">
                <a:lnSpc>
                  <a:spcPts val="1430"/>
                </a:lnSpc>
              </a:pPr>
              <a:r>
                <a:rPr sz="1400" spc="2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en</a:t>
              </a:r>
              <a:r>
                <a:rPr sz="1400" spc="-80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 </a:t>
              </a:r>
              <a:r>
                <a:rPr sz="1400" spc="50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muchos</a:t>
              </a:r>
              <a:r>
                <a:rPr sz="1400" spc="-80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 </a:t>
              </a:r>
              <a:r>
                <a:rPr sz="1400" spc="40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centros</a:t>
              </a:r>
              <a:r>
                <a:rPr sz="1400" spc="-80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 </a:t>
              </a:r>
              <a:r>
                <a:rPr sz="1400" spc="3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educativos</a:t>
              </a:r>
              <a:endParaRPr sz="1400" dirty="0">
                <a:latin typeface="Agency FB" panose="020B0503020202020204" pitchFamily="34" charset="0"/>
                <a:cs typeface="Tahoma"/>
              </a:endParaRPr>
            </a:p>
            <a:p>
              <a:pPr marL="71755" algn="r">
                <a:lnSpc>
                  <a:spcPts val="1310"/>
                </a:lnSpc>
              </a:pPr>
              <a:r>
                <a:rPr sz="1400" spc="3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(Coordinador </a:t>
              </a:r>
              <a:r>
                <a:rPr sz="1400" spc="2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TIC </a:t>
              </a:r>
              <a:r>
                <a:rPr sz="1400" spc="5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o</a:t>
              </a:r>
              <a:r>
                <a:rPr sz="1400" spc="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 </a:t>
              </a:r>
              <a:r>
                <a:rPr sz="1400" spc="2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responsable</a:t>
              </a:r>
              <a:endParaRPr sz="1400" dirty="0">
                <a:latin typeface="Agency FB" panose="020B0503020202020204" pitchFamily="34" charset="0"/>
                <a:cs typeface="Tahoma"/>
              </a:endParaRPr>
            </a:p>
            <a:p>
              <a:pPr marL="546100" algn="r">
                <a:lnSpc>
                  <a:spcPct val="100000"/>
                </a:lnSpc>
                <a:spcBef>
                  <a:spcPts val="120"/>
                </a:spcBef>
              </a:pPr>
              <a:r>
                <a:rPr sz="1400" spc="30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de </a:t>
              </a:r>
              <a:r>
                <a:rPr sz="1400" spc="2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innovación</a:t>
              </a:r>
              <a:r>
                <a:rPr sz="1400" spc="-21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 </a:t>
              </a:r>
              <a:r>
                <a:rPr sz="1400" spc="3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educativa)</a:t>
              </a:r>
              <a:endParaRPr sz="1400" dirty="0">
                <a:latin typeface="Agency FB" panose="020B0503020202020204" pitchFamily="34" charset="0"/>
                <a:cs typeface="Tahoma"/>
              </a:endParaRPr>
            </a:p>
          </p:txBody>
        </p:sp>
        <p:sp>
          <p:nvSpPr>
            <p:cNvPr id="138" name="object 36"/>
            <p:cNvSpPr/>
            <p:nvPr/>
          </p:nvSpPr>
          <p:spPr>
            <a:xfrm>
              <a:off x="9303302" y="5211796"/>
              <a:ext cx="74155" cy="839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37"/>
            <p:cNvSpPr/>
            <p:nvPr/>
          </p:nvSpPr>
          <p:spPr>
            <a:xfrm>
              <a:off x="9235104" y="4603642"/>
              <a:ext cx="120650" cy="42545"/>
            </a:xfrm>
            <a:custGeom>
              <a:avLst/>
              <a:gdLst/>
              <a:ahLst/>
              <a:cxnLst/>
              <a:rect l="l" t="t" r="r" b="b"/>
              <a:pathLst>
                <a:path w="120650" h="42545">
                  <a:moveTo>
                    <a:pt x="120357" y="0"/>
                  </a:moveTo>
                  <a:lnTo>
                    <a:pt x="0" y="0"/>
                  </a:lnTo>
                  <a:lnTo>
                    <a:pt x="9282" y="16932"/>
                  </a:lnTo>
                  <a:lnTo>
                    <a:pt x="23063" y="30249"/>
                  </a:lnTo>
                  <a:lnTo>
                    <a:pt x="40358" y="38963"/>
                  </a:lnTo>
                  <a:lnTo>
                    <a:pt x="60185" y="42087"/>
                  </a:lnTo>
                  <a:lnTo>
                    <a:pt x="79997" y="38963"/>
                  </a:lnTo>
                  <a:lnTo>
                    <a:pt x="97286" y="30249"/>
                  </a:lnTo>
                  <a:lnTo>
                    <a:pt x="111068" y="16932"/>
                  </a:lnTo>
                  <a:lnTo>
                    <a:pt x="120357" y="0"/>
                  </a:lnTo>
                  <a:close/>
                </a:path>
              </a:pathLst>
            </a:custGeom>
            <a:solidFill>
              <a:srgbClr val="5CB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38"/>
            <p:cNvSpPr/>
            <p:nvPr/>
          </p:nvSpPr>
          <p:spPr>
            <a:xfrm>
              <a:off x="9137977" y="4665224"/>
              <a:ext cx="396240" cy="630555"/>
            </a:xfrm>
            <a:custGeom>
              <a:avLst/>
              <a:gdLst/>
              <a:ahLst/>
              <a:cxnLst/>
              <a:rect l="l" t="t" r="r" b="b"/>
              <a:pathLst>
                <a:path w="396240" h="630554">
                  <a:moveTo>
                    <a:pt x="113601" y="67551"/>
                  </a:moveTo>
                  <a:lnTo>
                    <a:pt x="65990" y="67551"/>
                  </a:lnTo>
                  <a:lnTo>
                    <a:pt x="72823" y="68237"/>
                  </a:lnTo>
                  <a:lnTo>
                    <a:pt x="75121" y="71170"/>
                  </a:lnTo>
                  <a:lnTo>
                    <a:pt x="75134" y="593432"/>
                  </a:lnTo>
                  <a:lnTo>
                    <a:pt x="98960" y="628072"/>
                  </a:lnTo>
                  <a:lnTo>
                    <a:pt x="114021" y="630466"/>
                  </a:lnTo>
                  <a:lnTo>
                    <a:pt x="127953" y="626928"/>
                  </a:lnTo>
                  <a:lnTo>
                    <a:pt x="139150" y="618566"/>
                  </a:lnTo>
                  <a:lnTo>
                    <a:pt x="146606" y="606641"/>
                  </a:lnTo>
                  <a:lnTo>
                    <a:pt x="149315" y="592416"/>
                  </a:lnTo>
                  <a:lnTo>
                    <a:pt x="149315" y="530009"/>
                  </a:lnTo>
                  <a:lnTo>
                    <a:pt x="146220" y="524033"/>
                  </a:lnTo>
                  <a:lnTo>
                    <a:pt x="143917" y="517648"/>
                  </a:lnTo>
                  <a:lnTo>
                    <a:pt x="142482" y="510906"/>
                  </a:lnTo>
                  <a:lnTo>
                    <a:pt x="141987" y="503859"/>
                  </a:lnTo>
                  <a:lnTo>
                    <a:pt x="141987" y="366496"/>
                  </a:lnTo>
                  <a:lnTo>
                    <a:pt x="142482" y="359445"/>
                  </a:lnTo>
                  <a:lnTo>
                    <a:pt x="143917" y="352694"/>
                  </a:lnTo>
                  <a:lnTo>
                    <a:pt x="146220" y="346301"/>
                  </a:lnTo>
                  <a:lnTo>
                    <a:pt x="149315" y="340321"/>
                  </a:lnTo>
                  <a:lnTo>
                    <a:pt x="149315" y="301155"/>
                  </a:lnTo>
                  <a:lnTo>
                    <a:pt x="152566" y="297281"/>
                  </a:lnTo>
                  <a:lnTo>
                    <a:pt x="161507" y="296811"/>
                  </a:lnTo>
                  <a:lnTo>
                    <a:pt x="333643" y="296811"/>
                  </a:lnTo>
                  <a:lnTo>
                    <a:pt x="332442" y="295041"/>
                  </a:lnTo>
                  <a:lnTo>
                    <a:pt x="328253" y="290817"/>
                  </a:lnTo>
                  <a:lnTo>
                    <a:pt x="238926" y="290817"/>
                  </a:lnTo>
                  <a:lnTo>
                    <a:pt x="238875" y="290334"/>
                  </a:lnTo>
                  <a:lnTo>
                    <a:pt x="238799" y="112064"/>
                  </a:lnTo>
                  <a:lnTo>
                    <a:pt x="135904" y="112064"/>
                  </a:lnTo>
                  <a:lnTo>
                    <a:pt x="113601" y="67551"/>
                  </a:lnTo>
                  <a:close/>
                </a:path>
                <a:path w="396240" h="630554">
                  <a:moveTo>
                    <a:pt x="374702" y="345262"/>
                  </a:moveTo>
                  <a:lnTo>
                    <a:pt x="192850" y="345262"/>
                  </a:lnTo>
                  <a:lnTo>
                    <a:pt x="184604" y="346929"/>
                  </a:lnTo>
                  <a:lnTo>
                    <a:pt x="177866" y="351478"/>
                  </a:lnTo>
                  <a:lnTo>
                    <a:pt x="173321" y="358228"/>
                  </a:lnTo>
                  <a:lnTo>
                    <a:pt x="171654" y="366496"/>
                  </a:lnTo>
                  <a:lnTo>
                    <a:pt x="171654" y="503859"/>
                  </a:lnTo>
                  <a:lnTo>
                    <a:pt x="173321" y="512120"/>
                  </a:lnTo>
                  <a:lnTo>
                    <a:pt x="177868" y="518852"/>
                  </a:lnTo>
                  <a:lnTo>
                    <a:pt x="184609" y="523383"/>
                  </a:lnTo>
                  <a:lnTo>
                    <a:pt x="192863" y="525043"/>
                  </a:lnTo>
                  <a:lnTo>
                    <a:pt x="374702" y="525043"/>
                  </a:lnTo>
                  <a:lnTo>
                    <a:pt x="382961" y="523383"/>
                  </a:lnTo>
                  <a:lnTo>
                    <a:pt x="389702" y="518852"/>
                  </a:lnTo>
                  <a:lnTo>
                    <a:pt x="394245" y="512120"/>
                  </a:lnTo>
                  <a:lnTo>
                    <a:pt x="395911" y="503859"/>
                  </a:lnTo>
                  <a:lnTo>
                    <a:pt x="395911" y="366496"/>
                  </a:lnTo>
                  <a:lnTo>
                    <a:pt x="394245" y="358228"/>
                  </a:lnTo>
                  <a:lnTo>
                    <a:pt x="389702" y="351478"/>
                  </a:lnTo>
                  <a:lnTo>
                    <a:pt x="382961" y="346929"/>
                  </a:lnTo>
                  <a:lnTo>
                    <a:pt x="374702" y="345262"/>
                  </a:lnTo>
                  <a:close/>
                </a:path>
                <a:path w="396240" h="630554">
                  <a:moveTo>
                    <a:pt x="343726" y="315620"/>
                  </a:moveTo>
                  <a:lnTo>
                    <a:pt x="223838" y="315620"/>
                  </a:lnTo>
                  <a:lnTo>
                    <a:pt x="221843" y="323338"/>
                  </a:lnTo>
                  <a:lnTo>
                    <a:pt x="220945" y="330393"/>
                  </a:lnTo>
                  <a:lnTo>
                    <a:pt x="220804" y="334772"/>
                  </a:lnTo>
                  <a:lnTo>
                    <a:pt x="220740" y="345262"/>
                  </a:lnTo>
                  <a:lnTo>
                    <a:pt x="346800" y="345262"/>
                  </a:lnTo>
                  <a:lnTo>
                    <a:pt x="346804" y="344043"/>
                  </a:lnTo>
                  <a:lnTo>
                    <a:pt x="262777" y="344043"/>
                  </a:lnTo>
                  <a:lnTo>
                    <a:pt x="262777" y="334772"/>
                  </a:lnTo>
                  <a:lnTo>
                    <a:pt x="262256" y="331000"/>
                  </a:lnTo>
                  <a:lnTo>
                    <a:pt x="265139" y="325437"/>
                  </a:lnTo>
                  <a:lnTo>
                    <a:pt x="345987" y="325437"/>
                  </a:lnTo>
                  <a:lnTo>
                    <a:pt x="345723" y="323338"/>
                  </a:lnTo>
                  <a:lnTo>
                    <a:pt x="343726" y="315620"/>
                  </a:lnTo>
                  <a:close/>
                </a:path>
                <a:path w="396240" h="630554">
                  <a:moveTo>
                    <a:pt x="345987" y="325437"/>
                  </a:moveTo>
                  <a:lnTo>
                    <a:pt x="302439" y="325437"/>
                  </a:lnTo>
                  <a:lnTo>
                    <a:pt x="305322" y="331000"/>
                  </a:lnTo>
                  <a:lnTo>
                    <a:pt x="304781" y="334772"/>
                  </a:lnTo>
                  <a:lnTo>
                    <a:pt x="304775" y="344043"/>
                  </a:lnTo>
                  <a:lnTo>
                    <a:pt x="346804" y="344043"/>
                  </a:lnTo>
                  <a:lnTo>
                    <a:pt x="346743" y="334772"/>
                  </a:lnTo>
                  <a:lnTo>
                    <a:pt x="346611" y="330393"/>
                  </a:lnTo>
                  <a:lnTo>
                    <a:pt x="345987" y="325437"/>
                  </a:lnTo>
                  <a:close/>
                </a:path>
                <a:path w="396240" h="630554">
                  <a:moveTo>
                    <a:pt x="79757" y="0"/>
                  </a:moveTo>
                  <a:lnTo>
                    <a:pt x="74207" y="0"/>
                  </a:lnTo>
                  <a:lnTo>
                    <a:pt x="45875" y="5871"/>
                  </a:lnTo>
                  <a:lnTo>
                    <a:pt x="6932" y="45241"/>
                  </a:lnTo>
                  <a:lnTo>
                    <a:pt x="17" y="280073"/>
                  </a:lnTo>
                  <a:lnTo>
                    <a:pt x="0" y="301155"/>
                  </a:lnTo>
                  <a:lnTo>
                    <a:pt x="2280" y="312737"/>
                  </a:lnTo>
                  <a:lnTo>
                    <a:pt x="8856" y="322586"/>
                  </a:lnTo>
                  <a:lnTo>
                    <a:pt x="18646" y="329253"/>
                  </a:lnTo>
                  <a:lnTo>
                    <a:pt x="30659" y="331736"/>
                  </a:lnTo>
                  <a:lnTo>
                    <a:pt x="30836" y="331736"/>
                  </a:lnTo>
                  <a:lnTo>
                    <a:pt x="61679" y="301155"/>
                  </a:lnTo>
                  <a:lnTo>
                    <a:pt x="62879" y="70396"/>
                  </a:lnTo>
                  <a:lnTo>
                    <a:pt x="65990" y="67551"/>
                  </a:lnTo>
                  <a:lnTo>
                    <a:pt x="113601" y="67551"/>
                  </a:lnTo>
                  <a:lnTo>
                    <a:pt x="79757" y="0"/>
                  </a:lnTo>
                  <a:close/>
                </a:path>
                <a:path w="396240" h="630554">
                  <a:moveTo>
                    <a:pt x="302439" y="325437"/>
                  </a:moveTo>
                  <a:lnTo>
                    <a:pt x="265139" y="325437"/>
                  </a:lnTo>
                  <a:lnTo>
                    <a:pt x="270320" y="329387"/>
                  </a:lnTo>
                  <a:lnTo>
                    <a:pt x="276747" y="331736"/>
                  </a:lnTo>
                  <a:lnTo>
                    <a:pt x="283909" y="331736"/>
                  </a:lnTo>
                  <a:lnTo>
                    <a:pt x="290882" y="331711"/>
                  </a:lnTo>
                  <a:lnTo>
                    <a:pt x="297213" y="329387"/>
                  </a:lnTo>
                  <a:lnTo>
                    <a:pt x="297425" y="329253"/>
                  </a:lnTo>
                  <a:lnTo>
                    <a:pt x="302439" y="325437"/>
                  </a:lnTo>
                  <a:close/>
                </a:path>
                <a:path w="396240" h="630554">
                  <a:moveTo>
                    <a:pt x="333643" y="296811"/>
                  </a:moveTo>
                  <a:lnTo>
                    <a:pt x="161507" y="296811"/>
                  </a:lnTo>
                  <a:lnTo>
                    <a:pt x="165329" y="300482"/>
                  </a:lnTo>
                  <a:lnTo>
                    <a:pt x="165329" y="323773"/>
                  </a:lnTo>
                  <a:lnTo>
                    <a:pt x="171550" y="320324"/>
                  </a:lnTo>
                  <a:lnTo>
                    <a:pt x="178256" y="317763"/>
                  </a:lnTo>
                  <a:lnTo>
                    <a:pt x="185380" y="316169"/>
                  </a:lnTo>
                  <a:lnTo>
                    <a:pt x="192850" y="315620"/>
                  </a:lnTo>
                  <a:lnTo>
                    <a:pt x="343726" y="315620"/>
                  </a:lnTo>
                  <a:lnTo>
                    <a:pt x="339024" y="304742"/>
                  </a:lnTo>
                  <a:lnTo>
                    <a:pt x="333643" y="296811"/>
                  </a:lnTo>
                  <a:close/>
                </a:path>
                <a:path w="396240" h="630554">
                  <a:moveTo>
                    <a:pt x="312291" y="67551"/>
                  </a:moveTo>
                  <a:lnTo>
                    <a:pt x="248832" y="67551"/>
                  </a:lnTo>
                  <a:lnTo>
                    <a:pt x="251689" y="70396"/>
                  </a:lnTo>
                  <a:lnTo>
                    <a:pt x="252782" y="280174"/>
                  </a:lnTo>
                  <a:lnTo>
                    <a:pt x="247676" y="283095"/>
                  </a:lnTo>
                  <a:lnTo>
                    <a:pt x="242990" y="286664"/>
                  </a:lnTo>
                  <a:lnTo>
                    <a:pt x="238926" y="290817"/>
                  </a:lnTo>
                  <a:lnTo>
                    <a:pt x="328253" y="290817"/>
                  </a:lnTo>
                  <a:lnTo>
                    <a:pt x="324213" y="286743"/>
                  </a:lnTo>
                  <a:lnTo>
                    <a:pt x="314567" y="280073"/>
                  </a:lnTo>
                  <a:lnTo>
                    <a:pt x="313551" y="73647"/>
                  </a:lnTo>
                  <a:lnTo>
                    <a:pt x="312291" y="67551"/>
                  </a:lnTo>
                  <a:close/>
                </a:path>
                <a:path w="396240" h="630554">
                  <a:moveTo>
                    <a:pt x="190171" y="0"/>
                  </a:moveTo>
                  <a:lnTo>
                    <a:pt x="124499" y="0"/>
                  </a:lnTo>
                  <a:lnTo>
                    <a:pt x="121012" y="5867"/>
                  </a:lnTo>
                  <a:lnTo>
                    <a:pt x="120899" y="6350"/>
                  </a:lnTo>
                  <a:lnTo>
                    <a:pt x="123572" y="11264"/>
                  </a:lnTo>
                  <a:lnTo>
                    <a:pt x="135904" y="34188"/>
                  </a:lnTo>
                  <a:lnTo>
                    <a:pt x="135904" y="112064"/>
                  </a:lnTo>
                  <a:lnTo>
                    <a:pt x="177928" y="112064"/>
                  </a:lnTo>
                  <a:lnTo>
                    <a:pt x="177928" y="34188"/>
                  </a:lnTo>
                  <a:lnTo>
                    <a:pt x="193854" y="6350"/>
                  </a:lnTo>
                  <a:lnTo>
                    <a:pt x="190171" y="0"/>
                  </a:lnTo>
                  <a:close/>
                </a:path>
                <a:path w="396240" h="630554">
                  <a:moveTo>
                    <a:pt x="240412" y="0"/>
                  </a:moveTo>
                  <a:lnTo>
                    <a:pt x="234913" y="0"/>
                  </a:lnTo>
                  <a:lnTo>
                    <a:pt x="177928" y="112064"/>
                  </a:lnTo>
                  <a:lnTo>
                    <a:pt x="238799" y="112064"/>
                  </a:lnTo>
                  <a:lnTo>
                    <a:pt x="238850" y="70396"/>
                  </a:lnTo>
                  <a:lnTo>
                    <a:pt x="241682" y="67551"/>
                  </a:lnTo>
                  <a:lnTo>
                    <a:pt x="312291" y="67551"/>
                  </a:lnTo>
                  <a:lnTo>
                    <a:pt x="307676" y="45219"/>
                  </a:lnTo>
                  <a:lnTo>
                    <a:pt x="291950" y="21783"/>
                  </a:lnTo>
                  <a:lnTo>
                    <a:pt x="268740" y="5867"/>
                  </a:lnTo>
                  <a:lnTo>
                    <a:pt x="240412" y="0"/>
                  </a:lnTo>
                  <a:close/>
                </a:path>
              </a:pathLst>
            </a:custGeom>
            <a:solidFill>
              <a:srgbClr val="5CB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39"/>
            <p:cNvSpPr/>
            <p:nvPr/>
          </p:nvSpPr>
          <p:spPr>
            <a:xfrm>
              <a:off x="9210239" y="4472620"/>
              <a:ext cx="168275" cy="1025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40"/>
            <p:cNvSpPr txBox="1"/>
            <p:nvPr/>
          </p:nvSpPr>
          <p:spPr>
            <a:xfrm>
              <a:off x="881748" y="3891231"/>
              <a:ext cx="2436495" cy="8972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Los </a:t>
              </a:r>
              <a:r>
                <a:rPr sz="1400" b="1" spc="35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temas </a:t>
              </a:r>
              <a:r>
                <a:rPr sz="1400" b="1" spc="5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de</a:t>
              </a:r>
              <a:r>
                <a:rPr sz="1400" b="1" spc="-265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 </a:t>
              </a:r>
              <a:r>
                <a:rPr sz="1400" b="1" spc="0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privacidad</a:t>
              </a:r>
              <a:endParaRPr sz="1400" dirty="0">
                <a:latin typeface="Agency FB" panose="020B0503020202020204" pitchFamily="34" charset="0"/>
                <a:cs typeface="Lucida Sans"/>
              </a:endParaRPr>
            </a:p>
            <a:p>
              <a:pPr marL="289560" marR="5080" indent="-79375">
                <a:lnSpc>
                  <a:spcPct val="100000"/>
                </a:lnSpc>
              </a:pPr>
              <a:r>
                <a:rPr sz="1400" b="1" spc="85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y</a:t>
              </a:r>
              <a:r>
                <a:rPr sz="1400" b="1" spc="-85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 </a:t>
              </a:r>
              <a:r>
                <a:rPr sz="1400" b="1" spc="5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protección</a:t>
              </a:r>
              <a:r>
                <a:rPr sz="1400" b="1" spc="-85" dirty="0">
                  <a:solidFill>
                    <a:srgbClr val="5CB67E"/>
                  </a:solidFill>
                  <a:latin typeface="Agency FB" panose="020B0503020202020204" pitchFamily="34" charset="0"/>
                  <a:cs typeface="Lucida Sans"/>
                </a:rPr>
                <a:t> </a:t>
              </a:r>
              <a:r>
                <a:rPr sz="1400" spc="50" dirty="0" err="1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también</a:t>
              </a:r>
              <a:r>
                <a:rPr sz="1400" spc="-7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 </a:t>
              </a:r>
              <a:r>
                <a:rPr sz="1400" spc="25" dirty="0" err="1" smtClean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influyen</a:t>
              </a:r>
              <a:r>
                <a:rPr lang="es-MX" sz="1400" spc="25" dirty="0" smtClean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 </a:t>
              </a:r>
              <a:r>
                <a:rPr sz="1400" spc="25" dirty="0" smtClean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en</a:t>
              </a:r>
              <a:r>
                <a:rPr sz="1400" spc="-75" dirty="0" smtClean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 </a:t>
              </a:r>
              <a:r>
                <a:rPr sz="1400" spc="2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la</a:t>
              </a:r>
              <a:r>
                <a:rPr sz="1400" spc="-7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 </a:t>
              </a:r>
              <a:r>
                <a:rPr sz="1400" spc="40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tecnología</a:t>
              </a:r>
              <a:r>
                <a:rPr sz="1400" spc="-7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 </a:t>
              </a:r>
              <a:r>
                <a:rPr sz="1400" spc="30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aplicada</a:t>
              </a:r>
              <a:r>
                <a:rPr sz="1400" spc="-7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 </a:t>
              </a:r>
              <a:r>
                <a:rPr sz="1400" spc="40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a</a:t>
              </a:r>
              <a:endParaRPr sz="1400" dirty="0">
                <a:latin typeface="Agency FB" panose="020B0503020202020204" pitchFamily="34" charset="0"/>
                <a:cs typeface="Tahoma"/>
              </a:endParaRPr>
            </a:p>
            <a:p>
              <a:pPr marL="408940">
                <a:lnSpc>
                  <a:spcPct val="100000"/>
                </a:lnSpc>
              </a:pPr>
              <a:r>
                <a:rPr sz="1400" spc="25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la</a:t>
              </a:r>
              <a:r>
                <a:rPr sz="1400" spc="-70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 </a:t>
              </a:r>
              <a:r>
                <a:rPr sz="1400" spc="30" dirty="0">
                  <a:solidFill>
                    <a:srgbClr val="6C6C76"/>
                  </a:solidFill>
                  <a:latin typeface="Agency FB" panose="020B0503020202020204" pitchFamily="34" charset="0"/>
                  <a:cs typeface="Tahoma"/>
                </a:rPr>
                <a:t>educación</a:t>
              </a:r>
              <a:endParaRPr sz="1400" dirty="0">
                <a:latin typeface="Agency FB" panose="020B0503020202020204" pitchFamily="34" charset="0"/>
                <a:cs typeface="Tahoma"/>
              </a:endParaRPr>
            </a:p>
          </p:txBody>
        </p:sp>
        <p:sp>
          <p:nvSpPr>
            <p:cNvPr id="143" name="object 41"/>
            <p:cNvSpPr/>
            <p:nvPr/>
          </p:nvSpPr>
          <p:spPr>
            <a:xfrm>
              <a:off x="398927" y="3787566"/>
              <a:ext cx="344805" cy="525146"/>
            </a:xfrm>
            <a:custGeom>
              <a:avLst/>
              <a:gdLst/>
              <a:ahLst/>
              <a:cxnLst/>
              <a:rect l="l" t="t" r="r" b="b"/>
              <a:pathLst>
                <a:path w="344805" h="525145">
                  <a:moveTo>
                    <a:pt x="177673" y="361099"/>
                  </a:moveTo>
                  <a:lnTo>
                    <a:pt x="107163" y="361099"/>
                  </a:lnTo>
                  <a:lnTo>
                    <a:pt x="107280" y="489394"/>
                  </a:lnTo>
                  <a:lnTo>
                    <a:pt x="109858" y="502512"/>
                  </a:lnTo>
                  <a:lnTo>
                    <a:pt x="117240" y="513851"/>
                  </a:lnTo>
                  <a:lnTo>
                    <a:pt x="128251" y="521623"/>
                  </a:lnTo>
                  <a:lnTo>
                    <a:pt x="141834" y="524637"/>
                  </a:lnTo>
                  <a:lnTo>
                    <a:pt x="155754" y="521996"/>
                  </a:lnTo>
                  <a:lnTo>
                    <a:pt x="167150" y="514469"/>
                  </a:lnTo>
                  <a:lnTo>
                    <a:pt x="174847" y="503214"/>
                  </a:lnTo>
                  <a:lnTo>
                    <a:pt x="177673" y="489394"/>
                  </a:lnTo>
                  <a:lnTo>
                    <a:pt x="177673" y="361099"/>
                  </a:lnTo>
                  <a:close/>
                </a:path>
                <a:path w="344805" h="525145">
                  <a:moveTo>
                    <a:pt x="265202" y="361099"/>
                  </a:moveTo>
                  <a:lnTo>
                    <a:pt x="194704" y="361099"/>
                  </a:lnTo>
                  <a:lnTo>
                    <a:pt x="194821" y="489394"/>
                  </a:lnTo>
                  <a:lnTo>
                    <a:pt x="197396" y="502512"/>
                  </a:lnTo>
                  <a:lnTo>
                    <a:pt x="204769" y="513851"/>
                  </a:lnTo>
                  <a:lnTo>
                    <a:pt x="215771" y="521623"/>
                  </a:lnTo>
                  <a:lnTo>
                    <a:pt x="229350" y="524637"/>
                  </a:lnTo>
                  <a:lnTo>
                    <a:pt x="243272" y="521996"/>
                  </a:lnTo>
                  <a:lnTo>
                    <a:pt x="254672" y="514469"/>
                  </a:lnTo>
                  <a:lnTo>
                    <a:pt x="262373" y="503214"/>
                  </a:lnTo>
                  <a:lnTo>
                    <a:pt x="265202" y="489394"/>
                  </a:lnTo>
                  <a:lnTo>
                    <a:pt x="265202" y="361099"/>
                  </a:lnTo>
                  <a:close/>
                </a:path>
                <a:path w="344805" h="525145">
                  <a:moveTo>
                    <a:pt x="265354" y="152247"/>
                  </a:moveTo>
                  <a:lnTo>
                    <a:pt x="107239" y="152247"/>
                  </a:lnTo>
                  <a:lnTo>
                    <a:pt x="107239" y="169862"/>
                  </a:lnTo>
                  <a:lnTo>
                    <a:pt x="45149" y="346100"/>
                  </a:lnTo>
                  <a:lnTo>
                    <a:pt x="42583" y="353491"/>
                  </a:lnTo>
                  <a:lnTo>
                    <a:pt x="47994" y="361099"/>
                  </a:lnTo>
                  <a:lnTo>
                    <a:pt x="324600" y="361099"/>
                  </a:lnTo>
                  <a:lnTo>
                    <a:pt x="330073" y="353491"/>
                  </a:lnTo>
                  <a:lnTo>
                    <a:pt x="265354" y="169862"/>
                  </a:lnTo>
                  <a:lnTo>
                    <a:pt x="265354" y="152247"/>
                  </a:lnTo>
                  <a:close/>
                </a:path>
                <a:path w="344805" h="525145">
                  <a:moveTo>
                    <a:pt x="186297" y="0"/>
                  </a:moveTo>
                  <a:lnTo>
                    <a:pt x="147776" y="10377"/>
                  </a:lnTo>
                  <a:lnTo>
                    <a:pt x="118656" y="37871"/>
                  </a:lnTo>
                  <a:lnTo>
                    <a:pt x="3810" y="215480"/>
                  </a:lnTo>
                  <a:lnTo>
                    <a:pt x="0" y="225168"/>
                  </a:lnTo>
                  <a:lnTo>
                    <a:pt x="203" y="235223"/>
                  </a:lnTo>
                  <a:lnTo>
                    <a:pt x="4160" y="244477"/>
                  </a:lnTo>
                  <a:lnTo>
                    <a:pt x="11608" y="251764"/>
                  </a:lnTo>
                  <a:lnTo>
                    <a:pt x="16040" y="254596"/>
                  </a:lnTo>
                  <a:lnTo>
                    <a:pt x="20981" y="255981"/>
                  </a:lnTo>
                  <a:lnTo>
                    <a:pt x="34493" y="255981"/>
                  </a:lnTo>
                  <a:lnTo>
                    <a:pt x="42888" y="251764"/>
                  </a:lnTo>
                  <a:lnTo>
                    <a:pt x="107239" y="152247"/>
                  </a:lnTo>
                  <a:lnTo>
                    <a:pt x="344551" y="152247"/>
                  </a:lnTo>
                  <a:lnTo>
                    <a:pt x="344551" y="146837"/>
                  </a:lnTo>
                  <a:lnTo>
                    <a:pt x="327978" y="146837"/>
                  </a:lnTo>
                  <a:lnTo>
                    <a:pt x="254640" y="39190"/>
                  </a:lnTo>
                  <a:lnTo>
                    <a:pt x="252133" y="35471"/>
                  </a:lnTo>
                  <a:lnTo>
                    <a:pt x="239807" y="20906"/>
                  </a:lnTo>
                  <a:lnTo>
                    <a:pt x="224282" y="9715"/>
                  </a:lnTo>
                  <a:lnTo>
                    <a:pt x="206224" y="2534"/>
                  </a:lnTo>
                  <a:lnTo>
                    <a:pt x="186297" y="0"/>
                  </a:lnTo>
                  <a:close/>
                </a:path>
                <a:path w="344805" h="525145">
                  <a:moveTo>
                    <a:pt x="344551" y="152247"/>
                  </a:moveTo>
                  <a:lnTo>
                    <a:pt x="265354" y="152247"/>
                  </a:lnTo>
                  <a:lnTo>
                    <a:pt x="299708" y="195656"/>
                  </a:lnTo>
                  <a:lnTo>
                    <a:pt x="307277" y="199351"/>
                  </a:lnTo>
                  <a:lnTo>
                    <a:pt x="344551" y="199351"/>
                  </a:lnTo>
                  <a:lnTo>
                    <a:pt x="344551" y="152247"/>
                  </a:lnTo>
                  <a:close/>
                </a:path>
              </a:pathLst>
            </a:custGeom>
            <a:solidFill>
              <a:srgbClr val="5CB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42"/>
            <p:cNvSpPr/>
            <p:nvPr/>
          </p:nvSpPr>
          <p:spPr>
            <a:xfrm>
              <a:off x="758557" y="3944977"/>
              <a:ext cx="361950" cy="592455"/>
            </a:xfrm>
            <a:custGeom>
              <a:avLst/>
              <a:gdLst/>
              <a:ahLst/>
              <a:cxnLst/>
              <a:rect l="l" t="t" r="r" b="b"/>
              <a:pathLst>
                <a:path w="361950" h="592454">
                  <a:moveTo>
                    <a:pt x="9956" y="0"/>
                  </a:moveTo>
                  <a:lnTo>
                    <a:pt x="3746" y="0"/>
                  </a:lnTo>
                  <a:lnTo>
                    <a:pt x="0" y="2832"/>
                  </a:lnTo>
                  <a:lnTo>
                    <a:pt x="0" y="588860"/>
                  </a:lnTo>
                  <a:lnTo>
                    <a:pt x="3365" y="592289"/>
                  </a:lnTo>
                  <a:lnTo>
                    <a:pt x="358305" y="592289"/>
                  </a:lnTo>
                  <a:lnTo>
                    <a:pt x="361899" y="585889"/>
                  </a:lnTo>
                  <a:lnTo>
                    <a:pt x="358902" y="580923"/>
                  </a:lnTo>
                  <a:lnTo>
                    <a:pt x="327331" y="528091"/>
                  </a:lnTo>
                  <a:lnTo>
                    <a:pt x="66751" y="528091"/>
                  </a:lnTo>
                  <a:lnTo>
                    <a:pt x="66751" y="222427"/>
                  </a:lnTo>
                  <a:lnTo>
                    <a:pt x="144678" y="222427"/>
                  </a:lnTo>
                  <a:lnTo>
                    <a:pt x="12446" y="1117"/>
                  </a:lnTo>
                  <a:lnTo>
                    <a:pt x="9956" y="0"/>
                  </a:lnTo>
                  <a:close/>
                </a:path>
                <a:path w="361950" h="592454">
                  <a:moveTo>
                    <a:pt x="144678" y="222427"/>
                  </a:moveTo>
                  <a:lnTo>
                    <a:pt x="66751" y="222427"/>
                  </a:lnTo>
                  <a:lnTo>
                    <a:pt x="249402" y="528091"/>
                  </a:lnTo>
                  <a:lnTo>
                    <a:pt x="327331" y="528091"/>
                  </a:lnTo>
                  <a:lnTo>
                    <a:pt x="144678" y="222427"/>
                  </a:lnTo>
                  <a:close/>
                </a:path>
              </a:pathLst>
            </a:custGeom>
            <a:solidFill>
              <a:srgbClr val="5CB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43"/>
            <p:cNvSpPr/>
            <p:nvPr/>
          </p:nvSpPr>
          <p:spPr>
            <a:xfrm>
              <a:off x="493509" y="3642445"/>
              <a:ext cx="190652" cy="1668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Agrupar 145"/>
          <p:cNvGrpSpPr/>
          <p:nvPr/>
        </p:nvGrpSpPr>
        <p:grpSpPr>
          <a:xfrm>
            <a:off x="775942" y="5793441"/>
            <a:ext cx="7613133" cy="753663"/>
            <a:chOff x="351383" y="5728788"/>
            <a:chExt cx="8961313" cy="800163"/>
          </a:xfrm>
        </p:grpSpPr>
        <p:sp>
          <p:nvSpPr>
            <p:cNvPr id="147" name="object 44"/>
            <p:cNvSpPr txBox="1"/>
            <p:nvPr/>
          </p:nvSpPr>
          <p:spPr>
            <a:xfrm>
              <a:off x="1287777" y="5728788"/>
              <a:ext cx="2165986" cy="69982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78740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Dificultades </a:t>
              </a:r>
              <a:r>
                <a:rPr sz="1400" b="1" spc="-5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del </a:t>
              </a:r>
              <a:r>
                <a:rPr sz="1400" b="1" spc="15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salto </a:t>
              </a:r>
              <a:r>
                <a:rPr sz="1400" b="1" spc="5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de  </a:t>
              </a:r>
              <a:r>
                <a:rPr sz="1400" b="1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las </a:t>
              </a:r>
              <a:r>
                <a:rPr sz="1400" b="1" spc="0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iniciativas </a:t>
              </a:r>
              <a:r>
                <a:rPr sz="1400" b="1" spc="-5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individuales  </a:t>
              </a:r>
              <a:r>
                <a:rPr sz="1400" spc="2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al</a:t>
              </a:r>
              <a:r>
                <a:rPr sz="1400" spc="-8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4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uso</a:t>
              </a:r>
              <a:r>
                <a:rPr sz="1400" spc="-8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4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masivo</a:t>
              </a:r>
              <a:r>
                <a:rPr sz="1400" spc="-8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3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de</a:t>
              </a:r>
              <a:r>
                <a:rPr sz="1400" spc="-8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2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la</a:t>
              </a:r>
              <a:r>
                <a:rPr sz="1400" spc="-8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40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tecnología</a:t>
              </a:r>
              <a:endParaRPr sz="1400" dirty="0">
                <a:latin typeface="Agency FB" panose="020B0503020202020204" pitchFamily="34" charset="0"/>
                <a:cs typeface="Arial"/>
              </a:endParaRPr>
            </a:p>
          </p:txBody>
        </p:sp>
        <p:sp>
          <p:nvSpPr>
            <p:cNvPr id="148" name="object 45"/>
            <p:cNvSpPr/>
            <p:nvPr/>
          </p:nvSpPr>
          <p:spPr>
            <a:xfrm>
              <a:off x="351383" y="6012693"/>
              <a:ext cx="596265" cy="408305"/>
            </a:xfrm>
            <a:custGeom>
              <a:avLst/>
              <a:gdLst/>
              <a:ahLst/>
              <a:cxnLst/>
              <a:rect l="l" t="t" r="r" b="b"/>
              <a:pathLst>
                <a:path w="596265" h="408304">
                  <a:moveTo>
                    <a:pt x="325716" y="0"/>
                  </a:moveTo>
                  <a:lnTo>
                    <a:pt x="77241" y="0"/>
                  </a:lnTo>
                  <a:lnTo>
                    <a:pt x="68700" y="1729"/>
                  </a:lnTo>
                  <a:lnTo>
                    <a:pt x="61674" y="6453"/>
                  </a:lnTo>
                  <a:lnTo>
                    <a:pt x="56910" y="13474"/>
                  </a:lnTo>
                  <a:lnTo>
                    <a:pt x="55156" y="22098"/>
                  </a:lnTo>
                  <a:lnTo>
                    <a:pt x="55156" y="308940"/>
                  </a:lnTo>
                  <a:lnTo>
                    <a:pt x="0" y="375094"/>
                  </a:lnTo>
                  <a:lnTo>
                    <a:pt x="2591" y="388004"/>
                  </a:lnTo>
                  <a:lnTo>
                    <a:pt x="9664" y="398562"/>
                  </a:lnTo>
                  <a:lnTo>
                    <a:pt x="20166" y="405689"/>
                  </a:lnTo>
                  <a:lnTo>
                    <a:pt x="33045" y="408305"/>
                  </a:lnTo>
                  <a:lnTo>
                    <a:pt x="562724" y="408305"/>
                  </a:lnTo>
                  <a:lnTo>
                    <a:pt x="575553" y="405689"/>
                  </a:lnTo>
                  <a:lnTo>
                    <a:pt x="586070" y="398562"/>
                  </a:lnTo>
                  <a:lnTo>
                    <a:pt x="587009" y="397167"/>
                  </a:lnTo>
                  <a:lnTo>
                    <a:pt x="250685" y="397167"/>
                  </a:lnTo>
                  <a:lnTo>
                    <a:pt x="248246" y="394741"/>
                  </a:lnTo>
                  <a:lnTo>
                    <a:pt x="248246" y="388493"/>
                  </a:lnTo>
                  <a:lnTo>
                    <a:pt x="250685" y="386029"/>
                  </a:lnTo>
                  <a:lnTo>
                    <a:pt x="593581" y="386029"/>
                  </a:lnTo>
                  <a:lnTo>
                    <a:pt x="595795" y="375094"/>
                  </a:lnTo>
                  <a:lnTo>
                    <a:pt x="206883" y="375094"/>
                  </a:lnTo>
                  <a:lnTo>
                    <a:pt x="223710" y="354901"/>
                  </a:lnTo>
                  <a:lnTo>
                    <a:pt x="578963" y="354901"/>
                  </a:lnTo>
                  <a:lnTo>
                    <a:pt x="540651" y="308940"/>
                  </a:lnTo>
                  <a:lnTo>
                    <a:pt x="540651" y="289115"/>
                  </a:lnTo>
                  <a:lnTo>
                    <a:pt x="105384" y="289115"/>
                  </a:lnTo>
                  <a:lnTo>
                    <a:pt x="97972" y="287595"/>
                  </a:lnTo>
                  <a:lnTo>
                    <a:pt x="91894" y="283457"/>
                  </a:lnTo>
                  <a:lnTo>
                    <a:pt x="87782" y="277339"/>
                  </a:lnTo>
                  <a:lnTo>
                    <a:pt x="86271" y="269875"/>
                  </a:lnTo>
                  <a:lnTo>
                    <a:pt x="86271" y="39065"/>
                  </a:lnTo>
                  <a:lnTo>
                    <a:pt x="87782" y="31549"/>
                  </a:lnTo>
                  <a:lnTo>
                    <a:pt x="91894" y="25441"/>
                  </a:lnTo>
                  <a:lnTo>
                    <a:pt x="97972" y="21337"/>
                  </a:lnTo>
                  <a:lnTo>
                    <a:pt x="105384" y="19837"/>
                  </a:lnTo>
                  <a:lnTo>
                    <a:pt x="325716" y="19837"/>
                  </a:lnTo>
                  <a:lnTo>
                    <a:pt x="325716" y="0"/>
                  </a:lnTo>
                  <a:close/>
                </a:path>
                <a:path w="596265" h="408304">
                  <a:moveTo>
                    <a:pt x="593581" y="386029"/>
                  </a:moveTo>
                  <a:lnTo>
                    <a:pt x="345122" y="386029"/>
                  </a:lnTo>
                  <a:lnTo>
                    <a:pt x="347573" y="388493"/>
                  </a:lnTo>
                  <a:lnTo>
                    <a:pt x="347573" y="394741"/>
                  </a:lnTo>
                  <a:lnTo>
                    <a:pt x="345122" y="397167"/>
                  </a:lnTo>
                  <a:lnTo>
                    <a:pt x="587009" y="397167"/>
                  </a:lnTo>
                  <a:lnTo>
                    <a:pt x="593181" y="388004"/>
                  </a:lnTo>
                  <a:lnTo>
                    <a:pt x="593581" y="386029"/>
                  </a:lnTo>
                  <a:close/>
                </a:path>
                <a:path w="596265" h="408304">
                  <a:moveTo>
                    <a:pt x="578963" y="354901"/>
                  </a:moveTo>
                  <a:lnTo>
                    <a:pt x="372046" y="354901"/>
                  </a:lnTo>
                  <a:lnTo>
                    <a:pt x="388899" y="375094"/>
                  </a:lnTo>
                  <a:lnTo>
                    <a:pt x="595795" y="375094"/>
                  </a:lnTo>
                  <a:lnTo>
                    <a:pt x="578963" y="354901"/>
                  </a:lnTo>
                  <a:close/>
                </a:path>
                <a:path w="596265" h="408304">
                  <a:moveTo>
                    <a:pt x="540651" y="202209"/>
                  </a:moveTo>
                  <a:lnTo>
                    <a:pt x="509549" y="202209"/>
                  </a:lnTo>
                  <a:lnTo>
                    <a:pt x="509549" y="269875"/>
                  </a:lnTo>
                  <a:lnTo>
                    <a:pt x="508030" y="277339"/>
                  </a:lnTo>
                  <a:lnTo>
                    <a:pt x="503901" y="283457"/>
                  </a:lnTo>
                  <a:lnTo>
                    <a:pt x="497805" y="287595"/>
                  </a:lnTo>
                  <a:lnTo>
                    <a:pt x="490385" y="289115"/>
                  </a:lnTo>
                  <a:lnTo>
                    <a:pt x="540651" y="289115"/>
                  </a:lnTo>
                  <a:lnTo>
                    <a:pt x="540651" y="202209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49" name="object 46"/>
            <p:cNvSpPr/>
            <p:nvPr/>
          </p:nvSpPr>
          <p:spPr>
            <a:xfrm>
              <a:off x="613041" y="6175629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0" y="0"/>
                  </a:moveTo>
                  <a:lnTo>
                    <a:pt x="46139" y="0"/>
                  </a:lnTo>
                  <a:lnTo>
                    <a:pt x="46139" y="45986"/>
                  </a:lnTo>
                  <a:lnTo>
                    <a:pt x="0" y="45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50" name="object 47"/>
            <p:cNvSpPr/>
            <p:nvPr/>
          </p:nvSpPr>
          <p:spPr>
            <a:xfrm>
              <a:off x="641959" y="6112256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0" y="0"/>
                  </a:moveTo>
                  <a:lnTo>
                    <a:pt x="45986" y="0"/>
                  </a:lnTo>
                  <a:lnTo>
                    <a:pt x="45986" y="46012"/>
                  </a:lnTo>
                  <a:lnTo>
                    <a:pt x="0" y="46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51" name="object 48"/>
            <p:cNvSpPr/>
            <p:nvPr/>
          </p:nvSpPr>
          <p:spPr>
            <a:xfrm>
              <a:off x="687209" y="6169901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0" y="0"/>
                  </a:moveTo>
                  <a:lnTo>
                    <a:pt x="46126" y="0"/>
                  </a:lnTo>
                  <a:lnTo>
                    <a:pt x="46126" y="46164"/>
                  </a:lnTo>
                  <a:lnTo>
                    <a:pt x="0" y="46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52" name="object 49"/>
            <p:cNvSpPr/>
            <p:nvPr/>
          </p:nvSpPr>
          <p:spPr>
            <a:xfrm>
              <a:off x="723963" y="6093511"/>
              <a:ext cx="54610" cy="55244"/>
            </a:xfrm>
            <a:custGeom>
              <a:avLst/>
              <a:gdLst/>
              <a:ahLst/>
              <a:cxnLst/>
              <a:rect l="l" t="t" r="r" b="b"/>
              <a:pathLst>
                <a:path w="54609" h="55245">
                  <a:moveTo>
                    <a:pt x="0" y="0"/>
                  </a:moveTo>
                  <a:lnTo>
                    <a:pt x="54609" y="0"/>
                  </a:lnTo>
                  <a:lnTo>
                    <a:pt x="54609" y="54673"/>
                  </a:lnTo>
                  <a:lnTo>
                    <a:pt x="0" y="54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53" name="object 50"/>
            <p:cNvSpPr/>
            <p:nvPr/>
          </p:nvSpPr>
          <p:spPr>
            <a:xfrm>
              <a:off x="801128" y="592584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0" y="0"/>
                  </a:moveTo>
                  <a:lnTo>
                    <a:pt x="54787" y="0"/>
                  </a:lnTo>
                  <a:lnTo>
                    <a:pt x="54787" y="54673"/>
                  </a:lnTo>
                  <a:lnTo>
                    <a:pt x="0" y="54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54" name="object 51"/>
            <p:cNvSpPr/>
            <p:nvPr/>
          </p:nvSpPr>
          <p:spPr>
            <a:xfrm>
              <a:off x="701992" y="602476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0"/>
                  </a:moveTo>
                  <a:lnTo>
                    <a:pt x="54622" y="0"/>
                  </a:lnTo>
                  <a:lnTo>
                    <a:pt x="54622" y="54673"/>
                  </a:lnTo>
                  <a:lnTo>
                    <a:pt x="0" y="54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55" name="object 52"/>
            <p:cNvSpPr/>
            <p:nvPr/>
          </p:nvSpPr>
          <p:spPr>
            <a:xfrm>
              <a:off x="787958" y="6001334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4">
                  <a:moveTo>
                    <a:pt x="0" y="0"/>
                  </a:moveTo>
                  <a:lnTo>
                    <a:pt x="78092" y="0"/>
                  </a:lnTo>
                  <a:lnTo>
                    <a:pt x="78092" y="78104"/>
                  </a:lnTo>
                  <a:lnTo>
                    <a:pt x="0" y="78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56" name="object 53"/>
            <p:cNvSpPr/>
            <p:nvPr/>
          </p:nvSpPr>
          <p:spPr>
            <a:xfrm>
              <a:off x="846289" y="6095517"/>
              <a:ext cx="94615" cy="94615"/>
            </a:xfrm>
            <a:custGeom>
              <a:avLst/>
              <a:gdLst/>
              <a:ahLst/>
              <a:cxnLst/>
              <a:rect l="l" t="t" r="r" b="b"/>
              <a:pathLst>
                <a:path w="94615" h="94614">
                  <a:moveTo>
                    <a:pt x="0" y="0"/>
                  </a:moveTo>
                  <a:lnTo>
                    <a:pt x="94424" y="0"/>
                  </a:lnTo>
                  <a:lnTo>
                    <a:pt x="94424" y="94437"/>
                  </a:lnTo>
                  <a:lnTo>
                    <a:pt x="0" y="94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57" name="object 54"/>
            <p:cNvSpPr/>
            <p:nvPr/>
          </p:nvSpPr>
          <p:spPr>
            <a:xfrm>
              <a:off x="882027" y="5917819"/>
              <a:ext cx="117475" cy="117475"/>
            </a:xfrm>
            <a:custGeom>
              <a:avLst/>
              <a:gdLst/>
              <a:ahLst/>
              <a:cxnLst/>
              <a:rect l="l" t="t" r="r" b="b"/>
              <a:pathLst>
                <a:path w="117475" h="117475">
                  <a:moveTo>
                    <a:pt x="0" y="0"/>
                  </a:moveTo>
                  <a:lnTo>
                    <a:pt x="117347" y="0"/>
                  </a:lnTo>
                  <a:lnTo>
                    <a:pt x="117347" y="117398"/>
                  </a:lnTo>
                  <a:lnTo>
                    <a:pt x="0" y="117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58" name="object 55"/>
            <p:cNvSpPr/>
            <p:nvPr/>
          </p:nvSpPr>
          <p:spPr>
            <a:xfrm>
              <a:off x="773836" y="615428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0" y="0"/>
                  </a:moveTo>
                  <a:lnTo>
                    <a:pt x="54635" y="0"/>
                  </a:lnTo>
                  <a:lnTo>
                    <a:pt x="54635" y="54864"/>
                  </a:lnTo>
                  <a:lnTo>
                    <a:pt x="0" y="54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59" name="object 56"/>
            <p:cNvSpPr txBox="1"/>
            <p:nvPr/>
          </p:nvSpPr>
          <p:spPr>
            <a:xfrm>
              <a:off x="4832361" y="5925846"/>
              <a:ext cx="3732412" cy="47108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3340" marR="321945" indent="245110" algn="r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25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La </a:t>
              </a:r>
              <a:r>
                <a:rPr lang="es-MX" sz="1400" b="1" spc="25" dirty="0" smtClean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escasa </a:t>
              </a:r>
              <a:r>
                <a:rPr sz="1400" b="1" spc="10" dirty="0" err="1" smtClean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coexistencia</a:t>
              </a:r>
              <a:r>
                <a:rPr sz="1400" b="1" spc="10" dirty="0" smtClean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b="1" spc="5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de  </a:t>
              </a:r>
              <a:r>
                <a:rPr sz="1400" b="1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lo</a:t>
              </a:r>
              <a:r>
                <a:rPr sz="1400" b="1" spc="-90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b="1" spc="-10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público</a:t>
              </a:r>
              <a:r>
                <a:rPr sz="1400" b="1" spc="-90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b="1" spc="85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y</a:t>
              </a:r>
              <a:r>
                <a:rPr sz="1400" b="1" spc="-90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b="1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lo</a:t>
              </a:r>
              <a:r>
                <a:rPr sz="1400" b="1" spc="-90" dirty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b="1" spc="5" dirty="0" smtClean="0">
                  <a:solidFill>
                    <a:srgbClr val="FF8100"/>
                  </a:solidFill>
                  <a:latin typeface="Agency FB" panose="020B0503020202020204" pitchFamily="34" charset="0"/>
                  <a:cs typeface="Arial"/>
                </a:rPr>
                <a:t>privado</a:t>
              </a:r>
              <a:r>
                <a:rPr lang="es-ES_tradnl" sz="1400" dirty="0"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25" dirty="0" smtClean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en </a:t>
              </a:r>
              <a:r>
                <a:rPr sz="1400" spc="2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el </a:t>
              </a:r>
              <a:r>
                <a:rPr sz="1400" spc="35" dirty="0" err="1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proceso</a:t>
              </a:r>
              <a:r>
                <a:rPr sz="1400" spc="-285" dirty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 </a:t>
              </a:r>
              <a:r>
                <a:rPr sz="1400" spc="35" dirty="0" err="1" smtClean="0">
                  <a:solidFill>
                    <a:srgbClr val="6C6C76"/>
                  </a:solidFill>
                  <a:latin typeface="Agency FB" panose="020B0503020202020204" pitchFamily="34" charset="0"/>
                  <a:cs typeface="Arial"/>
                </a:rPr>
                <a:t>educativo</a:t>
              </a:r>
              <a:endParaRPr sz="1400" dirty="0">
                <a:latin typeface="Agency FB" panose="020B0503020202020204" pitchFamily="34" charset="0"/>
                <a:cs typeface="Arial"/>
              </a:endParaRPr>
            </a:p>
          </p:txBody>
        </p:sp>
        <p:sp>
          <p:nvSpPr>
            <p:cNvPr id="160" name="object 57"/>
            <p:cNvSpPr/>
            <p:nvPr/>
          </p:nvSpPr>
          <p:spPr>
            <a:xfrm>
              <a:off x="8556685" y="5868477"/>
              <a:ext cx="755855" cy="6604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61" name="object 58"/>
            <p:cNvSpPr/>
            <p:nvPr/>
          </p:nvSpPr>
          <p:spPr>
            <a:xfrm>
              <a:off x="9296821" y="647681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41" y="0"/>
                  </a:moveTo>
                  <a:lnTo>
                    <a:pt x="3505" y="0"/>
                  </a:lnTo>
                  <a:lnTo>
                    <a:pt x="0" y="3467"/>
                  </a:lnTo>
                  <a:lnTo>
                    <a:pt x="0" y="12077"/>
                  </a:lnTo>
                  <a:lnTo>
                    <a:pt x="3505" y="15620"/>
                  </a:lnTo>
                  <a:lnTo>
                    <a:pt x="12141" y="15620"/>
                  </a:lnTo>
                  <a:lnTo>
                    <a:pt x="15621" y="12077"/>
                  </a:lnTo>
                  <a:lnTo>
                    <a:pt x="15621" y="3467"/>
                  </a:lnTo>
                  <a:lnTo>
                    <a:pt x="12141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62" name="object 59"/>
            <p:cNvSpPr/>
            <p:nvPr/>
          </p:nvSpPr>
          <p:spPr>
            <a:xfrm>
              <a:off x="9296821" y="649961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41" y="0"/>
                  </a:moveTo>
                  <a:lnTo>
                    <a:pt x="3505" y="0"/>
                  </a:lnTo>
                  <a:lnTo>
                    <a:pt x="0" y="3568"/>
                  </a:lnTo>
                  <a:lnTo>
                    <a:pt x="0" y="12179"/>
                  </a:lnTo>
                  <a:lnTo>
                    <a:pt x="3505" y="15595"/>
                  </a:lnTo>
                  <a:lnTo>
                    <a:pt x="12141" y="15595"/>
                  </a:lnTo>
                  <a:lnTo>
                    <a:pt x="15621" y="12179"/>
                  </a:lnTo>
                  <a:lnTo>
                    <a:pt x="15621" y="3568"/>
                  </a:lnTo>
                  <a:lnTo>
                    <a:pt x="12141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63" name="object 60"/>
            <p:cNvSpPr/>
            <p:nvPr/>
          </p:nvSpPr>
          <p:spPr>
            <a:xfrm>
              <a:off x="9296665" y="6384916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344" y="0"/>
                  </a:moveTo>
                  <a:lnTo>
                    <a:pt x="3619" y="0"/>
                  </a:lnTo>
                  <a:lnTo>
                    <a:pt x="152" y="3416"/>
                  </a:lnTo>
                  <a:lnTo>
                    <a:pt x="152" y="7810"/>
                  </a:lnTo>
                  <a:lnTo>
                    <a:pt x="0" y="12077"/>
                  </a:lnTo>
                  <a:lnTo>
                    <a:pt x="3619" y="15621"/>
                  </a:lnTo>
                  <a:lnTo>
                    <a:pt x="12344" y="15621"/>
                  </a:lnTo>
                  <a:lnTo>
                    <a:pt x="15773" y="12077"/>
                  </a:lnTo>
                  <a:lnTo>
                    <a:pt x="15773" y="3416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64" name="object 61"/>
            <p:cNvSpPr/>
            <p:nvPr/>
          </p:nvSpPr>
          <p:spPr>
            <a:xfrm>
              <a:off x="9296821" y="6407833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41" y="0"/>
                  </a:moveTo>
                  <a:lnTo>
                    <a:pt x="3505" y="0"/>
                  </a:lnTo>
                  <a:lnTo>
                    <a:pt x="0" y="3416"/>
                  </a:lnTo>
                  <a:lnTo>
                    <a:pt x="0" y="12026"/>
                  </a:lnTo>
                  <a:lnTo>
                    <a:pt x="3505" y="15595"/>
                  </a:lnTo>
                  <a:lnTo>
                    <a:pt x="12141" y="15595"/>
                  </a:lnTo>
                  <a:lnTo>
                    <a:pt x="15621" y="12026"/>
                  </a:lnTo>
                  <a:lnTo>
                    <a:pt x="15621" y="3416"/>
                  </a:lnTo>
                  <a:lnTo>
                    <a:pt x="12141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65" name="object 62"/>
            <p:cNvSpPr/>
            <p:nvPr/>
          </p:nvSpPr>
          <p:spPr>
            <a:xfrm>
              <a:off x="9296821" y="643080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41" y="0"/>
                  </a:moveTo>
                  <a:lnTo>
                    <a:pt x="3505" y="0"/>
                  </a:lnTo>
                  <a:lnTo>
                    <a:pt x="0" y="3594"/>
                  </a:lnTo>
                  <a:lnTo>
                    <a:pt x="0" y="12204"/>
                  </a:lnTo>
                  <a:lnTo>
                    <a:pt x="3505" y="15621"/>
                  </a:lnTo>
                  <a:lnTo>
                    <a:pt x="12141" y="15621"/>
                  </a:lnTo>
                  <a:lnTo>
                    <a:pt x="15621" y="12204"/>
                  </a:lnTo>
                  <a:lnTo>
                    <a:pt x="15621" y="3594"/>
                  </a:lnTo>
                  <a:lnTo>
                    <a:pt x="12141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  <p:sp>
          <p:nvSpPr>
            <p:cNvPr id="166" name="object 63"/>
            <p:cNvSpPr/>
            <p:nvPr/>
          </p:nvSpPr>
          <p:spPr>
            <a:xfrm>
              <a:off x="9296741" y="6453947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268" y="0"/>
                  </a:moveTo>
                  <a:lnTo>
                    <a:pt x="3543" y="0"/>
                  </a:lnTo>
                  <a:lnTo>
                    <a:pt x="76" y="3390"/>
                  </a:lnTo>
                  <a:lnTo>
                    <a:pt x="0" y="12052"/>
                  </a:lnTo>
                  <a:lnTo>
                    <a:pt x="3543" y="15621"/>
                  </a:lnTo>
                  <a:lnTo>
                    <a:pt x="12268" y="15621"/>
                  </a:lnTo>
                  <a:lnTo>
                    <a:pt x="15697" y="12052"/>
                  </a:lnTo>
                  <a:lnTo>
                    <a:pt x="15697" y="3390"/>
                  </a:lnTo>
                  <a:lnTo>
                    <a:pt x="12268" y="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endParaRPr>
                <a:latin typeface="Arial"/>
                <a:cs typeface="Arial"/>
              </a:endParaRPr>
            </a:p>
          </p:txBody>
        </p:sp>
      </p:grpSp>
      <p:sp>
        <p:nvSpPr>
          <p:cNvPr id="188" name="object 65"/>
          <p:cNvSpPr txBox="1"/>
          <p:nvPr/>
        </p:nvSpPr>
        <p:spPr>
          <a:xfrm>
            <a:off x="3878594" y="5021266"/>
            <a:ext cx="20808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 err="1">
                <a:solidFill>
                  <a:srgbClr val="5CB67E"/>
                </a:solidFill>
                <a:latin typeface="Agency FB" panose="020B0503020202020204" pitchFamily="34" charset="0"/>
                <a:cs typeface="Arial"/>
              </a:rPr>
              <a:t>Limitación</a:t>
            </a:r>
            <a:r>
              <a:rPr sz="1400" b="1" spc="5" dirty="0">
                <a:solidFill>
                  <a:srgbClr val="5CB67E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sz="1400" b="1" spc="5" dirty="0" smtClean="0">
                <a:solidFill>
                  <a:srgbClr val="5CB67E"/>
                </a:solidFill>
                <a:latin typeface="Agency FB" panose="020B0503020202020204" pitchFamily="34" charset="0"/>
                <a:cs typeface="Arial"/>
              </a:rPr>
              <a:t>de</a:t>
            </a:r>
            <a:r>
              <a:rPr lang="es-MX" sz="1400" b="1" spc="5" dirty="0" smtClean="0">
                <a:solidFill>
                  <a:srgbClr val="5CB67E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sz="1400" b="1" spc="-285" dirty="0" smtClean="0">
                <a:solidFill>
                  <a:srgbClr val="5CB67E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sz="1400" b="1" spc="-15" dirty="0">
                <a:solidFill>
                  <a:srgbClr val="5CB67E"/>
                </a:solidFill>
                <a:latin typeface="Agency FB" panose="020B0503020202020204" pitchFamily="34" charset="0"/>
                <a:cs typeface="Arial"/>
              </a:rPr>
              <a:t>los </a:t>
            </a:r>
            <a:r>
              <a:rPr sz="1400" b="1" spc="0" dirty="0">
                <a:solidFill>
                  <a:srgbClr val="5CB67E"/>
                </a:solidFill>
                <a:latin typeface="Agency FB" panose="020B0503020202020204" pitchFamily="34" charset="0"/>
                <a:cs typeface="Arial"/>
              </a:rPr>
              <a:t>recursos</a:t>
            </a:r>
            <a:endParaRPr sz="1400" dirty="0">
              <a:latin typeface="Agency FB" panose="020B0503020202020204" pitchFamily="34" charset="0"/>
              <a:cs typeface="Arial"/>
            </a:endParaRPr>
          </a:p>
        </p:txBody>
      </p:sp>
      <p:sp>
        <p:nvSpPr>
          <p:cNvPr id="189" name="object 66"/>
          <p:cNvSpPr txBox="1"/>
          <p:nvPr/>
        </p:nvSpPr>
        <p:spPr>
          <a:xfrm>
            <a:off x="3393067" y="5204146"/>
            <a:ext cx="2887980" cy="4437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616585" marR="5080" indent="-604520">
              <a:lnSpc>
                <a:spcPct val="100000"/>
              </a:lnSpc>
              <a:spcBef>
                <a:spcPts val="100"/>
              </a:spcBef>
              <a:tabLst>
                <a:tab pos="316230" algn="l"/>
                <a:tab pos="616585" algn="l"/>
              </a:tabLst>
            </a:pPr>
            <a:r>
              <a:rPr sz="1200" u="heavy" spc="-65" dirty="0">
                <a:solidFill>
                  <a:srgbClr val="6C6C76"/>
                </a:solidFill>
                <a:latin typeface="Arial"/>
                <a:cs typeface="Arial"/>
              </a:rPr>
              <a:t> </a:t>
            </a:r>
            <a:r>
              <a:rPr sz="1200" u="heavy" spc="155" dirty="0">
                <a:solidFill>
                  <a:srgbClr val="6C6C7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C6C76"/>
                </a:solidFill>
                <a:latin typeface="Arial"/>
                <a:cs typeface="Arial"/>
              </a:rPr>
              <a:t>	</a:t>
            </a:r>
            <a:r>
              <a:rPr sz="1200" u="heavy" spc="-65" dirty="0">
                <a:solidFill>
                  <a:srgbClr val="6C6C76"/>
                </a:solidFill>
                <a:latin typeface="Arial"/>
                <a:cs typeface="Arial"/>
              </a:rPr>
              <a:t> </a:t>
            </a:r>
            <a:r>
              <a:rPr sz="1200" u="heavy" spc="155" dirty="0">
                <a:solidFill>
                  <a:srgbClr val="6C6C7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C6C76"/>
                </a:solidFill>
                <a:latin typeface="Arial"/>
                <a:cs typeface="Arial"/>
              </a:rPr>
              <a:t>	</a:t>
            </a:r>
            <a:r>
              <a:rPr sz="1400" spc="30" dirty="0">
                <a:solidFill>
                  <a:srgbClr val="6C6C76"/>
                </a:solidFill>
                <a:latin typeface="Agency FB" panose="020B0503020202020204" pitchFamily="34" charset="0"/>
                <a:cs typeface="Arial"/>
              </a:rPr>
              <a:t>para </a:t>
            </a:r>
            <a:r>
              <a:rPr sz="1400" spc="25" dirty="0" err="1">
                <a:solidFill>
                  <a:srgbClr val="6C6C76"/>
                </a:solidFill>
                <a:latin typeface="Agency FB" panose="020B0503020202020204" pitchFamily="34" charset="0"/>
                <a:cs typeface="Arial"/>
              </a:rPr>
              <a:t>invertir</a:t>
            </a:r>
            <a:r>
              <a:rPr sz="1400" spc="25" dirty="0">
                <a:solidFill>
                  <a:srgbClr val="6C6C76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sz="1400" spc="25" dirty="0" smtClean="0">
                <a:solidFill>
                  <a:srgbClr val="6C6C76"/>
                </a:solidFill>
                <a:latin typeface="Agency FB" panose="020B0503020202020204" pitchFamily="34" charset="0"/>
                <a:cs typeface="Arial"/>
              </a:rPr>
              <a:t>en</a:t>
            </a:r>
            <a:r>
              <a:rPr lang="es-MX" sz="1400" spc="25" dirty="0" smtClean="0">
                <a:solidFill>
                  <a:srgbClr val="6C6C76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sz="1400" spc="-270" dirty="0" smtClean="0">
                <a:solidFill>
                  <a:srgbClr val="6C6C76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sz="1400" spc="35" dirty="0">
                <a:solidFill>
                  <a:srgbClr val="6C6C76"/>
                </a:solidFill>
                <a:latin typeface="Agency FB" panose="020B0503020202020204" pitchFamily="34" charset="0"/>
                <a:cs typeface="Arial"/>
              </a:rPr>
              <a:t>infraestructuras  </a:t>
            </a:r>
            <a:r>
              <a:rPr sz="1400" spc="40" dirty="0">
                <a:solidFill>
                  <a:srgbClr val="6C6C76"/>
                </a:solidFill>
                <a:latin typeface="Agency FB" panose="020B0503020202020204" pitchFamily="34" charset="0"/>
                <a:cs typeface="Arial"/>
              </a:rPr>
              <a:t>tecnológicas</a:t>
            </a:r>
            <a:r>
              <a:rPr sz="1400" spc="-285" dirty="0">
                <a:solidFill>
                  <a:srgbClr val="6C6C76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sz="1400" spc="30" dirty="0">
                <a:solidFill>
                  <a:srgbClr val="6C6C76"/>
                </a:solidFill>
                <a:latin typeface="Agency FB" panose="020B0503020202020204" pitchFamily="34" charset="0"/>
                <a:cs typeface="Arial"/>
              </a:rPr>
              <a:t>para </a:t>
            </a:r>
            <a:r>
              <a:rPr sz="1400" spc="25" dirty="0">
                <a:solidFill>
                  <a:srgbClr val="6C6C76"/>
                </a:solidFill>
                <a:latin typeface="Agency FB" panose="020B0503020202020204" pitchFamily="34" charset="0"/>
                <a:cs typeface="Arial"/>
              </a:rPr>
              <a:t>la </a:t>
            </a:r>
            <a:r>
              <a:rPr sz="1400" spc="30" dirty="0">
                <a:solidFill>
                  <a:srgbClr val="6C6C76"/>
                </a:solidFill>
                <a:latin typeface="Agency FB" panose="020B0503020202020204" pitchFamily="34" charset="0"/>
                <a:cs typeface="Arial"/>
              </a:rPr>
              <a:t>educación</a:t>
            </a:r>
            <a:endParaRPr sz="1400" dirty="0">
              <a:latin typeface="Agency FB" panose="020B0503020202020204" pitchFamily="34" charset="0"/>
              <a:cs typeface="Arial"/>
            </a:endParaRPr>
          </a:p>
        </p:txBody>
      </p:sp>
      <p:sp>
        <p:nvSpPr>
          <p:cNvPr id="190" name="object 67"/>
          <p:cNvSpPr/>
          <p:nvPr/>
        </p:nvSpPr>
        <p:spPr>
          <a:xfrm>
            <a:off x="3451347" y="5404832"/>
            <a:ext cx="15875" cy="74930"/>
          </a:xfrm>
          <a:custGeom>
            <a:avLst/>
            <a:gdLst/>
            <a:ahLst/>
            <a:cxnLst/>
            <a:rect l="l" t="t" r="r" b="b"/>
            <a:pathLst>
              <a:path w="15875" h="74929">
                <a:moveTo>
                  <a:pt x="15608" y="0"/>
                </a:moveTo>
                <a:lnTo>
                  <a:pt x="0" y="0"/>
                </a:lnTo>
                <a:lnTo>
                  <a:pt x="0" y="74460"/>
                </a:lnTo>
                <a:lnTo>
                  <a:pt x="15608" y="74460"/>
                </a:lnTo>
                <a:lnTo>
                  <a:pt x="15608" y="0"/>
                </a:lnTo>
                <a:close/>
              </a:path>
            </a:pathLst>
          </a:custGeom>
          <a:solidFill>
            <a:srgbClr val="5CB67E"/>
          </a:solidFill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191" name="object 68"/>
          <p:cNvSpPr/>
          <p:nvPr/>
        </p:nvSpPr>
        <p:spPr>
          <a:xfrm>
            <a:off x="3756046" y="5404832"/>
            <a:ext cx="15875" cy="74930"/>
          </a:xfrm>
          <a:custGeom>
            <a:avLst/>
            <a:gdLst/>
            <a:ahLst/>
            <a:cxnLst/>
            <a:rect l="l" t="t" r="r" b="b"/>
            <a:pathLst>
              <a:path w="15875" h="74929">
                <a:moveTo>
                  <a:pt x="15582" y="0"/>
                </a:moveTo>
                <a:lnTo>
                  <a:pt x="0" y="0"/>
                </a:lnTo>
                <a:lnTo>
                  <a:pt x="0" y="74460"/>
                </a:lnTo>
                <a:lnTo>
                  <a:pt x="15582" y="74460"/>
                </a:lnTo>
                <a:lnTo>
                  <a:pt x="15582" y="0"/>
                </a:lnTo>
                <a:close/>
              </a:path>
            </a:pathLst>
          </a:custGeom>
          <a:solidFill>
            <a:srgbClr val="5CB67E"/>
          </a:solidFill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192" name="object 69"/>
          <p:cNvSpPr/>
          <p:nvPr/>
        </p:nvSpPr>
        <p:spPr>
          <a:xfrm>
            <a:off x="3405767" y="539814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73" y="0"/>
                </a:lnTo>
              </a:path>
            </a:pathLst>
          </a:custGeom>
          <a:ln w="13373">
            <a:solidFill>
              <a:srgbClr val="5CB67E"/>
            </a:solidFill>
          </a:ln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193" name="object 70"/>
          <p:cNvSpPr/>
          <p:nvPr/>
        </p:nvSpPr>
        <p:spPr>
          <a:xfrm>
            <a:off x="3709361" y="539814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35" y="0"/>
                </a:lnTo>
              </a:path>
            </a:pathLst>
          </a:custGeom>
          <a:ln w="13373">
            <a:solidFill>
              <a:srgbClr val="5CB67E"/>
            </a:solidFill>
          </a:ln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194" name="object 71"/>
          <p:cNvSpPr/>
          <p:nvPr/>
        </p:nvSpPr>
        <p:spPr>
          <a:xfrm>
            <a:off x="3323484" y="5382569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5995" y="0"/>
                </a:lnTo>
              </a:path>
            </a:pathLst>
          </a:custGeom>
          <a:ln w="17779">
            <a:solidFill>
              <a:srgbClr val="5CB67E"/>
            </a:solidFill>
          </a:ln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195" name="object 72"/>
          <p:cNvSpPr/>
          <p:nvPr/>
        </p:nvSpPr>
        <p:spPr>
          <a:xfrm>
            <a:off x="3539196" y="5329753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538" y="0"/>
                </a:lnTo>
              </a:path>
            </a:pathLst>
          </a:custGeom>
          <a:ln w="12204">
            <a:solidFill>
              <a:srgbClr val="5CB67E"/>
            </a:solidFill>
          </a:ln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196" name="object 73"/>
          <p:cNvSpPr/>
          <p:nvPr/>
        </p:nvSpPr>
        <p:spPr>
          <a:xfrm>
            <a:off x="3575886" y="5289170"/>
            <a:ext cx="70485" cy="34925"/>
          </a:xfrm>
          <a:custGeom>
            <a:avLst/>
            <a:gdLst/>
            <a:ahLst/>
            <a:cxnLst/>
            <a:rect l="l" t="t" r="r" b="b"/>
            <a:pathLst>
              <a:path w="70485" h="34925">
                <a:moveTo>
                  <a:pt x="70078" y="0"/>
                </a:moveTo>
                <a:lnTo>
                  <a:pt x="0" y="0"/>
                </a:lnTo>
                <a:lnTo>
                  <a:pt x="0" y="34480"/>
                </a:lnTo>
                <a:lnTo>
                  <a:pt x="70078" y="34480"/>
                </a:lnTo>
                <a:lnTo>
                  <a:pt x="70078" y="0"/>
                </a:lnTo>
                <a:close/>
              </a:path>
            </a:pathLst>
          </a:custGeom>
          <a:solidFill>
            <a:srgbClr val="5CB67E"/>
          </a:solidFill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197" name="object 74"/>
          <p:cNvSpPr/>
          <p:nvPr/>
        </p:nvSpPr>
        <p:spPr>
          <a:xfrm>
            <a:off x="3485830" y="527677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94" y="0"/>
                </a:lnTo>
              </a:path>
            </a:pathLst>
          </a:custGeom>
          <a:ln w="25400">
            <a:solidFill>
              <a:srgbClr val="5CB67E"/>
            </a:solidFill>
          </a:ln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198" name="object 75"/>
          <p:cNvSpPr/>
          <p:nvPr/>
        </p:nvSpPr>
        <p:spPr>
          <a:xfrm>
            <a:off x="3498619" y="5148505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25577">
            <a:solidFill>
              <a:srgbClr val="5CB67E"/>
            </a:solidFill>
          </a:ln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199" name="object 76"/>
          <p:cNvSpPr/>
          <p:nvPr/>
        </p:nvSpPr>
        <p:spPr>
          <a:xfrm>
            <a:off x="3485830" y="513580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294" y="0"/>
                </a:lnTo>
              </a:path>
            </a:pathLst>
          </a:custGeom>
          <a:ln w="25400">
            <a:solidFill>
              <a:srgbClr val="5CB67E"/>
            </a:solidFill>
          </a:ln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200" name="object 77"/>
          <p:cNvSpPr/>
          <p:nvPr/>
        </p:nvSpPr>
        <p:spPr>
          <a:xfrm>
            <a:off x="3724349" y="5149051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54"/>
                </a:lnTo>
              </a:path>
            </a:pathLst>
          </a:custGeom>
          <a:ln w="25552">
            <a:solidFill>
              <a:srgbClr val="5CB67E"/>
            </a:solidFill>
          </a:ln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201" name="object 78"/>
          <p:cNvSpPr/>
          <p:nvPr/>
        </p:nvSpPr>
        <p:spPr>
          <a:xfrm>
            <a:off x="3690440" y="5708937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551" y="0"/>
                </a:lnTo>
              </a:path>
            </a:pathLst>
          </a:custGeom>
          <a:ln w="12255">
            <a:solidFill>
              <a:srgbClr val="5CB67E"/>
            </a:solidFill>
          </a:ln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202" name="object 79"/>
          <p:cNvSpPr/>
          <p:nvPr/>
        </p:nvSpPr>
        <p:spPr>
          <a:xfrm>
            <a:off x="3387977" y="5708937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551" y="0"/>
                </a:lnTo>
              </a:path>
            </a:pathLst>
          </a:custGeom>
          <a:ln w="12255">
            <a:solidFill>
              <a:srgbClr val="5CB67E"/>
            </a:solidFill>
          </a:ln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graphicFrame>
        <p:nvGraphicFramePr>
          <p:cNvPr id="203" name="object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73312"/>
              </p:ext>
            </p:extLst>
          </p:nvPr>
        </p:nvGraphicFramePr>
        <p:xfrm>
          <a:off x="3334586" y="5502733"/>
          <a:ext cx="528955" cy="139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8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CB67E"/>
                      </a:solidFill>
                      <a:prstDash val="solid"/>
                    </a:lnL>
                    <a:lnR w="28575">
                      <a:solidFill>
                        <a:srgbClr val="5CB67E"/>
                      </a:solidFill>
                      <a:prstDash val="solid"/>
                    </a:lnR>
                    <a:lnT w="28575">
                      <a:solidFill>
                        <a:srgbClr val="5CB67E"/>
                      </a:solidFill>
                      <a:prstDash val="solid"/>
                    </a:lnT>
                    <a:lnB w="28575">
                      <a:solidFill>
                        <a:srgbClr val="5CB6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CB67E"/>
                      </a:solidFill>
                      <a:prstDash val="solid"/>
                    </a:lnL>
                    <a:lnR w="28575">
                      <a:solidFill>
                        <a:srgbClr val="5CB6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CB67E"/>
                      </a:solidFill>
                      <a:prstDash val="solid"/>
                    </a:lnL>
                    <a:lnR w="28575">
                      <a:solidFill>
                        <a:srgbClr val="5CB67E"/>
                      </a:solidFill>
                      <a:prstDash val="solid"/>
                    </a:lnR>
                    <a:lnT w="28575">
                      <a:solidFill>
                        <a:srgbClr val="5CB67E"/>
                      </a:solidFill>
                      <a:prstDash val="solid"/>
                    </a:lnT>
                    <a:lnB w="28575">
                      <a:solidFill>
                        <a:srgbClr val="5CB6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" name="object 2"/>
          <p:cNvSpPr txBox="1"/>
          <p:nvPr/>
        </p:nvSpPr>
        <p:spPr>
          <a:xfrm>
            <a:off x="3208581" y="3249473"/>
            <a:ext cx="284726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030" algn="ctr">
              <a:lnSpc>
                <a:spcPct val="100000"/>
              </a:lnSpc>
              <a:spcBef>
                <a:spcPts val="100"/>
              </a:spcBef>
            </a:pPr>
            <a:r>
              <a:rPr sz="2400" b="1" spc="0" dirty="0">
                <a:solidFill>
                  <a:schemeClr val="bg1"/>
                </a:solidFill>
                <a:latin typeface="Agency FB"/>
                <a:cs typeface="Agency FB"/>
              </a:rPr>
              <a:t>Las </a:t>
            </a:r>
            <a:r>
              <a:rPr sz="2400" b="1" spc="25" dirty="0">
                <a:solidFill>
                  <a:schemeClr val="bg1"/>
                </a:solidFill>
                <a:latin typeface="Agency FB"/>
                <a:cs typeface="Agency FB"/>
              </a:rPr>
              <a:t>barreras </a:t>
            </a:r>
            <a:r>
              <a:rPr sz="2400" spc="35" dirty="0">
                <a:solidFill>
                  <a:schemeClr val="bg1"/>
                </a:solidFill>
                <a:latin typeface="Agency FB"/>
                <a:cs typeface="Agency FB"/>
              </a:rPr>
              <a:t>de  </a:t>
            </a:r>
            <a:r>
              <a:rPr sz="2400" spc="30" dirty="0">
                <a:solidFill>
                  <a:schemeClr val="bg1"/>
                </a:solidFill>
                <a:latin typeface="Agency FB"/>
                <a:cs typeface="Agency FB"/>
              </a:rPr>
              <a:t>la</a:t>
            </a:r>
            <a:r>
              <a:rPr sz="2400" spc="-135" dirty="0">
                <a:solidFill>
                  <a:schemeClr val="bg1"/>
                </a:solidFill>
                <a:latin typeface="Agency FB"/>
                <a:cs typeface="Agency FB"/>
              </a:rPr>
              <a:t> </a:t>
            </a:r>
            <a:r>
              <a:rPr sz="2400" b="1" spc="25" dirty="0">
                <a:solidFill>
                  <a:schemeClr val="bg1"/>
                </a:solidFill>
                <a:latin typeface="Agency FB"/>
                <a:cs typeface="Agency FB"/>
              </a:rPr>
              <a:t>transformación</a:t>
            </a:r>
            <a:endParaRPr sz="2400" dirty="0">
              <a:solidFill>
                <a:schemeClr val="bg1"/>
              </a:solidFill>
              <a:latin typeface="Agency FB"/>
              <a:cs typeface="Agency FB"/>
            </a:endParaRPr>
          </a:p>
          <a:p>
            <a:pPr marL="320040" marR="311785" indent="91440" algn="ctr">
              <a:lnSpc>
                <a:spcPct val="100000"/>
              </a:lnSpc>
            </a:pPr>
            <a:r>
              <a:rPr sz="2400" b="1" spc="5" dirty="0">
                <a:solidFill>
                  <a:schemeClr val="bg1"/>
                </a:solidFill>
                <a:latin typeface="Agency FB"/>
                <a:cs typeface="Agency FB"/>
              </a:rPr>
              <a:t>digital </a:t>
            </a:r>
            <a:r>
              <a:rPr sz="2400" spc="30" dirty="0">
                <a:solidFill>
                  <a:schemeClr val="bg1"/>
                </a:solidFill>
                <a:latin typeface="Agency FB"/>
                <a:cs typeface="Agency FB"/>
              </a:rPr>
              <a:t>en  </a:t>
            </a:r>
            <a:r>
              <a:rPr lang="es-MX" sz="2400" spc="30" dirty="0" smtClean="0">
                <a:solidFill>
                  <a:schemeClr val="bg1"/>
                </a:solidFill>
                <a:latin typeface="Agency FB"/>
                <a:cs typeface="Agency FB"/>
              </a:rPr>
              <a:t>el sector educativo</a:t>
            </a:r>
            <a:endParaRPr sz="2400" dirty="0">
              <a:solidFill>
                <a:schemeClr val="bg1"/>
              </a:solidFill>
              <a:latin typeface="Agency FB"/>
              <a:cs typeface="Agency FB"/>
            </a:endParaRPr>
          </a:p>
        </p:txBody>
      </p:sp>
      <p:sp>
        <p:nvSpPr>
          <p:cNvPr id="207" name="object 6"/>
          <p:cNvSpPr/>
          <p:nvPr/>
        </p:nvSpPr>
        <p:spPr>
          <a:xfrm>
            <a:off x="2680855" y="3119647"/>
            <a:ext cx="817764" cy="129825"/>
          </a:xfrm>
          <a:custGeom>
            <a:avLst/>
            <a:gdLst/>
            <a:ahLst/>
            <a:cxnLst/>
            <a:rect l="l" t="t" r="r" b="b"/>
            <a:pathLst>
              <a:path w="1090295" h="1267460">
                <a:moveTo>
                  <a:pt x="1089799" y="1267282"/>
                </a:moveTo>
                <a:lnTo>
                  <a:pt x="145186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0" name="object 6"/>
          <p:cNvSpPr/>
          <p:nvPr/>
        </p:nvSpPr>
        <p:spPr>
          <a:xfrm rot="20526119">
            <a:off x="2597980" y="4367416"/>
            <a:ext cx="902509" cy="129951"/>
          </a:xfrm>
          <a:custGeom>
            <a:avLst/>
            <a:gdLst/>
            <a:ahLst/>
            <a:cxnLst/>
            <a:rect l="l" t="t" r="r" b="b"/>
            <a:pathLst>
              <a:path w="1090295" h="1267460">
                <a:moveTo>
                  <a:pt x="1089799" y="1267282"/>
                </a:moveTo>
                <a:lnTo>
                  <a:pt x="145186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2" name="object 6"/>
          <p:cNvSpPr/>
          <p:nvPr/>
        </p:nvSpPr>
        <p:spPr>
          <a:xfrm flipH="1">
            <a:off x="5874177" y="2875068"/>
            <a:ext cx="799733" cy="449767"/>
          </a:xfrm>
          <a:custGeom>
            <a:avLst/>
            <a:gdLst/>
            <a:ahLst/>
            <a:cxnLst/>
            <a:rect l="l" t="t" r="r" b="b"/>
            <a:pathLst>
              <a:path w="1090295" h="1267460">
                <a:moveTo>
                  <a:pt x="1089799" y="1267282"/>
                </a:moveTo>
                <a:lnTo>
                  <a:pt x="145186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3" name="object 6"/>
          <p:cNvSpPr/>
          <p:nvPr/>
        </p:nvSpPr>
        <p:spPr>
          <a:xfrm rot="1897238" flipH="1">
            <a:off x="6226768" y="3828720"/>
            <a:ext cx="799733" cy="449767"/>
          </a:xfrm>
          <a:custGeom>
            <a:avLst/>
            <a:gdLst/>
            <a:ahLst/>
            <a:cxnLst/>
            <a:rect l="l" t="t" r="r" b="b"/>
            <a:pathLst>
              <a:path w="1090295" h="1267460">
                <a:moveTo>
                  <a:pt x="1089799" y="1267282"/>
                </a:moveTo>
                <a:lnTo>
                  <a:pt x="145186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4" name="object 6"/>
          <p:cNvSpPr/>
          <p:nvPr/>
        </p:nvSpPr>
        <p:spPr>
          <a:xfrm rot="2546555" flipH="1">
            <a:off x="5944300" y="4556890"/>
            <a:ext cx="1362446" cy="449767"/>
          </a:xfrm>
          <a:custGeom>
            <a:avLst/>
            <a:gdLst/>
            <a:ahLst/>
            <a:cxnLst/>
            <a:rect l="l" t="t" r="r" b="b"/>
            <a:pathLst>
              <a:path w="1090295" h="1267460">
                <a:moveTo>
                  <a:pt x="1089799" y="1267282"/>
                </a:moveTo>
                <a:lnTo>
                  <a:pt x="145186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8" name="object 6"/>
          <p:cNvSpPr/>
          <p:nvPr/>
        </p:nvSpPr>
        <p:spPr>
          <a:xfrm rot="5599457" flipH="1" flipV="1">
            <a:off x="2516416" y="4733980"/>
            <a:ext cx="1122550" cy="996386"/>
          </a:xfrm>
          <a:custGeom>
            <a:avLst/>
            <a:gdLst/>
            <a:ahLst/>
            <a:cxnLst/>
            <a:rect l="l" t="t" r="r" b="b"/>
            <a:pathLst>
              <a:path w="1090295" h="1267460">
                <a:moveTo>
                  <a:pt x="1089799" y="1267282"/>
                </a:moveTo>
                <a:lnTo>
                  <a:pt x="145186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cxnSp>
        <p:nvCxnSpPr>
          <p:cNvPr id="98" name="Conector recto 4"/>
          <p:cNvCxnSpPr/>
          <p:nvPr/>
        </p:nvCxnSpPr>
        <p:spPr>
          <a:xfrm>
            <a:off x="825550" y="970593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4827322" y="1902427"/>
            <a:ext cx="388463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Agency FB" panose="020B0503020202020204" pitchFamily="34" charset="0"/>
                <a:cs typeface="Arial" panose="020B0604020202020204" pitchFamily="34" charset="0"/>
              </a:rPr>
              <a:t>Fundado hace 10 años por 7 siete instituciones. 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381307237"/>
              </p:ext>
            </p:extLst>
          </p:nvPr>
        </p:nvGraphicFramePr>
        <p:xfrm>
          <a:off x="-1188640" y="1170224"/>
          <a:ext cx="6096000" cy="542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echa derecha 1"/>
          <p:cNvSpPr/>
          <p:nvPr/>
        </p:nvSpPr>
        <p:spPr>
          <a:xfrm>
            <a:off x="3573963" y="1952807"/>
            <a:ext cx="1047410" cy="2880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sz="1600" dirty="0">
              <a:latin typeface="Georgia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835352" y="2305437"/>
            <a:ext cx="388463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Agency FB" panose="020B0503020202020204" pitchFamily="34" charset="0"/>
                <a:cs typeface="Arial" panose="020B0604020202020204" pitchFamily="34" charset="0"/>
              </a:rPr>
              <a:t>Impulsado por la ANUIES y apoyado por la SEP orientado a fortalecer los esfuerzos que desarrollan las IES.</a:t>
            </a:r>
            <a:endParaRPr lang="es-ES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echa derecha 25"/>
          <p:cNvSpPr/>
          <p:nvPr/>
        </p:nvSpPr>
        <p:spPr>
          <a:xfrm>
            <a:off x="3582203" y="2622212"/>
            <a:ext cx="1047410" cy="2880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sz="1600" dirty="0">
              <a:latin typeface="Georgia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864047" y="3270242"/>
            <a:ext cx="388463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Agency FB" panose="020B0503020202020204" pitchFamily="34" charset="0"/>
                <a:cs typeface="Arial" panose="020B0604020202020204" pitchFamily="34" charset="0"/>
              </a:rPr>
              <a:t>Creada en el 2012 por la SEP.</a:t>
            </a:r>
            <a:endParaRPr lang="es-ES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echa derecha 27"/>
          <p:cNvSpPr/>
          <p:nvPr/>
        </p:nvSpPr>
        <p:spPr>
          <a:xfrm>
            <a:off x="3557488" y="3334633"/>
            <a:ext cx="1084135" cy="2880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sz="1600" dirty="0">
              <a:latin typeface="Georgia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861826" y="3748928"/>
            <a:ext cx="388463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Agency FB" panose="020B0503020202020204" pitchFamily="34" charset="0"/>
                <a:cs typeface="Arial" panose="020B0604020202020204" pitchFamily="34" charset="0"/>
              </a:rPr>
              <a:t>Atiende la demanda emergente de articular la prestación de los servicios en la modalidad Abierta y a Distancia.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848589" y="4687987"/>
            <a:ext cx="3884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gency FB" panose="020B0503020202020204" pitchFamily="34" charset="0"/>
                <a:cs typeface="Arial" panose="020B0604020202020204" pitchFamily="34" charset="0"/>
              </a:rPr>
              <a:t>Operan desde 2015 en Jalisco, Puebla, Yucatán y Chihuahua</a:t>
            </a:r>
            <a:r>
              <a:rPr lang="es-ES" sz="1600" dirty="0" smtClean="0">
                <a:latin typeface="Agency FB" panose="020B0503020202020204" pitchFamily="34" charset="0"/>
                <a:cs typeface="Arial" panose="020B0604020202020204" pitchFamily="34" charset="0"/>
              </a:rPr>
              <a:t>.</a:t>
            </a:r>
            <a:endParaRPr lang="es-ES" sz="16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echa derecha 30"/>
          <p:cNvSpPr/>
          <p:nvPr/>
        </p:nvSpPr>
        <p:spPr>
          <a:xfrm>
            <a:off x="3582205" y="4109319"/>
            <a:ext cx="1081914" cy="2880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sz="1600" dirty="0">
              <a:latin typeface="Georgia" pitchFamily="18" charset="0"/>
            </a:endParaRPr>
          </a:p>
        </p:txBody>
      </p:sp>
      <p:sp>
        <p:nvSpPr>
          <p:cNvPr id="32" name="Flecha derecha 31"/>
          <p:cNvSpPr/>
          <p:nvPr/>
        </p:nvSpPr>
        <p:spPr>
          <a:xfrm>
            <a:off x="3590442" y="4804135"/>
            <a:ext cx="1068677" cy="309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sz="1600" dirty="0">
              <a:latin typeface="Georgia" pitchFamily="18" charset="0"/>
            </a:endParaRPr>
          </a:p>
        </p:txBody>
      </p:sp>
      <p:sp>
        <p:nvSpPr>
          <p:cNvPr id="33" name="Flecha derecha 32"/>
          <p:cNvSpPr/>
          <p:nvPr/>
        </p:nvSpPr>
        <p:spPr>
          <a:xfrm>
            <a:off x="3590439" y="5498558"/>
            <a:ext cx="1090018" cy="2880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endParaRPr lang="en-US" sz="1600" dirty="0">
              <a:latin typeface="Georgia" pitchFamily="18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863873" y="5339796"/>
            <a:ext cx="3884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gency FB" panose="020B0503020202020204" pitchFamily="34" charset="0"/>
                <a:cs typeface="Arial" panose="020B0604020202020204" pitchFamily="34" charset="0"/>
              </a:rPr>
              <a:t>Ofrecen programas de educación superior no escolarizada como parte de su oferta académica.   </a:t>
            </a:r>
            <a:endParaRPr lang="es-ES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28584" y="197708"/>
            <a:ext cx="7583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gency FB" panose="020B0503020202020204" pitchFamily="34" charset="0"/>
                <a:ea typeface="MS PGothic" pitchFamily="34" charset="-128"/>
              </a:rPr>
              <a:t>Iniciativas que </a:t>
            </a:r>
            <a:r>
              <a:rPr lang="es-MX" sz="2400" b="1" dirty="0">
                <a:latin typeface="Agency FB" panose="020B0503020202020204" pitchFamily="34" charset="0"/>
                <a:ea typeface="MS PGothic" pitchFamily="34" charset="-128"/>
              </a:rPr>
              <a:t>han contribuido a impulsar la expansión de la educación superior no </a:t>
            </a:r>
            <a:r>
              <a:rPr lang="es-MX" sz="2400" b="1" dirty="0" smtClean="0">
                <a:latin typeface="Agency FB" panose="020B0503020202020204" pitchFamily="34" charset="0"/>
                <a:ea typeface="MS PGothic" pitchFamily="34" charset="-128"/>
              </a:rPr>
              <a:t>escolarizada en la última década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7686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1"/>
          <p:cNvGrpSpPr/>
          <p:nvPr/>
        </p:nvGrpSpPr>
        <p:grpSpPr>
          <a:xfrm>
            <a:off x="-72736" y="1224622"/>
            <a:ext cx="8946401" cy="4498355"/>
            <a:chOff x="-325907" y="1455958"/>
            <a:chExt cx="10243686" cy="5338402"/>
          </a:xfrm>
        </p:grpSpPr>
        <p:sp>
          <p:nvSpPr>
            <p:cNvPr id="6" name="object 2"/>
            <p:cNvSpPr/>
            <p:nvPr/>
          </p:nvSpPr>
          <p:spPr>
            <a:xfrm>
              <a:off x="5413349" y="2043879"/>
              <a:ext cx="1153795" cy="1191260"/>
            </a:xfrm>
            <a:custGeom>
              <a:avLst/>
              <a:gdLst/>
              <a:ahLst/>
              <a:cxnLst/>
              <a:rect l="l" t="t" r="r" b="b"/>
              <a:pathLst>
                <a:path w="1153795" h="1191260">
                  <a:moveTo>
                    <a:pt x="0" y="1191120"/>
                  </a:moveTo>
                  <a:lnTo>
                    <a:pt x="1008189" y="0"/>
                  </a:lnTo>
                  <a:lnTo>
                    <a:pt x="1153363" y="0"/>
                  </a:lnTo>
                </a:path>
              </a:pathLst>
            </a:custGeom>
            <a:ln w="1269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7" name="object 3"/>
            <p:cNvSpPr/>
            <p:nvPr/>
          </p:nvSpPr>
          <p:spPr>
            <a:xfrm>
              <a:off x="5923409" y="3164333"/>
              <a:ext cx="643255" cy="469900"/>
            </a:xfrm>
            <a:custGeom>
              <a:avLst/>
              <a:gdLst/>
              <a:ahLst/>
              <a:cxnLst/>
              <a:rect l="l" t="t" r="r" b="b"/>
              <a:pathLst>
                <a:path w="643254" h="469900">
                  <a:moveTo>
                    <a:pt x="0" y="469798"/>
                  </a:moveTo>
                  <a:lnTo>
                    <a:pt x="490664" y="0"/>
                  </a:lnTo>
                  <a:lnTo>
                    <a:pt x="643255" y="4394"/>
                  </a:lnTo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8" name="object 4"/>
            <p:cNvSpPr/>
            <p:nvPr/>
          </p:nvSpPr>
          <p:spPr>
            <a:xfrm>
              <a:off x="5923409" y="4880245"/>
              <a:ext cx="579755" cy="681990"/>
            </a:xfrm>
            <a:custGeom>
              <a:avLst/>
              <a:gdLst/>
              <a:ahLst/>
              <a:cxnLst/>
              <a:rect l="l" t="t" r="r" b="b"/>
              <a:pathLst>
                <a:path w="579754" h="681989">
                  <a:moveTo>
                    <a:pt x="0" y="0"/>
                  </a:moveTo>
                  <a:lnTo>
                    <a:pt x="363588" y="681494"/>
                  </a:lnTo>
                  <a:lnTo>
                    <a:pt x="579729" y="681494"/>
                  </a:lnTo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9" name="object 5"/>
            <p:cNvSpPr/>
            <p:nvPr/>
          </p:nvSpPr>
          <p:spPr>
            <a:xfrm>
              <a:off x="5417840" y="5288245"/>
              <a:ext cx="1058598" cy="1176490"/>
            </a:xfrm>
            <a:custGeom>
              <a:avLst/>
              <a:gdLst/>
              <a:ahLst/>
              <a:cxnLst/>
              <a:rect l="l" t="t" r="r" b="b"/>
              <a:pathLst>
                <a:path w="1120775" h="1559559">
                  <a:moveTo>
                    <a:pt x="0" y="0"/>
                  </a:moveTo>
                  <a:lnTo>
                    <a:pt x="940117" y="1559191"/>
                  </a:lnTo>
                  <a:lnTo>
                    <a:pt x="1120749" y="1559191"/>
                  </a:lnTo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10" name="object 6"/>
            <p:cNvSpPr/>
            <p:nvPr/>
          </p:nvSpPr>
          <p:spPr>
            <a:xfrm>
              <a:off x="3540268" y="1967717"/>
              <a:ext cx="1090295" cy="1267460"/>
            </a:xfrm>
            <a:custGeom>
              <a:avLst/>
              <a:gdLst/>
              <a:ahLst/>
              <a:cxnLst/>
              <a:rect l="l" t="t" r="r" b="b"/>
              <a:pathLst>
                <a:path w="1090295" h="1267460">
                  <a:moveTo>
                    <a:pt x="1089799" y="1267282"/>
                  </a:moveTo>
                  <a:lnTo>
                    <a:pt x="145186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11" name="object 7"/>
            <p:cNvSpPr/>
            <p:nvPr/>
          </p:nvSpPr>
          <p:spPr>
            <a:xfrm>
              <a:off x="3540280" y="3138933"/>
              <a:ext cx="579755" cy="495300"/>
            </a:xfrm>
            <a:custGeom>
              <a:avLst/>
              <a:gdLst/>
              <a:ahLst/>
              <a:cxnLst/>
              <a:rect l="l" t="t" r="r" b="b"/>
              <a:pathLst>
                <a:path w="579754" h="495300">
                  <a:moveTo>
                    <a:pt x="579729" y="495198"/>
                  </a:moveTo>
                  <a:lnTo>
                    <a:pt x="216115" y="0"/>
                  </a:lnTo>
                  <a:lnTo>
                    <a:pt x="0" y="4394"/>
                  </a:lnTo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12" name="object 8"/>
            <p:cNvSpPr/>
            <p:nvPr/>
          </p:nvSpPr>
          <p:spPr>
            <a:xfrm>
              <a:off x="3478262" y="4250554"/>
              <a:ext cx="447040" cy="0"/>
            </a:xfrm>
            <a:custGeom>
              <a:avLst/>
              <a:gdLst/>
              <a:ahLst/>
              <a:cxnLst/>
              <a:rect l="l" t="t" r="r" b="b"/>
              <a:pathLst>
                <a:path w="447039">
                  <a:moveTo>
                    <a:pt x="44660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13" name="object 9"/>
            <p:cNvSpPr/>
            <p:nvPr/>
          </p:nvSpPr>
          <p:spPr>
            <a:xfrm>
              <a:off x="3540280" y="4880245"/>
              <a:ext cx="579755" cy="401955"/>
            </a:xfrm>
            <a:custGeom>
              <a:avLst/>
              <a:gdLst/>
              <a:ahLst/>
              <a:cxnLst/>
              <a:rect l="l" t="t" r="r" b="b"/>
              <a:pathLst>
                <a:path w="579754" h="401954">
                  <a:moveTo>
                    <a:pt x="579729" y="0"/>
                  </a:moveTo>
                  <a:lnTo>
                    <a:pt x="216115" y="401726"/>
                  </a:lnTo>
                  <a:lnTo>
                    <a:pt x="0" y="401726"/>
                  </a:lnTo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14" name="object 10"/>
            <p:cNvSpPr/>
            <p:nvPr/>
          </p:nvSpPr>
          <p:spPr>
            <a:xfrm>
              <a:off x="3504829" y="5288245"/>
              <a:ext cx="1120775" cy="1000125"/>
            </a:xfrm>
            <a:custGeom>
              <a:avLst/>
              <a:gdLst/>
              <a:ahLst/>
              <a:cxnLst/>
              <a:rect l="l" t="t" r="r" b="b"/>
              <a:pathLst>
                <a:path w="1120775" h="1000125">
                  <a:moveTo>
                    <a:pt x="1120724" y="0"/>
                  </a:moveTo>
                  <a:lnTo>
                    <a:pt x="180632" y="999858"/>
                  </a:lnTo>
                  <a:lnTo>
                    <a:pt x="0" y="999858"/>
                  </a:lnTo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15" name="object 11"/>
            <p:cNvSpPr/>
            <p:nvPr/>
          </p:nvSpPr>
          <p:spPr>
            <a:xfrm>
              <a:off x="4069232" y="3300996"/>
              <a:ext cx="1907984" cy="190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16" name="object 12"/>
            <p:cNvSpPr/>
            <p:nvPr/>
          </p:nvSpPr>
          <p:spPr>
            <a:xfrm>
              <a:off x="5346894" y="3168502"/>
              <a:ext cx="133007" cy="133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17" name="object 13"/>
            <p:cNvSpPr/>
            <p:nvPr/>
          </p:nvSpPr>
          <p:spPr>
            <a:xfrm>
              <a:off x="5856852" y="3567583"/>
              <a:ext cx="133032" cy="1330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18" name="object 14"/>
            <p:cNvSpPr/>
            <p:nvPr/>
          </p:nvSpPr>
          <p:spPr>
            <a:xfrm>
              <a:off x="6051991" y="4184006"/>
              <a:ext cx="133007" cy="1330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19" name="object 15"/>
            <p:cNvSpPr/>
            <p:nvPr/>
          </p:nvSpPr>
          <p:spPr>
            <a:xfrm>
              <a:off x="5856852" y="4813685"/>
              <a:ext cx="133032" cy="1331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20" name="object 16"/>
            <p:cNvSpPr/>
            <p:nvPr/>
          </p:nvSpPr>
          <p:spPr>
            <a:xfrm>
              <a:off x="5351334" y="5221697"/>
              <a:ext cx="132981" cy="1330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21" name="object 17"/>
            <p:cNvSpPr/>
            <p:nvPr/>
          </p:nvSpPr>
          <p:spPr>
            <a:xfrm>
              <a:off x="4563492" y="3168502"/>
              <a:ext cx="133007" cy="1330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22" name="object 18"/>
            <p:cNvSpPr/>
            <p:nvPr/>
          </p:nvSpPr>
          <p:spPr>
            <a:xfrm>
              <a:off x="4053507" y="3567583"/>
              <a:ext cx="133057" cy="1330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23" name="object 19"/>
            <p:cNvSpPr/>
            <p:nvPr/>
          </p:nvSpPr>
          <p:spPr>
            <a:xfrm>
              <a:off x="3858418" y="4184006"/>
              <a:ext cx="133007" cy="13304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24" name="object 20"/>
            <p:cNvSpPr/>
            <p:nvPr/>
          </p:nvSpPr>
          <p:spPr>
            <a:xfrm>
              <a:off x="4053507" y="4813685"/>
              <a:ext cx="133057" cy="1331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25" name="object 21"/>
            <p:cNvSpPr/>
            <p:nvPr/>
          </p:nvSpPr>
          <p:spPr>
            <a:xfrm>
              <a:off x="4559076" y="5221697"/>
              <a:ext cx="132981" cy="1330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26" name="object 22"/>
            <p:cNvSpPr txBox="1"/>
            <p:nvPr/>
          </p:nvSpPr>
          <p:spPr>
            <a:xfrm>
              <a:off x="3347242" y="3798083"/>
              <a:ext cx="2966790" cy="1016619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460375" marR="0" lvl="0" indent="0" algn="ctr" defTabSz="914400" eaLnBrk="1" fontAlgn="auto" latinLnBrk="0" hangingPunct="1">
                <a:lnSpc>
                  <a:spcPts val="233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40" normalizeH="0" baseline="0" dirty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Tendencias</a:t>
              </a:r>
              <a:r>
                <a:rPr kumimoji="0" lang="es-ES" sz="1600" b="1" i="0" u="none" strike="noStrike" kern="0" cap="none" spc="-75" normalizeH="0" baseline="0" dirty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600" b="0" i="0" u="none" strike="noStrike" kern="0" cap="none" spc="35" normalizeH="0" baseline="0" dirty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de la</a:t>
              </a:r>
              <a:r>
                <a:rPr kumimoji="0" lang="es-ES" sz="1600" b="0" i="0" u="none" strike="noStrike" kern="0" cap="none" spc="-155" normalizeH="0" baseline="0" dirty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600" b="1" i="0" u="none" strike="noStrike" kern="0" cap="none" spc="25" normalizeH="0" baseline="0" dirty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transformación</a:t>
              </a:r>
            </a:p>
            <a:p>
              <a:pPr marL="97790" marR="5080" lvl="0" indent="-85725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77695" algn="l"/>
                  <a:tab pos="2336800" algn="l"/>
                </a:tabLst>
                <a:defRPr/>
              </a:pPr>
              <a:r>
                <a:rPr kumimoji="0" lang="es-ES" sz="1600" b="1" i="0" u="none" strike="noStrike" kern="0" cap="none" spc="25" normalizeH="0" baseline="0" dirty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600" b="1" i="0" u="none" strike="noStrike" kern="0" cap="none" spc="5" normalizeH="0" baseline="0" dirty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digital</a:t>
              </a:r>
              <a:endParaRPr kumimoji="0" lang="es-ES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27" name="object 23"/>
            <p:cNvSpPr/>
            <p:nvPr/>
          </p:nvSpPr>
          <p:spPr>
            <a:xfrm>
              <a:off x="126655" y="1455958"/>
              <a:ext cx="3402329" cy="1040765"/>
            </a:xfrm>
            <a:custGeom>
              <a:avLst/>
              <a:gdLst/>
              <a:ahLst/>
              <a:cxnLst/>
              <a:rect l="l" t="t" r="r" b="b"/>
              <a:pathLst>
                <a:path w="3402329" h="1040764">
                  <a:moveTo>
                    <a:pt x="3047199" y="0"/>
                  </a:moveTo>
                  <a:lnTo>
                    <a:pt x="430161" y="0"/>
                  </a:lnTo>
                  <a:lnTo>
                    <a:pt x="386178" y="2934"/>
                  </a:lnTo>
                  <a:lnTo>
                    <a:pt x="343467" y="11469"/>
                  </a:lnTo>
                  <a:lnTo>
                    <a:pt x="302242" y="25203"/>
                  </a:lnTo>
                  <a:lnTo>
                    <a:pt x="262720" y="43732"/>
                  </a:lnTo>
                  <a:lnTo>
                    <a:pt x="225117" y="66655"/>
                  </a:lnTo>
                  <a:lnTo>
                    <a:pt x="189651" y="93569"/>
                  </a:lnTo>
                  <a:lnTo>
                    <a:pt x="156535" y="124072"/>
                  </a:lnTo>
                  <a:lnTo>
                    <a:pt x="125988" y="157760"/>
                  </a:lnTo>
                  <a:lnTo>
                    <a:pt x="98225" y="194233"/>
                  </a:lnTo>
                  <a:lnTo>
                    <a:pt x="73462" y="233087"/>
                  </a:lnTo>
                  <a:lnTo>
                    <a:pt x="51916" y="273920"/>
                  </a:lnTo>
                  <a:lnTo>
                    <a:pt x="33803" y="316330"/>
                  </a:lnTo>
                  <a:lnTo>
                    <a:pt x="19338" y="359914"/>
                  </a:lnTo>
                  <a:lnTo>
                    <a:pt x="8739" y="404270"/>
                  </a:lnTo>
                  <a:lnTo>
                    <a:pt x="2220" y="448995"/>
                  </a:lnTo>
                  <a:lnTo>
                    <a:pt x="0" y="493687"/>
                  </a:lnTo>
                  <a:lnTo>
                    <a:pt x="2220" y="538958"/>
                  </a:lnTo>
                  <a:lnTo>
                    <a:pt x="8739" y="585301"/>
                  </a:lnTo>
                  <a:lnTo>
                    <a:pt x="19338" y="632167"/>
                  </a:lnTo>
                  <a:lnTo>
                    <a:pt x="33803" y="679004"/>
                  </a:lnTo>
                  <a:lnTo>
                    <a:pt x="51916" y="725260"/>
                  </a:lnTo>
                  <a:lnTo>
                    <a:pt x="73462" y="770386"/>
                  </a:lnTo>
                  <a:lnTo>
                    <a:pt x="98225" y="813829"/>
                  </a:lnTo>
                  <a:lnTo>
                    <a:pt x="125988" y="855038"/>
                  </a:lnTo>
                  <a:lnTo>
                    <a:pt x="156535" y="893463"/>
                  </a:lnTo>
                  <a:lnTo>
                    <a:pt x="189651" y="928553"/>
                  </a:lnTo>
                  <a:lnTo>
                    <a:pt x="225117" y="959756"/>
                  </a:lnTo>
                  <a:lnTo>
                    <a:pt x="262720" y="986521"/>
                  </a:lnTo>
                  <a:lnTo>
                    <a:pt x="302242" y="1008298"/>
                  </a:lnTo>
                  <a:lnTo>
                    <a:pt x="343467" y="1024535"/>
                  </a:lnTo>
                  <a:lnTo>
                    <a:pt x="386178" y="1034682"/>
                  </a:lnTo>
                  <a:lnTo>
                    <a:pt x="430161" y="1038186"/>
                  </a:lnTo>
                  <a:lnTo>
                    <a:pt x="452447" y="1039007"/>
                  </a:lnTo>
                  <a:lnTo>
                    <a:pt x="474430" y="1040376"/>
                  </a:lnTo>
                  <a:lnTo>
                    <a:pt x="496094" y="1040656"/>
                  </a:lnTo>
                  <a:lnTo>
                    <a:pt x="517423" y="1038212"/>
                  </a:lnTo>
                  <a:lnTo>
                    <a:pt x="2971058" y="1038212"/>
                  </a:lnTo>
                  <a:lnTo>
                    <a:pt x="3015736" y="1034682"/>
                  </a:lnTo>
                  <a:lnTo>
                    <a:pt x="3058451" y="1024535"/>
                  </a:lnTo>
                  <a:lnTo>
                    <a:pt x="3099678" y="1008298"/>
                  </a:lnTo>
                  <a:lnTo>
                    <a:pt x="3139201" y="986521"/>
                  </a:lnTo>
                  <a:lnTo>
                    <a:pt x="3176804" y="959756"/>
                  </a:lnTo>
                  <a:lnTo>
                    <a:pt x="3212271" y="928553"/>
                  </a:lnTo>
                  <a:lnTo>
                    <a:pt x="3245385" y="893463"/>
                  </a:lnTo>
                  <a:lnTo>
                    <a:pt x="3275931" y="855038"/>
                  </a:lnTo>
                  <a:lnTo>
                    <a:pt x="3303693" y="813829"/>
                  </a:lnTo>
                  <a:lnTo>
                    <a:pt x="3306958" y="808101"/>
                  </a:lnTo>
                  <a:lnTo>
                    <a:pt x="2971749" y="808101"/>
                  </a:lnTo>
                  <a:lnTo>
                    <a:pt x="2922815" y="804152"/>
                  </a:lnTo>
                  <a:lnTo>
                    <a:pt x="2876393" y="792719"/>
                  </a:lnTo>
                  <a:lnTo>
                    <a:pt x="2833106" y="774424"/>
                  </a:lnTo>
                  <a:lnTo>
                    <a:pt x="2793574" y="749888"/>
                  </a:lnTo>
                  <a:lnTo>
                    <a:pt x="2758419" y="719731"/>
                  </a:lnTo>
                  <a:lnTo>
                    <a:pt x="2728262" y="684574"/>
                  </a:lnTo>
                  <a:lnTo>
                    <a:pt x="2703725" y="645039"/>
                  </a:lnTo>
                  <a:lnTo>
                    <a:pt x="2685430" y="601747"/>
                  </a:lnTo>
                  <a:lnTo>
                    <a:pt x="2673997" y="555318"/>
                  </a:lnTo>
                  <a:lnTo>
                    <a:pt x="2670048" y="506374"/>
                  </a:lnTo>
                  <a:lnTo>
                    <a:pt x="2673997" y="457447"/>
                  </a:lnTo>
                  <a:lnTo>
                    <a:pt x="2685430" y="411032"/>
                  </a:lnTo>
                  <a:lnTo>
                    <a:pt x="2703725" y="367750"/>
                  </a:lnTo>
                  <a:lnTo>
                    <a:pt x="2728262" y="328223"/>
                  </a:lnTo>
                  <a:lnTo>
                    <a:pt x="2758419" y="293073"/>
                  </a:lnTo>
                  <a:lnTo>
                    <a:pt x="2793574" y="262919"/>
                  </a:lnTo>
                  <a:lnTo>
                    <a:pt x="2833106" y="238385"/>
                  </a:lnTo>
                  <a:lnTo>
                    <a:pt x="2876393" y="220092"/>
                  </a:lnTo>
                  <a:lnTo>
                    <a:pt x="2922815" y="208660"/>
                  </a:lnTo>
                  <a:lnTo>
                    <a:pt x="2971749" y="204711"/>
                  </a:lnTo>
                  <a:lnTo>
                    <a:pt x="3313238" y="204711"/>
                  </a:lnTo>
                  <a:lnTo>
                    <a:pt x="3300141" y="184175"/>
                  </a:lnTo>
                  <a:lnTo>
                    <a:pt x="3271429" y="146690"/>
                  </a:lnTo>
                  <a:lnTo>
                    <a:pt x="3239862" y="112407"/>
                  </a:lnTo>
                  <a:lnTo>
                    <a:pt x="3205668" y="81830"/>
                  </a:lnTo>
                  <a:lnTo>
                    <a:pt x="3169075" y="55467"/>
                  </a:lnTo>
                  <a:lnTo>
                    <a:pt x="3130314" y="33823"/>
                  </a:lnTo>
                  <a:lnTo>
                    <a:pt x="3089612" y="17405"/>
                  </a:lnTo>
                  <a:lnTo>
                    <a:pt x="3047199" y="6718"/>
                  </a:lnTo>
                  <a:lnTo>
                    <a:pt x="3047199" y="0"/>
                  </a:lnTo>
                  <a:close/>
                </a:path>
                <a:path w="3402329" h="1040764">
                  <a:moveTo>
                    <a:pt x="2971058" y="1038212"/>
                  </a:moveTo>
                  <a:lnTo>
                    <a:pt x="2884487" y="1038212"/>
                  </a:lnTo>
                  <a:lnTo>
                    <a:pt x="2905808" y="1040656"/>
                  </a:lnTo>
                  <a:lnTo>
                    <a:pt x="2927470" y="1040376"/>
                  </a:lnTo>
                  <a:lnTo>
                    <a:pt x="2949456" y="1039007"/>
                  </a:lnTo>
                  <a:lnTo>
                    <a:pt x="2971058" y="1038212"/>
                  </a:lnTo>
                  <a:close/>
                </a:path>
                <a:path w="3402329" h="1040764">
                  <a:moveTo>
                    <a:pt x="3313238" y="204711"/>
                  </a:moveTo>
                  <a:lnTo>
                    <a:pt x="2971749" y="204711"/>
                  </a:lnTo>
                  <a:lnTo>
                    <a:pt x="3020689" y="208660"/>
                  </a:lnTo>
                  <a:lnTo>
                    <a:pt x="3067114" y="220092"/>
                  </a:lnTo>
                  <a:lnTo>
                    <a:pt x="3110403" y="238385"/>
                  </a:lnTo>
                  <a:lnTo>
                    <a:pt x="3149935" y="262919"/>
                  </a:lnTo>
                  <a:lnTo>
                    <a:pt x="3185088" y="293073"/>
                  </a:lnTo>
                  <a:lnTo>
                    <a:pt x="3215242" y="328223"/>
                  </a:lnTo>
                  <a:lnTo>
                    <a:pt x="3239777" y="367750"/>
                  </a:lnTo>
                  <a:lnTo>
                    <a:pt x="3258070" y="411032"/>
                  </a:lnTo>
                  <a:lnTo>
                    <a:pt x="3269501" y="457447"/>
                  </a:lnTo>
                  <a:lnTo>
                    <a:pt x="3273450" y="506374"/>
                  </a:lnTo>
                  <a:lnTo>
                    <a:pt x="3269501" y="555318"/>
                  </a:lnTo>
                  <a:lnTo>
                    <a:pt x="3258070" y="601747"/>
                  </a:lnTo>
                  <a:lnTo>
                    <a:pt x="3239777" y="645039"/>
                  </a:lnTo>
                  <a:lnTo>
                    <a:pt x="3215242" y="684574"/>
                  </a:lnTo>
                  <a:lnTo>
                    <a:pt x="3185088" y="719731"/>
                  </a:lnTo>
                  <a:lnTo>
                    <a:pt x="3149935" y="749888"/>
                  </a:lnTo>
                  <a:lnTo>
                    <a:pt x="3110403" y="774424"/>
                  </a:lnTo>
                  <a:lnTo>
                    <a:pt x="3067114" y="792719"/>
                  </a:lnTo>
                  <a:lnTo>
                    <a:pt x="3020689" y="804152"/>
                  </a:lnTo>
                  <a:lnTo>
                    <a:pt x="2971749" y="808101"/>
                  </a:lnTo>
                  <a:lnTo>
                    <a:pt x="3306958" y="808101"/>
                  </a:lnTo>
                  <a:lnTo>
                    <a:pt x="3328454" y="770386"/>
                  </a:lnTo>
                  <a:lnTo>
                    <a:pt x="3349999" y="725260"/>
                  </a:lnTo>
                  <a:lnTo>
                    <a:pt x="3368111" y="679004"/>
                  </a:lnTo>
                  <a:lnTo>
                    <a:pt x="3382574" y="632167"/>
                  </a:lnTo>
                  <a:lnTo>
                    <a:pt x="3393172" y="585301"/>
                  </a:lnTo>
                  <a:lnTo>
                    <a:pt x="3399690" y="538958"/>
                  </a:lnTo>
                  <a:lnTo>
                    <a:pt x="3401910" y="493687"/>
                  </a:lnTo>
                  <a:lnTo>
                    <a:pt x="3399604" y="447965"/>
                  </a:lnTo>
                  <a:lnTo>
                    <a:pt x="3392839" y="401901"/>
                  </a:lnTo>
                  <a:lnTo>
                    <a:pt x="3381844" y="356002"/>
                  </a:lnTo>
                  <a:lnTo>
                    <a:pt x="3366847" y="310774"/>
                  </a:lnTo>
                  <a:lnTo>
                    <a:pt x="3348079" y="266723"/>
                  </a:lnTo>
                  <a:lnTo>
                    <a:pt x="3325767" y="224354"/>
                  </a:lnTo>
                  <a:lnTo>
                    <a:pt x="3313238" y="204711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28" name="object 24"/>
            <p:cNvSpPr txBox="1"/>
            <p:nvPr/>
          </p:nvSpPr>
          <p:spPr>
            <a:xfrm>
              <a:off x="559766" y="1517363"/>
              <a:ext cx="2131059" cy="863517"/>
            </a:xfrm>
            <a:prstGeom prst="rect">
              <a:avLst/>
            </a:prstGeom>
          </p:spPr>
          <p:txBody>
            <a:bodyPr vert="horz" wrap="square" lIns="0" tIns="38735" rIns="0" bIns="0" rtlCol="0">
              <a:spAutoFit/>
            </a:bodyPr>
            <a:lstStyle/>
            <a:p>
              <a:pPr marL="13335" marR="5080" lvl="0" indent="-1270" algn="r" defTabSz="914400" eaLnBrk="1" fontAlgn="auto" latinLnBrk="0" hangingPunct="1">
                <a:lnSpc>
                  <a:spcPct val="88400"/>
                </a:lnSpc>
                <a:spcBef>
                  <a:spcPts val="3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35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Mlearning</a:t>
              </a:r>
              <a:r>
                <a:rPr kumimoji="0" lang="es-ES" sz="1400" b="1" i="0" u="none" strike="noStrike" kern="0" cap="none" spc="-6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400" b="1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&amp;</a:t>
              </a:r>
              <a:r>
                <a:rPr kumimoji="0" lang="es-ES" sz="1400" b="1" i="0" u="none" strike="noStrike" kern="0" cap="none" spc="-6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400" b="1" i="0" u="none" strike="noStrike" kern="0" cap="none" spc="15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uLearning</a:t>
              </a:r>
              <a:r>
                <a:rPr kumimoji="0" lang="es-ES" sz="1400" b="1" i="0" u="none" strike="noStrike" kern="0" cap="none" spc="1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 </a:t>
              </a:r>
            </a:p>
            <a:p>
              <a:pPr marL="13335" marR="5080" lvl="0" indent="-1270" algn="r" defTabSz="914400" eaLnBrk="1" fontAlgn="auto" latinLnBrk="0" hangingPunct="1">
                <a:lnSpc>
                  <a:spcPct val="88400"/>
                </a:lnSpc>
                <a:spcBef>
                  <a:spcPts val="3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Incremento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de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la </a:t>
              </a:r>
              <a:r>
                <a:rPr kumimoji="0" lang="es-ES" sz="1000" b="0" i="0" u="none" strike="noStrike" kern="0" cap="none" spc="-28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demanda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de </a:t>
              </a:r>
              <a:r>
                <a:rPr kumimoji="0" lang="es-ES" sz="1000" b="0" i="0" u="none" strike="noStrike" kern="0" cap="none" spc="1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formación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móvil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y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ubicua</a:t>
              </a:r>
              <a:endParaRPr kumimoji="0" lang="es-E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29" name="object 25"/>
            <p:cNvSpPr txBox="1"/>
            <p:nvPr/>
          </p:nvSpPr>
          <p:spPr>
            <a:xfrm>
              <a:off x="3002509" y="1752485"/>
              <a:ext cx="231774" cy="3074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25" normalizeH="0" baseline="0" noProof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1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30" name="object 26"/>
            <p:cNvSpPr/>
            <p:nvPr/>
          </p:nvSpPr>
          <p:spPr>
            <a:xfrm>
              <a:off x="202932" y="2636860"/>
              <a:ext cx="3326129" cy="1040765"/>
            </a:xfrm>
            <a:custGeom>
              <a:avLst/>
              <a:gdLst/>
              <a:ahLst/>
              <a:cxnLst/>
              <a:rect l="l" t="t" r="r" b="b"/>
              <a:pathLst>
                <a:path w="3326129" h="1040764">
                  <a:moveTo>
                    <a:pt x="2970923" y="0"/>
                  </a:moveTo>
                  <a:lnTo>
                    <a:pt x="430161" y="0"/>
                  </a:lnTo>
                  <a:lnTo>
                    <a:pt x="386178" y="2934"/>
                  </a:lnTo>
                  <a:lnTo>
                    <a:pt x="343467" y="11469"/>
                  </a:lnTo>
                  <a:lnTo>
                    <a:pt x="302242" y="25203"/>
                  </a:lnTo>
                  <a:lnTo>
                    <a:pt x="262720" y="43732"/>
                  </a:lnTo>
                  <a:lnTo>
                    <a:pt x="225117" y="66655"/>
                  </a:lnTo>
                  <a:lnTo>
                    <a:pt x="189651" y="93569"/>
                  </a:lnTo>
                  <a:lnTo>
                    <a:pt x="156535" y="124072"/>
                  </a:lnTo>
                  <a:lnTo>
                    <a:pt x="125988" y="157760"/>
                  </a:lnTo>
                  <a:lnTo>
                    <a:pt x="98225" y="194233"/>
                  </a:lnTo>
                  <a:lnTo>
                    <a:pt x="73462" y="233087"/>
                  </a:lnTo>
                  <a:lnTo>
                    <a:pt x="51916" y="273920"/>
                  </a:lnTo>
                  <a:lnTo>
                    <a:pt x="33803" y="316330"/>
                  </a:lnTo>
                  <a:lnTo>
                    <a:pt x="19338" y="359914"/>
                  </a:lnTo>
                  <a:lnTo>
                    <a:pt x="8739" y="404270"/>
                  </a:lnTo>
                  <a:lnTo>
                    <a:pt x="2220" y="448995"/>
                  </a:lnTo>
                  <a:lnTo>
                    <a:pt x="0" y="493687"/>
                  </a:lnTo>
                  <a:lnTo>
                    <a:pt x="2220" y="538958"/>
                  </a:lnTo>
                  <a:lnTo>
                    <a:pt x="8739" y="585302"/>
                  </a:lnTo>
                  <a:lnTo>
                    <a:pt x="19338" y="632169"/>
                  </a:lnTo>
                  <a:lnTo>
                    <a:pt x="33803" y="679006"/>
                  </a:lnTo>
                  <a:lnTo>
                    <a:pt x="51916" y="725263"/>
                  </a:lnTo>
                  <a:lnTo>
                    <a:pt x="73462" y="770390"/>
                  </a:lnTo>
                  <a:lnTo>
                    <a:pt x="98225" y="813834"/>
                  </a:lnTo>
                  <a:lnTo>
                    <a:pt x="125988" y="855044"/>
                  </a:lnTo>
                  <a:lnTo>
                    <a:pt x="156535" y="893471"/>
                  </a:lnTo>
                  <a:lnTo>
                    <a:pt x="189651" y="928562"/>
                  </a:lnTo>
                  <a:lnTo>
                    <a:pt x="225117" y="959766"/>
                  </a:lnTo>
                  <a:lnTo>
                    <a:pt x="262720" y="986532"/>
                  </a:lnTo>
                  <a:lnTo>
                    <a:pt x="302242" y="1008310"/>
                  </a:lnTo>
                  <a:lnTo>
                    <a:pt x="343467" y="1024548"/>
                  </a:lnTo>
                  <a:lnTo>
                    <a:pt x="386178" y="1034694"/>
                  </a:lnTo>
                  <a:lnTo>
                    <a:pt x="430161" y="1038199"/>
                  </a:lnTo>
                  <a:lnTo>
                    <a:pt x="452447" y="1039019"/>
                  </a:lnTo>
                  <a:lnTo>
                    <a:pt x="474430" y="1040388"/>
                  </a:lnTo>
                  <a:lnTo>
                    <a:pt x="496094" y="1040669"/>
                  </a:lnTo>
                  <a:lnTo>
                    <a:pt x="517423" y="1038225"/>
                  </a:lnTo>
                  <a:lnTo>
                    <a:pt x="2894782" y="1038225"/>
                  </a:lnTo>
                  <a:lnTo>
                    <a:pt x="2939459" y="1034694"/>
                  </a:lnTo>
                  <a:lnTo>
                    <a:pt x="2982174" y="1024548"/>
                  </a:lnTo>
                  <a:lnTo>
                    <a:pt x="3023402" y="1008310"/>
                  </a:lnTo>
                  <a:lnTo>
                    <a:pt x="3062925" y="986532"/>
                  </a:lnTo>
                  <a:lnTo>
                    <a:pt x="3100528" y="959766"/>
                  </a:lnTo>
                  <a:lnTo>
                    <a:pt x="3135994" y="928562"/>
                  </a:lnTo>
                  <a:lnTo>
                    <a:pt x="3169109" y="893471"/>
                  </a:lnTo>
                  <a:lnTo>
                    <a:pt x="3199655" y="855044"/>
                  </a:lnTo>
                  <a:lnTo>
                    <a:pt x="3227417" y="813834"/>
                  </a:lnTo>
                  <a:lnTo>
                    <a:pt x="3230684" y="808101"/>
                  </a:lnTo>
                  <a:lnTo>
                    <a:pt x="2895473" y="808101"/>
                  </a:lnTo>
                  <a:lnTo>
                    <a:pt x="2846538" y="804152"/>
                  </a:lnTo>
                  <a:lnTo>
                    <a:pt x="2800117" y="792719"/>
                  </a:lnTo>
                  <a:lnTo>
                    <a:pt x="2756829" y="774424"/>
                  </a:lnTo>
                  <a:lnTo>
                    <a:pt x="2717298" y="749888"/>
                  </a:lnTo>
                  <a:lnTo>
                    <a:pt x="2682143" y="719731"/>
                  </a:lnTo>
                  <a:lnTo>
                    <a:pt x="2651986" y="684574"/>
                  </a:lnTo>
                  <a:lnTo>
                    <a:pt x="2627449" y="645039"/>
                  </a:lnTo>
                  <a:lnTo>
                    <a:pt x="2609154" y="601747"/>
                  </a:lnTo>
                  <a:lnTo>
                    <a:pt x="2597720" y="555318"/>
                  </a:lnTo>
                  <a:lnTo>
                    <a:pt x="2593771" y="506374"/>
                  </a:lnTo>
                  <a:lnTo>
                    <a:pt x="2597720" y="457447"/>
                  </a:lnTo>
                  <a:lnTo>
                    <a:pt x="2609154" y="411032"/>
                  </a:lnTo>
                  <a:lnTo>
                    <a:pt x="2627449" y="367750"/>
                  </a:lnTo>
                  <a:lnTo>
                    <a:pt x="2651986" y="328223"/>
                  </a:lnTo>
                  <a:lnTo>
                    <a:pt x="2682143" y="293073"/>
                  </a:lnTo>
                  <a:lnTo>
                    <a:pt x="2717298" y="262919"/>
                  </a:lnTo>
                  <a:lnTo>
                    <a:pt x="2756829" y="238385"/>
                  </a:lnTo>
                  <a:lnTo>
                    <a:pt x="2800117" y="220092"/>
                  </a:lnTo>
                  <a:lnTo>
                    <a:pt x="2846538" y="208660"/>
                  </a:lnTo>
                  <a:lnTo>
                    <a:pt x="2895473" y="204711"/>
                  </a:lnTo>
                  <a:lnTo>
                    <a:pt x="3236962" y="204711"/>
                  </a:lnTo>
                  <a:lnTo>
                    <a:pt x="3223864" y="184175"/>
                  </a:lnTo>
                  <a:lnTo>
                    <a:pt x="3195153" y="146690"/>
                  </a:lnTo>
                  <a:lnTo>
                    <a:pt x="3163586" y="112407"/>
                  </a:lnTo>
                  <a:lnTo>
                    <a:pt x="3129391" y="81830"/>
                  </a:lnTo>
                  <a:lnTo>
                    <a:pt x="3092799" y="55467"/>
                  </a:lnTo>
                  <a:lnTo>
                    <a:pt x="3054037" y="33823"/>
                  </a:lnTo>
                  <a:lnTo>
                    <a:pt x="3013336" y="17405"/>
                  </a:lnTo>
                  <a:lnTo>
                    <a:pt x="2970923" y="6718"/>
                  </a:lnTo>
                  <a:lnTo>
                    <a:pt x="2970923" y="0"/>
                  </a:lnTo>
                  <a:close/>
                </a:path>
                <a:path w="3326129" h="1040764">
                  <a:moveTo>
                    <a:pt x="2894782" y="1038225"/>
                  </a:moveTo>
                  <a:lnTo>
                    <a:pt x="2808211" y="1038225"/>
                  </a:lnTo>
                  <a:lnTo>
                    <a:pt x="2829532" y="1040669"/>
                  </a:lnTo>
                  <a:lnTo>
                    <a:pt x="2851194" y="1040388"/>
                  </a:lnTo>
                  <a:lnTo>
                    <a:pt x="2873180" y="1039019"/>
                  </a:lnTo>
                  <a:lnTo>
                    <a:pt x="2894782" y="1038225"/>
                  </a:lnTo>
                  <a:close/>
                </a:path>
                <a:path w="3326129" h="1040764">
                  <a:moveTo>
                    <a:pt x="3236962" y="204711"/>
                  </a:moveTo>
                  <a:lnTo>
                    <a:pt x="2895473" y="204711"/>
                  </a:lnTo>
                  <a:lnTo>
                    <a:pt x="2944413" y="208660"/>
                  </a:lnTo>
                  <a:lnTo>
                    <a:pt x="2990838" y="220092"/>
                  </a:lnTo>
                  <a:lnTo>
                    <a:pt x="3034127" y="238385"/>
                  </a:lnTo>
                  <a:lnTo>
                    <a:pt x="3073658" y="262919"/>
                  </a:lnTo>
                  <a:lnTo>
                    <a:pt x="3108812" y="293073"/>
                  </a:lnTo>
                  <a:lnTo>
                    <a:pt x="3138966" y="328223"/>
                  </a:lnTo>
                  <a:lnTo>
                    <a:pt x="3163501" y="367750"/>
                  </a:lnTo>
                  <a:lnTo>
                    <a:pt x="3181794" y="411032"/>
                  </a:lnTo>
                  <a:lnTo>
                    <a:pt x="3193225" y="457447"/>
                  </a:lnTo>
                  <a:lnTo>
                    <a:pt x="3197174" y="506374"/>
                  </a:lnTo>
                  <a:lnTo>
                    <a:pt x="3193225" y="555318"/>
                  </a:lnTo>
                  <a:lnTo>
                    <a:pt x="3181794" y="601747"/>
                  </a:lnTo>
                  <a:lnTo>
                    <a:pt x="3163501" y="645039"/>
                  </a:lnTo>
                  <a:lnTo>
                    <a:pt x="3138966" y="684574"/>
                  </a:lnTo>
                  <a:lnTo>
                    <a:pt x="3108812" y="719731"/>
                  </a:lnTo>
                  <a:lnTo>
                    <a:pt x="3073658" y="749888"/>
                  </a:lnTo>
                  <a:lnTo>
                    <a:pt x="3034127" y="774424"/>
                  </a:lnTo>
                  <a:lnTo>
                    <a:pt x="2990838" y="792719"/>
                  </a:lnTo>
                  <a:lnTo>
                    <a:pt x="2944413" y="804152"/>
                  </a:lnTo>
                  <a:lnTo>
                    <a:pt x="2895473" y="808101"/>
                  </a:lnTo>
                  <a:lnTo>
                    <a:pt x="3230684" y="808101"/>
                  </a:lnTo>
                  <a:lnTo>
                    <a:pt x="3252178" y="770390"/>
                  </a:lnTo>
                  <a:lnTo>
                    <a:pt x="3273723" y="725263"/>
                  </a:lnTo>
                  <a:lnTo>
                    <a:pt x="3291835" y="679006"/>
                  </a:lnTo>
                  <a:lnTo>
                    <a:pt x="3306298" y="632169"/>
                  </a:lnTo>
                  <a:lnTo>
                    <a:pt x="3316896" y="585302"/>
                  </a:lnTo>
                  <a:lnTo>
                    <a:pt x="3323414" y="538958"/>
                  </a:lnTo>
                  <a:lnTo>
                    <a:pt x="3325634" y="493687"/>
                  </a:lnTo>
                  <a:lnTo>
                    <a:pt x="3323328" y="447965"/>
                  </a:lnTo>
                  <a:lnTo>
                    <a:pt x="3316563" y="401901"/>
                  </a:lnTo>
                  <a:lnTo>
                    <a:pt x="3305568" y="356002"/>
                  </a:lnTo>
                  <a:lnTo>
                    <a:pt x="3290571" y="310774"/>
                  </a:lnTo>
                  <a:lnTo>
                    <a:pt x="3271802" y="266723"/>
                  </a:lnTo>
                  <a:lnTo>
                    <a:pt x="3249490" y="224354"/>
                  </a:lnTo>
                  <a:lnTo>
                    <a:pt x="3236962" y="20471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31" name="object 27"/>
            <p:cNvSpPr txBox="1"/>
            <p:nvPr/>
          </p:nvSpPr>
          <p:spPr>
            <a:xfrm>
              <a:off x="-119531" y="2685230"/>
              <a:ext cx="2877013" cy="903087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2700" marR="5080" lvl="0" indent="1217295" algn="r" defTabSz="914400" eaLnBrk="1" fontAlgn="auto" latinLnBrk="0" hangingPunct="1">
                <a:lnSpc>
                  <a:spcPct val="89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Hibrid</a:t>
              </a:r>
              <a:r>
                <a:rPr kumimoji="0" lang="es-ES" sz="1400" b="1" i="0" u="none" strike="noStrike" kern="0" cap="none" spc="-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</a:t>
              </a:r>
              <a:r>
                <a:rPr kumimoji="0" lang="es-ES" sz="1400" b="1" i="0" u="none" strike="noStrike" kern="0" cap="none" spc="1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ción</a:t>
              </a:r>
              <a:r>
                <a:rPr kumimoji="0" lang="es-ES" sz="900" b="1" i="0" u="none" strike="noStrike" kern="0" cap="none" spc="1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 </a:t>
              </a:r>
            </a:p>
            <a:p>
              <a:pPr marL="12700" marR="5080" lvl="0" indent="1217295" algn="r" defTabSz="914400" eaLnBrk="1" fontAlgn="auto" latinLnBrk="0" hangingPunct="1">
                <a:lnSpc>
                  <a:spcPct val="89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La</a:t>
              </a:r>
              <a:r>
                <a:rPr kumimoji="0" lang="es-ES" sz="900" b="0" i="0" u="none" strike="noStrike" kern="0" cap="none" spc="-8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integración</a:t>
              </a:r>
              <a:r>
                <a:rPr kumimoji="0" lang="es-ES" sz="900" b="0" i="0" u="none" strike="noStrike" kern="0" cap="none" spc="-8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y</a:t>
              </a:r>
              <a:r>
                <a:rPr kumimoji="0" lang="es-ES" sz="900" b="0" i="0" u="none" strike="noStrike" kern="0" cap="none" spc="-8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combinación</a:t>
              </a:r>
              <a:r>
                <a:rPr kumimoji="0" lang="es-ES" sz="900" b="0" i="0" u="none" strike="noStrike" kern="0" cap="none" spc="-8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de </a:t>
              </a:r>
              <a:r>
                <a:rPr kumimoji="0" lang="es-ES" sz="900" b="0" i="0" u="none" strike="noStrike" kern="0" cap="none" spc="1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diferentes </a:t>
              </a:r>
              <a:r>
                <a:rPr kumimoji="0" lang="es-ES" sz="9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tecnologías </a:t>
              </a:r>
              <a:r>
                <a:rPr kumimoji="0" lang="es-ES" sz="900" b="0" i="0" u="none" strike="noStrike" kern="0" cap="none" spc="-204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y</a:t>
              </a:r>
              <a:r>
                <a:rPr kumimoji="0" lang="es-ES" sz="900" b="0" i="0" u="none" strike="noStrike" kern="0" cap="none" spc="-8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nuevas </a:t>
              </a:r>
              <a:r>
                <a:rPr kumimoji="0" lang="es-ES" sz="900" b="0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metodologías</a:t>
              </a:r>
              <a:r>
                <a:rPr kumimoji="0" lang="es-ES" sz="900" b="0" i="0" u="none" strike="noStrike" kern="0" cap="none" spc="-8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tiene</a:t>
              </a:r>
              <a:r>
                <a:rPr kumimoji="0" lang="es-ES" sz="900" b="0" i="0" u="none" strike="noStrike" kern="0" cap="none" spc="-8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1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un</a:t>
              </a:r>
              <a:r>
                <a:rPr kumimoji="0" lang="es-ES" sz="900" b="0" i="0" u="none" strike="noStrike" kern="0" cap="none" spc="-8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efecto </a:t>
              </a:r>
              <a:r>
                <a:rPr kumimoji="0" lang="es-ES" sz="9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multiplic</a:t>
              </a:r>
              <a:r>
                <a:rPr kumimoji="0" lang="es-ES" sz="9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</a:t>
              </a:r>
              <a:r>
                <a:rPr kumimoji="0" lang="es-ES" sz="9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dor</a:t>
              </a:r>
              <a:endPara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32" name="object 28"/>
            <p:cNvSpPr txBox="1"/>
            <p:nvPr/>
          </p:nvSpPr>
          <p:spPr>
            <a:xfrm>
              <a:off x="3002509" y="2908284"/>
              <a:ext cx="231774" cy="3074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25" normalizeH="0" baseline="0" noProof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2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33" name="object 29"/>
            <p:cNvSpPr/>
            <p:nvPr/>
          </p:nvSpPr>
          <p:spPr>
            <a:xfrm>
              <a:off x="126627" y="3818058"/>
              <a:ext cx="3402329" cy="862965"/>
            </a:xfrm>
            <a:custGeom>
              <a:avLst/>
              <a:gdLst/>
              <a:ahLst/>
              <a:cxnLst/>
              <a:rect l="l" t="t" r="r" b="b"/>
              <a:pathLst>
                <a:path w="3402329" h="862964">
                  <a:moveTo>
                    <a:pt x="3047225" y="0"/>
                  </a:moveTo>
                  <a:lnTo>
                    <a:pt x="430161" y="0"/>
                  </a:lnTo>
                  <a:lnTo>
                    <a:pt x="383289" y="2524"/>
                  </a:lnTo>
                  <a:lnTo>
                    <a:pt x="337879" y="9921"/>
                  </a:lnTo>
                  <a:lnTo>
                    <a:pt x="294194" y="21929"/>
                  </a:lnTo>
                  <a:lnTo>
                    <a:pt x="252496" y="38285"/>
                  </a:lnTo>
                  <a:lnTo>
                    <a:pt x="213047" y="58727"/>
                  </a:lnTo>
                  <a:lnTo>
                    <a:pt x="176110" y="82993"/>
                  </a:lnTo>
                  <a:lnTo>
                    <a:pt x="141947" y="110820"/>
                  </a:lnTo>
                  <a:lnTo>
                    <a:pt x="110821" y="141945"/>
                  </a:lnTo>
                  <a:lnTo>
                    <a:pt x="82994" y="176107"/>
                  </a:lnTo>
                  <a:lnTo>
                    <a:pt x="58728" y="213043"/>
                  </a:lnTo>
                  <a:lnTo>
                    <a:pt x="38285" y="252491"/>
                  </a:lnTo>
                  <a:lnTo>
                    <a:pt x="21929" y="294188"/>
                  </a:lnTo>
                  <a:lnTo>
                    <a:pt x="9921" y="337871"/>
                  </a:lnTo>
                  <a:lnTo>
                    <a:pt x="2524" y="383279"/>
                  </a:lnTo>
                  <a:lnTo>
                    <a:pt x="0" y="430149"/>
                  </a:lnTo>
                  <a:lnTo>
                    <a:pt x="2524" y="477025"/>
                  </a:lnTo>
                  <a:lnTo>
                    <a:pt x="9921" y="522438"/>
                  </a:lnTo>
                  <a:lnTo>
                    <a:pt x="21929" y="566125"/>
                  </a:lnTo>
                  <a:lnTo>
                    <a:pt x="38285" y="607825"/>
                  </a:lnTo>
                  <a:lnTo>
                    <a:pt x="58728" y="647274"/>
                  </a:lnTo>
                  <a:lnTo>
                    <a:pt x="82994" y="684210"/>
                  </a:lnTo>
                  <a:lnTo>
                    <a:pt x="110821" y="718372"/>
                  </a:lnTo>
                  <a:lnTo>
                    <a:pt x="141947" y="749497"/>
                  </a:lnTo>
                  <a:lnTo>
                    <a:pt x="176110" y="777323"/>
                  </a:lnTo>
                  <a:lnTo>
                    <a:pt x="213047" y="801588"/>
                  </a:lnTo>
                  <a:lnTo>
                    <a:pt x="252496" y="822029"/>
                  </a:lnTo>
                  <a:lnTo>
                    <a:pt x="294194" y="838383"/>
                  </a:lnTo>
                  <a:lnTo>
                    <a:pt x="337879" y="850390"/>
                  </a:lnTo>
                  <a:lnTo>
                    <a:pt x="383289" y="857786"/>
                  </a:lnTo>
                  <a:lnTo>
                    <a:pt x="430161" y="860310"/>
                  </a:lnTo>
                  <a:lnTo>
                    <a:pt x="452445" y="861130"/>
                  </a:lnTo>
                  <a:lnTo>
                    <a:pt x="474435" y="862499"/>
                  </a:lnTo>
                  <a:lnTo>
                    <a:pt x="496103" y="862780"/>
                  </a:lnTo>
                  <a:lnTo>
                    <a:pt x="517423" y="860336"/>
                  </a:lnTo>
                  <a:lnTo>
                    <a:pt x="2971084" y="860336"/>
                  </a:lnTo>
                  <a:lnTo>
                    <a:pt x="3018651" y="857786"/>
                  </a:lnTo>
                  <a:lnTo>
                    <a:pt x="3064064" y="850390"/>
                  </a:lnTo>
                  <a:lnTo>
                    <a:pt x="3107751" y="838383"/>
                  </a:lnTo>
                  <a:lnTo>
                    <a:pt x="3149450" y="822029"/>
                  </a:lnTo>
                  <a:lnTo>
                    <a:pt x="3188899" y="801588"/>
                  </a:lnTo>
                  <a:lnTo>
                    <a:pt x="3225836" y="777323"/>
                  </a:lnTo>
                  <a:lnTo>
                    <a:pt x="3259998" y="749497"/>
                  </a:lnTo>
                  <a:lnTo>
                    <a:pt x="3277620" y="731875"/>
                  </a:lnTo>
                  <a:lnTo>
                    <a:pt x="2971774" y="731875"/>
                  </a:lnTo>
                  <a:lnTo>
                    <a:pt x="2922833" y="727926"/>
                  </a:lnTo>
                  <a:lnTo>
                    <a:pt x="2876406" y="716494"/>
                  </a:lnTo>
                  <a:lnTo>
                    <a:pt x="2833114" y="698199"/>
                  </a:lnTo>
                  <a:lnTo>
                    <a:pt x="2793579" y="673662"/>
                  </a:lnTo>
                  <a:lnTo>
                    <a:pt x="2758422" y="643505"/>
                  </a:lnTo>
                  <a:lnTo>
                    <a:pt x="2728264" y="608349"/>
                  </a:lnTo>
                  <a:lnTo>
                    <a:pt x="2703726" y="568814"/>
                  </a:lnTo>
                  <a:lnTo>
                    <a:pt x="2685430" y="525521"/>
                  </a:lnTo>
                  <a:lnTo>
                    <a:pt x="2673997" y="479093"/>
                  </a:lnTo>
                  <a:lnTo>
                    <a:pt x="2670047" y="430149"/>
                  </a:lnTo>
                  <a:lnTo>
                    <a:pt x="2673997" y="381218"/>
                  </a:lnTo>
                  <a:lnTo>
                    <a:pt x="2685430" y="334799"/>
                  </a:lnTo>
                  <a:lnTo>
                    <a:pt x="2703726" y="291514"/>
                  </a:lnTo>
                  <a:lnTo>
                    <a:pt x="2728264" y="251984"/>
                  </a:lnTo>
                  <a:lnTo>
                    <a:pt x="2758422" y="216830"/>
                  </a:lnTo>
                  <a:lnTo>
                    <a:pt x="2793579" y="186674"/>
                  </a:lnTo>
                  <a:lnTo>
                    <a:pt x="2833114" y="162138"/>
                  </a:lnTo>
                  <a:lnTo>
                    <a:pt x="2876406" y="143842"/>
                  </a:lnTo>
                  <a:lnTo>
                    <a:pt x="2922833" y="132409"/>
                  </a:lnTo>
                  <a:lnTo>
                    <a:pt x="2971774" y="128460"/>
                  </a:lnTo>
                  <a:lnTo>
                    <a:pt x="3277705" y="128460"/>
                  </a:lnTo>
                  <a:lnTo>
                    <a:pt x="3252352" y="104211"/>
                  </a:lnTo>
                  <a:lnTo>
                    <a:pt x="3216480" y="76466"/>
                  </a:lnTo>
                  <a:lnTo>
                    <a:pt x="3177746" y="52560"/>
                  </a:lnTo>
                  <a:lnTo>
                    <a:pt x="3136434" y="32776"/>
                  </a:lnTo>
                  <a:lnTo>
                    <a:pt x="3092832" y="17401"/>
                  </a:lnTo>
                  <a:lnTo>
                    <a:pt x="3047225" y="6718"/>
                  </a:lnTo>
                  <a:lnTo>
                    <a:pt x="3047225" y="0"/>
                  </a:lnTo>
                  <a:close/>
                </a:path>
                <a:path w="3402329" h="862964">
                  <a:moveTo>
                    <a:pt x="2971084" y="860336"/>
                  </a:moveTo>
                  <a:lnTo>
                    <a:pt x="2884487" y="860336"/>
                  </a:lnTo>
                  <a:lnTo>
                    <a:pt x="2905827" y="862780"/>
                  </a:lnTo>
                  <a:lnTo>
                    <a:pt x="2927492" y="862499"/>
                  </a:lnTo>
                  <a:lnTo>
                    <a:pt x="2949477" y="861130"/>
                  </a:lnTo>
                  <a:lnTo>
                    <a:pt x="2971084" y="860336"/>
                  </a:lnTo>
                  <a:close/>
                </a:path>
                <a:path w="3402329" h="862964">
                  <a:moveTo>
                    <a:pt x="3277705" y="128460"/>
                  </a:moveTo>
                  <a:lnTo>
                    <a:pt x="2971774" y="128460"/>
                  </a:lnTo>
                  <a:lnTo>
                    <a:pt x="3020708" y="132409"/>
                  </a:lnTo>
                  <a:lnTo>
                    <a:pt x="3067130" y="143842"/>
                  </a:lnTo>
                  <a:lnTo>
                    <a:pt x="3110417" y="162138"/>
                  </a:lnTo>
                  <a:lnTo>
                    <a:pt x="3149949" y="186674"/>
                  </a:lnTo>
                  <a:lnTo>
                    <a:pt x="3185104" y="216830"/>
                  </a:lnTo>
                  <a:lnTo>
                    <a:pt x="3215261" y="251984"/>
                  </a:lnTo>
                  <a:lnTo>
                    <a:pt x="3239797" y="291514"/>
                  </a:lnTo>
                  <a:lnTo>
                    <a:pt x="3258093" y="334799"/>
                  </a:lnTo>
                  <a:lnTo>
                    <a:pt x="3269526" y="381218"/>
                  </a:lnTo>
                  <a:lnTo>
                    <a:pt x="3273475" y="430149"/>
                  </a:lnTo>
                  <a:lnTo>
                    <a:pt x="3269526" y="479093"/>
                  </a:lnTo>
                  <a:lnTo>
                    <a:pt x="3258093" y="525521"/>
                  </a:lnTo>
                  <a:lnTo>
                    <a:pt x="3239797" y="568814"/>
                  </a:lnTo>
                  <a:lnTo>
                    <a:pt x="3215261" y="608349"/>
                  </a:lnTo>
                  <a:lnTo>
                    <a:pt x="3185104" y="643505"/>
                  </a:lnTo>
                  <a:lnTo>
                    <a:pt x="3149949" y="673662"/>
                  </a:lnTo>
                  <a:lnTo>
                    <a:pt x="3110417" y="698199"/>
                  </a:lnTo>
                  <a:lnTo>
                    <a:pt x="3067130" y="716494"/>
                  </a:lnTo>
                  <a:lnTo>
                    <a:pt x="3020708" y="727926"/>
                  </a:lnTo>
                  <a:lnTo>
                    <a:pt x="2971774" y="731875"/>
                  </a:lnTo>
                  <a:lnTo>
                    <a:pt x="3277620" y="731875"/>
                  </a:lnTo>
                  <a:lnTo>
                    <a:pt x="3318949" y="684210"/>
                  </a:lnTo>
                  <a:lnTo>
                    <a:pt x="3343213" y="647274"/>
                  </a:lnTo>
                  <a:lnTo>
                    <a:pt x="3363654" y="607825"/>
                  </a:lnTo>
                  <a:lnTo>
                    <a:pt x="3380009" y="566125"/>
                  </a:lnTo>
                  <a:lnTo>
                    <a:pt x="3392016" y="522438"/>
                  </a:lnTo>
                  <a:lnTo>
                    <a:pt x="3399412" y="477025"/>
                  </a:lnTo>
                  <a:lnTo>
                    <a:pt x="3401936" y="430149"/>
                  </a:lnTo>
                  <a:lnTo>
                    <a:pt x="3399265" y="381956"/>
                  </a:lnTo>
                  <a:lnTo>
                    <a:pt x="3391443" y="335323"/>
                  </a:lnTo>
                  <a:lnTo>
                    <a:pt x="3378755" y="290533"/>
                  </a:lnTo>
                  <a:lnTo>
                    <a:pt x="3361489" y="247872"/>
                  </a:lnTo>
                  <a:lnTo>
                    <a:pt x="3339929" y="207624"/>
                  </a:lnTo>
                  <a:lnTo>
                    <a:pt x="3314363" y="170075"/>
                  </a:lnTo>
                  <a:lnTo>
                    <a:pt x="3285075" y="135509"/>
                  </a:lnTo>
                  <a:lnTo>
                    <a:pt x="3277705" y="128460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34" name="object 30"/>
            <p:cNvSpPr txBox="1"/>
            <p:nvPr/>
          </p:nvSpPr>
          <p:spPr>
            <a:xfrm>
              <a:off x="-325907" y="3770333"/>
              <a:ext cx="3016516" cy="8979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97535" marR="0" lvl="0" indent="0" algn="r" defTabSz="914400" eaLnBrk="1" fontAlgn="auto" latinLnBrk="0" hangingPunct="1">
                <a:lnSpc>
                  <a:spcPts val="17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1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Entornos</a:t>
              </a:r>
              <a:r>
                <a:rPr kumimoji="0" lang="es-ES" sz="1400" b="1" i="0" u="none" strike="noStrike" kern="0" cap="none" spc="-8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400" b="1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Virtuales</a:t>
              </a: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  <a:p>
              <a:pPr marL="12700" marR="5080" lvl="0" indent="304800" algn="r" defTabSz="914400" eaLnBrk="1" fontAlgn="auto" latinLnBrk="0" hangingPunct="1">
                <a:lnSpc>
                  <a:spcPts val="13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Las </a:t>
              </a:r>
              <a:r>
                <a:rPr kumimoji="0" lang="es-ES" sz="9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redes </a:t>
              </a:r>
              <a:r>
                <a:rPr kumimoji="0" lang="es-ES" sz="900" b="0" i="0" u="none" strike="noStrike" kern="0" cap="none" spc="-204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           </a:t>
              </a:r>
              <a:r>
                <a:rPr kumimoji="0" lang="es-ES" sz="9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sociales</a:t>
              </a:r>
              <a:r>
                <a:rPr kumimoji="0" lang="es-ES" sz="900" b="0" i="0" u="none" strike="noStrike" kern="0" cap="none" spc="-8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fomentan </a:t>
              </a:r>
              <a:r>
                <a:rPr kumimoji="0" lang="es-ES" sz="9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la</a:t>
              </a:r>
              <a:r>
                <a:rPr kumimoji="0" lang="es-ES" sz="900" b="0" i="0" u="none" strike="noStrike" kern="0" cap="none" spc="-9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colaboración</a:t>
              </a:r>
              <a:r>
                <a:rPr kumimoji="0" lang="es-ES" sz="900" b="0" i="0" u="none" strike="noStrike" kern="0" cap="none" spc="-9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y</a:t>
              </a:r>
              <a:r>
                <a:rPr kumimoji="0" lang="es-ES" sz="900" b="0" i="0" u="none" strike="noStrike" kern="0" cap="none" spc="-9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la</a:t>
              </a:r>
              <a:r>
                <a:rPr kumimoji="0" lang="es-ES" sz="900" b="0" i="0" u="none" strike="noStrike" kern="0" cap="none" spc="-9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participación </a:t>
              </a:r>
            </a:p>
            <a:p>
              <a:pPr marL="12700" marR="5080" lvl="0" indent="304800" algn="r" defTabSz="914400" eaLnBrk="1" fontAlgn="auto" latinLnBrk="0" hangingPunct="1">
                <a:lnSpc>
                  <a:spcPts val="13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de </a:t>
              </a:r>
              <a:r>
                <a:rPr kumimoji="0" lang="es-ES" sz="9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la </a:t>
              </a:r>
              <a:r>
                <a:rPr kumimoji="0" lang="es-ES" sz="9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comunidad  </a:t>
              </a:r>
              <a:r>
                <a:rPr kumimoji="0" lang="es-ES" sz="900" b="0" i="0" u="none" strike="noStrike" kern="0" cap="none" spc="-28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9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educativa</a:t>
              </a:r>
              <a:endPara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35" name="object 31"/>
            <p:cNvSpPr txBox="1"/>
            <p:nvPr/>
          </p:nvSpPr>
          <p:spPr>
            <a:xfrm>
              <a:off x="3002509" y="4038672"/>
              <a:ext cx="231774" cy="3074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25" normalizeH="0" baseline="0" noProof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3</a:t>
              </a:r>
              <a:endParaRPr kumimoji="0" lang="es-E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36" name="object 32"/>
            <p:cNvSpPr/>
            <p:nvPr/>
          </p:nvSpPr>
          <p:spPr>
            <a:xfrm>
              <a:off x="202932" y="4815270"/>
              <a:ext cx="3326129" cy="926465"/>
            </a:xfrm>
            <a:custGeom>
              <a:avLst/>
              <a:gdLst/>
              <a:ahLst/>
              <a:cxnLst/>
              <a:rect l="l" t="t" r="r" b="b"/>
              <a:pathLst>
                <a:path w="3326129" h="926464">
                  <a:moveTo>
                    <a:pt x="2970923" y="0"/>
                  </a:moveTo>
                  <a:lnTo>
                    <a:pt x="430161" y="0"/>
                  </a:lnTo>
                  <a:lnTo>
                    <a:pt x="383289" y="2848"/>
                  </a:lnTo>
                  <a:lnTo>
                    <a:pt x="337879" y="11158"/>
                  </a:lnTo>
                  <a:lnTo>
                    <a:pt x="294194" y="24577"/>
                  </a:lnTo>
                  <a:lnTo>
                    <a:pt x="252496" y="42751"/>
                  </a:lnTo>
                  <a:lnTo>
                    <a:pt x="213047" y="65327"/>
                  </a:lnTo>
                  <a:lnTo>
                    <a:pt x="176110" y="91954"/>
                  </a:lnTo>
                  <a:lnTo>
                    <a:pt x="141947" y="122276"/>
                  </a:lnTo>
                  <a:lnTo>
                    <a:pt x="110821" y="155943"/>
                  </a:lnTo>
                  <a:lnTo>
                    <a:pt x="82994" y="192600"/>
                  </a:lnTo>
                  <a:lnTo>
                    <a:pt x="58728" y="231894"/>
                  </a:lnTo>
                  <a:lnTo>
                    <a:pt x="38285" y="273473"/>
                  </a:lnTo>
                  <a:lnTo>
                    <a:pt x="21929" y="316983"/>
                  </a:lnTo>
                  <a:lnTo>
                    <a:pt x="9921" y="362072"/>
                  </a:lnTo>
                  <a:lnTo>
                    <a:pt x="2524" y="408387"/>
                  </a:lnTo>
                  <a:lnTo>
                    <a:pt x="0" y="455574"/>
                  </a:lnTo>
                  <a:lnTo>
                    <a:pt x="2524" y="502925"/>
                  </a:lnTo>
                  <a:lnTo>
                    <a:pt x="9921" y="549698"/>
                  </a:lnTo>
                  <a:lnTo>
                    <a:pt x="21929" y="595493"/>
                  </a:lnTo>
                  <a:lnTo>
                    <a:pt x="38285" y="639912"/>
                  </a:lnTo>
                  <a:lnTo>
                    <a:pt x="58728" y="682559"/>
                  </a:lnTo>
                  <a:lnTo>
                    <a:pt x="82994" y="723033"/>
                  </a:lnTo>
                  <a:lnTo>
                    <a:pt x="110821" y="760938"/>
                  </a:lnTo>
                  <a:lnTo>
                    <a:pt x="141947" y="795874"/>
                  </a:lnTo>
                  <a:lnTo>
                    <a:pt x="176110" y="827444"/>
                  </a:lnTo>
                  <a:lnTo>
                    <a:pt x="213047" y="855249"/>
                  </a:lnTo>
                  <a:lnTo>
                    <a:pt x="252496" y="878892"/>
                  </a:lnTo>
                  <a:lnTo>
                    <a:pt x="294194" y="897974"/>
                  </a:lnTo>
                  <a:lnTo>
                    <a:pt x="337879" y="912097"/>
                  </a:lnTo>
                  <a:lnTo>
                    <a:pt x="383289" y="920863"/>
                  </a:lnTo>
                  <a:lnTo>
                    <a:pt x="430161" y="923874"/>
                  </a:lnTo>
                  <a:lnTo>
                    <a:pt x="452447" y="924692"/>
                  </a:lnTo>
                  <a:lnTo>
                    <a:pt x="474430" y="926057"/>
                  </a:lnTo>
                  <a:lnTo>
                    <a:pt x="496094" y="926333"/>
                  </a:lnTo>
                  <a:lnTo>
                    <a:pt x="517423" y="923886"/>
                  </a:lnTo>
                  <a:lnTo>
                    <a:pt x="2895473" y="923874"/>
                  </a:lnTo>
                  <a:lnTo>
                    <a:pt x="2942349" y="920863"/>
                  </a:lnTo>
                  <a:lnTo>
                    <a:pt x="2987762" y="912097"/>
                  </a:lnTo>
                  <a:lnTo>
                    <a:pt x="3031449" y="897974"/>
                  </a:lnTo>
                  <a:lnTo>
                    <a:pt x="3073149" y="878892"/>
                  </a:lnTo>
                  <a:lnTo>
                    <a:pt x="3112598" y="855249"/>
                  </a:lnTo>
                  <a:lnTo>
                    <a:pt x="3149534" y="827444"/>
                  </a:lnTo>
                  <a:lnTo>
                    <a:pt x="3183696" y="795874"/>
                  </a:lnTo>
                  <a:lnTo>
                    <a:pt x="3214821" y="760938"/>
                  </a:lnTo>
                  <a:lnTo>
                    <a:pt x="3217538" y="757237"/>
                  </a:lnTo>
                  <a:lnTo>
                    <a:pt x="2895473" y="757237"/>
                  </a:lnTo>
                  <a:lnTo>
                    <a:pt x="2846538" y="753288"/>
                  </a:lnTo>
                  <a:lnTo>
                    <a:pt x="2800117" y="741855"/>
                  </a:lnTo>
                  <a:lnTo>
                    <a:pt x="2756829" y="723560"/>
                  </a:lnTo>
                  <a:lnTo>
                    <a:pt x="2717298" y="699025"/>
                  </a:lnTo>
                  <a:lnTo>
                    <a:pt x="2682143" y="668870"/>
                  </a:lnTo>
                  <a:lnTo>
                    <a:pt x="2651986" y="633719"/>
                  </a:lnTo>
                  <a:lnTo>
                    <a:pt x="2627449" y="594192"/>
                  </a:lnTo>
                  <a:lnTo>
                    <a:pt x="2609154" y="550911"/>
                  </a:lnTo>
                  <a:lnTo>
                    <a:pt x="2597720" y="504498"/>
                  </a:lnTo>
                  <a:lnTo>
                    <a:pt x="2593771" y="455574"/>
                  </a:lnTo>
                  <a:lnTo>
                    <a:pt x="2597720" y="406653"/>
                  </a:lnTo>
                  <a:lnTo>
                    <a:pt x="2609154" y="360242"/>
                  </a:lnTo>
                  <a:lnTo>
                    <a:pt x="2627449" y="316961"/>
                  </a:lnTo>
                  <a:lnTo>
                    <a:pt x="2651986" y="277434"/>
                  </a:lnTo>
                  <a:lnTo>
                    <a:pt x="2682143" y="242282"/>
                  </a:lnTo>
                  <a:lnTo>
                    <a:pt x="2717298" y="212127"/>
                  </a:lnTo>
                  <a:lnTo>
                    <a:pt x="2756829" y="187590"/>
                  </a:lnTo>
                  <a:lnTo>
                    <a:pt x="2800117" y="169294"/>
                  </a:lnTo>
                  <a:lnTo>
                    <a:pt x="2846538" y="157860"/>
                  </a:lnTo>
                  <a:lnTo>
                    <a:pt x="2895473" y="153911"/>
                  </a:lnTo>
                  <a:lnTo>
                    <a:pt x="3214370" y="153911"/>
                  </a:lnTo>
                  <a:lnTo>
                    <a:pt x="3208773" y="146745"/>
                  </a:lnTo>
                  <a:lnTo>
                    <a:pt x="3176051" y="112587"/>
                  </a:lnTo>
                  <a:lnTo>
                    <a:pt x="3140179" y="82191"/>
                  </a:lnTo>
                  <a:lnTo>
                    <a:pt x="3101444" y="55981"/>
                  </a:lnTo>
                  <a:lnTo>
                    <a:pt x="3060133" y="34380"/>
                  </a:lnTo>
                  <a:lnTo>
                    <a:pt x="3016530" y="17814"/>
                  </a:lnTo>
                  <a:lnTo>
                    <a:pt x="2970923" y="6705"/>
                  </a:lnTo>
                  <a:lnTo>
                    <a:pt x="2970923" y="0"/>
                  </a:lnTo>
                  <a:close/>
                </a:path>
                <a:path w="3326129" h="926464">
                  <a:moveTo>
                    <a:pt x="2895126" y="923886"/>
                  </a:moveTo>
                  <a:lnTo>
                    <a:pt x="2808211" y="923886"/>
                  </a:lnTo>
                  <a:lnTo>
                    <a:pt x="2829532" y="926333"/>
                  </a:lnTo>
                  <a:lnTo>
                    <a:pt x="2851194" y="926057"/>
                  </a:lnTo>
                  <a:lnTo>
                    <a:pt x="2873180" y="924692"/>
                  </a:lnTo>
                  <a:lnTo>
                    <a:pt x="2895126" y="923886"/>
                  </a:lnTo>
                  <a:close/>
                </a:path>
                <a:path w="3326129" h="926464">
                  <a:moveTo>
                    <a:pt x="3214370" y="153911"/>
                  </a:moveTo>
                  <a:lnTo>
                    <a:pt x="2895473" y="153911"/>
                  </a:lnTo>
                  <a:lnTo>
                    <a:pt x="2944413" y="157860"/>
                  </a:lnTo>
                  <a:lnTo>
                    <a:pt x="2990838" y="169294"/>
                  </a:lnTo>
                  <a:lnTo>
                    <a:pt x="3034127" y="187590"/>
                  </a:lnTo>
                  <a:lnTo>
                    <a:pt x="3073658" y="212127"/>
                  </a:lnTo>
                  <a:lnTo>
                    <a:pt x="3108812" y="242282"/>
                  </a:lnTo>
                  <a:lnTo>
                    <a:pt x="3138966" y="277434"/>
                  </a:lnTo>
                  <a:lnTo>
                    <a:pt x="3163510" y="316983"/>
                  </a:lnTo>
                  <a:lnTo>
                    <a:pt x="3181794" y="360242"/>
                  </a:lnTo>
                  <a:lnTo>
                    <a:pt x="3193225" y="406653"/>
                  </a:lnTo>
                  <a:lnTo>
                    <a:pt x="3197174" y="455574"/>
                  </a:lnTo>
                  <a:lnTo>
                    <a:pt x="3193225" y="504498"/>
                  </a:lnTo>
                  <a:lnTo>
                    <a:pt x="3181794" y="550911"/>
                  </a:lnTo>
                  <a:lnTo>
                    <a:pt x="3163501" y="594192"/>
                  </a:lnTo>
                  <a:lnTo>
                    <a:pt x="3138966" y="633719"/>
                  </a:lnTo>
                  <a:lnTo>
                    <a:pt x="3108812" y="668870"/>
                  </a:lnTo>
                  <a:lnTo>
                    <a:pt x="3073658" y="699025"/>
                  </a:lnTo>
                  <a:lnTo>
                    <a:pt x="3034127" y="723560"/>
                  </a:lnTo>
                  <a:lnTo>
                    <a:pt x="2990838" y="741855"/>
                  </a:lnTo>
                  <a:lnTo>
                    <a:pt x="2944413" y="753288"/>
                  </a:lnTo>
                  <a:lnTo>
                    <a:pt x="2895473" y="757237"/>
                  </a:lnTo>
                  <a:lnTo>
                    <a:pt x="3217538" y="757237"/>
                  </a:lnTo>
                  <a:lnTo>
                    <a:pt x="3242647" y="723033"/>
                  </a:lnTo>
                  <a:lnTo>
                    <a:pt x="3266912" y="682559"/>
                  </a:lnTo>
                  <a:lnTo>
                    <a:pt x="3287353" y="639912"/>
                  </a:lnTo>
                  <a:lnTo>
                    <a:pt x="3303707" y="595493"/>
                  </a:lnTo>
                  <a:lnTo>
                    <a:pt x="3315714" y="549698"/>
                  </a:lnTo>
                  <a:lnTo>
                    <a:pt x="3323110" y="502925"/>
                  </a:lnTo>
                  <a:lnTo>
                    <a:pt x="3325634" y="455574"/>
                  </a:lnTo>
                  <a:lnTo>
                    <a:pt x="3322963" y="406953"/>
                  </a:lnTo>
                  <a:lnTo>
                    <a:pt x="3315141" y="359127"/>
                  </a:lnTo>
                  <a:lnTo>
                    <a:pt x="3302454" y="312518"/>
                  </a:lnTo>
                  <a:lnTo>
                    <a:pt x="3285187" y="267552"/>
                  </a:lnTo>
                  <a:lnTo>
                    <a:pt x="3263628" y="224652"/>
                  </a:lnTo>
                  <a:lnTo>
                    <a:pt x="3238061" y="184242"/>
                  </a:lnTo>
                  <a:lnTo>
                    <a:pt x="3214370" y="15391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37" name="object 33"/>
            <p:cNvSpPr txBox="1"/>
            <p:nvPr/>
          </p:nvSpPr>
          <p:spPr>
            <a:xfrm>
              <a:off x="448679" y="4863570"/>
              <a:ext cx="2178988" cy="10805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7150" marR="0" lvl="0" indent="0" algn="r" defTabSz="914400" eaLnBrk="1" fontAlgn="auto" latinLnBrk="0" hangingPunct="1">
                <a:lnSpc>
                  <a:spcPts val="17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Experiencia Personalizada </a:t>
              </a:r>
            </a:p>
            <a:p>
              <a:pPr marL="57150" marR="0" lvl="0" indent="0" algn="r" defTabSz="914400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-2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El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estudiante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se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convierte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en el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centro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de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la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experiencia </a:t>
              </a:r>
              <a:r>
                <a:rPr kumimoji="0" lang="es-ES" sz="10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educ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</a:t>
              </a:r>
              <a:r>
                <a:rPr kumimoji="0" lang="es-ES" sz="10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ti</a:t>
              </a:r>
              <a:r>
                <a:rPr kumimoji="0" lang="es-ES" sz="1000" b="0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v</a:t>
              </a: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</a:t>
              </a:r>
              <a:endPara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38" name="object 34"/>
            <p:cNvSpPr txBox="1"/>
            <p:nvPr/>
          </p:nvSpPr>
          <p:spPr>
            <a:xfrm>
              <a:off x="3002509" y="5029272"/>
              <a:ext cx="231774" cy="3074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25" normalizeH="0" baseline="0" noProof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4</a:t>
              </a:r>
              <a:endParaRPr kumimoji="0" lang="es-E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39" name="object 35"/>
            <p:cNvSpPr/>
            <p:nvPr/>
          </p:nvSpPr>
          <p:spPr>
            <a:xfrm>
              <a:off x="126627" y="5869406"/>
              <a:ext cx="3402329" cy="862965"/>
            </a:xfrm>
            <a:custGeom>
              <a:avLst/>
              <a:gdLst/>
              <a:ahLst/>
              <a:cxnLst/>
              <a:rect l="l" t="t" r="r" b="b"/>
              <a:pathLst>
                <a:path w="3402329" h="862965">
                  <a:moveTo>
                    <a:pt x="3047225" y="0"/>
                  </a:moveTo>
                  <a:lnTo>
                    <a:pt x="430161" y="0"/>
                  </a:lnTo>
                  <a:lnTo>
                    <a:pt x="383289" y="2524"/>
                  </a:lnTo>
                  <a:lnTo>
                    <a:pt x="337879" y="9922"/>
                  </a:lnTo>
                  <a:lnTo>
                    <a:pt x="294194" y="21932"/>
                  </a:lnTo>
                  <a:lnTo>
                    <a:pt x="252496" y="38291"/>
                  </a:lnTo>
                  <a:lnTo>
                    <a:pt x="213047" y="58736"/>
                  </a:lnTo>
                  <a:lnTo>
                    <a:pt x="176110" y="83004"/>
                  </a:lnTo>
                  <a:lnTo>
                    <a:pt x="141947" y="110833"/>
                  </a:lnTo>
                  <a:lnTo>
                    <a:pt x="110821" y="141961"/>
                  </a:lnTo>
                  <a:lnTo>
                    <a:pt x="82994" y="176124"/>
                  </a:lnTo>
                  <a:lnTo>
                    <a:pt x="58728" y="213060"/>
                  </a:lnTo>
                  <a:lnTo>
                    <a:pt x="38285" y="252507"/>
                  </a:lnTo>
                  <a:lnTo>
                    <a:pt x="21929" y="294202"/>
                  </a:lnTo>
                  <a:lnTo>
                    <a:pt x="9921" y="337882"/>
                  </a:lnTo>
                  <a:lnTo>
                    <a:pt x="2524" y="383285"/>
                  </a:lnTo>
                  <a:lnTo>
                    <a:pt x="0" y="430149"/>
                  </a:lnTo>
                  <a:lnTo>
                    <a:pt x="2524" y="477014"/>
                  </a:lnTo>
                  <a:lnTo>
                    <a:pt x="9921" y="522419"/>
                  </a:lnTo>
                  <a:lnTo>
                    <a:pt x="21929" y="566101"/>
                  </a:lnTo>
                  <a:lnTo>
                    <a:pt x="38285" y="607797"/>
                  </a:lnTo>
                  <a:lnTo>
                    <a:pt x="58728" y="647246"/>
                  </a:lnTo>
                  <a:lnTo>
                    <a:pt x="82994" y="684183"/>
                  </a:lnTo>
                  <a:lnTo>
                    <a:pt x="110821" y="718347"/>
                  </a:lnTo>
                  <a:lnTo>
                    <a:pt x="141947" y="749475"/>
                  </a:lnTo>
                  <a:lnTo>
                    <a:pt x="176110" y="777305"/>
                  </a:lnTo>
                  <a:lnTo>
                    <a:pt x="213047" y="801574"/>
                  </a:lnTo>
                  <a:lnTo>
                    <a:pt x="252496" y="822019"/>
                  </a:lnTo>
                  <a:lnTo>
                    <a:pt x="294194" y="838377"/>
                  </a:lnTo>
                  <a:lnTo>
                    <a:pt x="337879" y="850387"/>
                  </a:lnTo>
                  <a:lnTo>
                    <a:pt x="383289" y="857786"/>
                  </a:lnTo>
                  <a:lnTo>
                    <a:pt x="430161" y="860310"/>
                  </a:lnTo>
                  <a:lnTo>
                    <a:pt x="452445" y="861128"/>
                  </a:lnTo>
                  <a:lnTo>
                    <a:pt x="474435" y="862493"/>
                  </a:lnTo>
                  <a:lnTo>
                    <a:pt x="496103" y="862769"/>
                  </a:lnTo>
                  <a:lnTo>
                    <a:pt x="517423" y="860323"/>
                  </a:lnTo>
                  <a:lnTo>
                    <a:pt x="2971774" y="860310"/>
                  </a:lnTo>
                  <a:lnTo>
                    <a:pt x="3018651" y="857786"/>
                  </a:lnTo>
                  <a:lnTo>
                    <a:pt x="3064064" y="850387"/>
                  </a:lnTo>
                  <a:lnTo>
                    <a:pt x="3107751" y="838377"/>
                  </a:lnTo>
                  <a:lnTo>
                    <a:pt x="3149450" y="822019"/>
                  </a:lnTo>
                  <a:lnTo>
                    <a:pt x="3188899" y="801574"/>
                  </a:lnTo>
                  <a:lnTo>
                    <a:pt x="3225836" y="777305"/>
                  </a:lnTo>
                  <a:lnTo>
                    <a:pt x="3259998" y="749475"/>
                  </a:lnTo>
                  <a:lnTo>
                    <a:pt x="3277660" y="731812"/>
                  </a:lnTo>
                  <a:lnTo>
                    <a:pt x="2971774" y="731812"/>
                  </a:lnTo>
                  <a:lnTo>
                    <a:pt x="2922833" y="727863"/>
                  </a:lnTo>
                  <a:lnTo>
                    <a:pt x="2876406" y="716430"/>
                  </a:lnTo>
                  <a:lnTo>
                    <a:pt x="2833114" y="698135"/>
                  </a:lnTo>
                  <a:lnTo>
                    <a:pt x="2793579" y="673599"/>
                  </a:lnTo>
                  <a:lnTo>
                    <a:pt x="2758422" y="643445"/>
                  </a:lnTo>
                  <a:lnTo>
                    <a:pt x="2728264" y="608294"/>
                  </a:lnTo>
                  <a:lnTo>
                    <a:pt x="2703726" y="568767"/>
                  </a:lnTo>
                  <a:lnTo>
                    <a:pt x="2685430" y="525486"/>
                  </a:lnTo>
                  <a:lnTo>
                    <a:pt x="2673997" y="479072"/>
                  </a:lnTo>
                  <a:lnTo>
                    <a:pt x="2670047" y="430149"/>
                  </a:lnTo>
                  <a:lnTo>
                    <a:pt x="2673997" y="381228"/>
                  </a:lnTo>
                  <a:lnTo>
                    <a:pt x="2685430" y="334816"/>
                  </a:lnTo>
                  <a:lnTo>
                    <a:pt x="2703726" y="291536"/>
                  </a:lnTo>
                  <a:lnTo>
                    <a:pt x="2728264" y="252009"/>
                  </a:lnTo>
                  <a:lnTo>
                    <a:pt x="2758422" y="216857"/>
                  </a:lnTo>
                  <a:lnTo>
                    <a:pt x="2793579" y="186701"/>
                  </a:lnTo>
                  <a:lnTo>
                    <a:pt x="2833114" y="162165"/>
                  </a:lnTo>
                  <a:lnTo>
                    <a:pt x="2876406" y="143869"/>
                  </a:lnTo>
                  <a:lnTo>
                    <a:pt x="2922833" y="132435"/>
                  </a:lnTo>
                  <a:lnTo>
                    <a:pt x="2971774" y="128485"/>
                  </a:lnTo>
                  <a:lnTo>
                    <a:pt x="3277745" y="128485"/>
                  </a:lnTo>
                  <a:lnTo>
                    <a:pt x="3252352" y="104197"/>
                  </a:lnTo>
                  <a:lnTo>
                    <a:pt x="3216480" y="76451"/>
                  </a:lnTo>
                  <a:lnTo>
                    <a:pt x="3177746" y="52544"/>
                  </a:lnTo>
                  <a:lnTo>
                    <a:pt x="3136434" y="32760"/>
                  </a:lnTo>
                  <a:lnTo>
                    <a:pt x="3092832" y="17386"/>
                  </a:lnTo>
                  <a:lnTo>
                    <a:pt x="3047225" y="6705"/>
                  </a:lnTo>
                  <a:lnTo>
                    <a:pt x="3047225" y="0"/>
                  </a:lnTo>
                  <a:close/>
                </a:path>
                <a:path w="3402329" h="862965">
                  <a:moveTo>
                    <a:pt x="2971428" y="860323"/>
                  </a:moveTo>
                  <a:lnTo>
                    <a:pt x="2884487" y="860323"/>
                  </a:lnTo>
                  <a:lnTo>
                    <a:pt x="2905827" y="862769"/>
                  </a:lnTo>
                  <a:lnTo>
                    <a:pt x="2927492" y="862493"/>
                  </a:lnTo>
                  <a:lnTo>
                    <a:pt x="2949477" y="861128"/>
                  </a:lnTo>
                  <a:lnTo>
                    <a:pt x="2971428" y="860323"/>
                  </a:lnTo>
                  <a:close/>
                </a:path>
                <a:path w="3402329" h="862965">
                  <a:moveTo>
                    <a:pt x="3277745" y="128485"/>
                  </a:moveTo>
                  <a:lnTo>
                    <a:pt x="2971774" y="128485"/>
                  </a:lnTo>
                  <a:lnTo>
                    <a:pt x="3020708" y="132435"/>
                  </a:lnTo>
                  <a:lnTo>
                    <a:pt x="3067130" y="143869"/>
                  </a:lnTo>
                  <a:lnTo>
                    <a:pt x="3110417" y="162165"/>
                  </a:lnTo>
                  <a:lnTo>
                    <a:pt x="3149949" y="186701"/>
                  </a:lnTo>
                  <a:lnTo>
                    <a:pt x="3185104" y="216857"/>
                  </a:lnTo>
                  <a:lnTo>
                    <a:pt x="3215261" y="252009"/>
                  </a:lnTo>
                  <a:lnTo>
                    <a:pt x="3239797" y="291536"/>
                  </a:lnTo>
                  <a:lnTo>
                    <a:pt x="3258093" y="334816"/>
                  </a:lnTo>
                  <a:lnTo>
                    <a:pt x="3269526" y="381228"/>
                  </a:lnTo>
                  <a:lnTo>
                    <a:pt x="3273475" y="430149"/>
                  </a:lnTo>
                  <a:lnTo>
                    <a:pt x="3269526" y="479072"/>
                  </a:lnTo>
                  <a:lnTo>
                    <a:pt x="3258093" y="525486"/>
                  </a:lnTo>
                  <a:lnTo>
                    <a:pt x="3239797" y="568767"/>
                  </a:lnTo>
                  <a:lnTo>
                    <a:pt x="3215261" y="608294"/>
                  </a:lnTo>
                  <a:lnTo>
                    <a:pt x="3185104" y="643445"/>
                  </a:lnTo>
                  <a:lnTo>
                    <a:pt x="3149949" y="673599"/>
                  </a:lnTo>
                  <a:lnTo>
                    <a:pt x="3110417" y="698135"/>
                  </a:lnTo>
                  <a:lnTo>
                    <a:pt x="3067130" y="716430"/>
                  </a:lnTo>
                  <a:lnTo>
                    <a:pt x="3020708" y="727863"/>
                  </a:lnTo>
                  <a:lnTo>
                    <a:pt x="2971774" y="731812"/>
                  </a:lnTo>
                  <a:lnTo>
                    <a:pt x="3277660" y="731812"/>
                  </a:lnTo>
                  <a:lnTo>
                    <a:pt x="3318949" y="684183"/>
                  </a:lnTo>
                  <a:lnTo>
                    <a:pt x="3343213" y="647246"/>
                  </a:lnTo>
                  <a:lnTo>
                    <a:pt x="3363654" y="607797"/>
                  </a:lnTo>
                  <a:lnTo>
                    <a:pt x="3380009" y="566101"/>
                  </a:lnTo>
                  <a:lnTo>
                    <a:pt x="3392016" y="522419"/>
                  </a:lnTo>
                  <a:lnTo>
                    <a:pt x="3399412" y="477014"/>
                  </a:lnTo>
                  <a:lnTo>
                    <a:pt x="3401936" y="430149"/>
                  </a:lnTo>
                  <a:lnTo>
                    <a:pt x="3399265" y="381956"/>
                  </a:lnTo>
                  <a:lnTo>
                    <a:pt x="3391443" y="335321"/>
                  </a:lnTo>
                  <a:lnTo>
                    <a:pt x="3378755" y="290530"/>
                  </a:lnTo>
                  <a:lnTo>
                    <a:pt x="3361489" y="247867"/>
                  </a:lnTo>
                  <a:lnTo>
                    <a:pt x="3339929" y="207617"/>
                  </a:lnTo>
                  <a:lnTo>
                    <a:pt x="3314363" y="170065"/>
                  </a:lnTo>
                  <a:lnTo>
                    <a:pt x="3285075" y="135497"/>
                  </a:lnTo>
                  <a:lnTo>
                    <a:pt x="3277745" y="128485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40" name="object 36"/>
            <p:cNvSpPr txBox="1"/>
            <p:nvPr/>
          </p:nvSpPr>
          <p:spPr>
            <a:xfrm>
              <a:off x="-242624" y="5898986"/>
              <a:ext cx="2933529" cy="851342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2700" marR="5080" lvl="0" indent="588010" algn="r" defTabSz="914400" eaLnBrk="1" fontAlgn="auto" latinLnBrk="0" hangingPunct="1">
                <a:lnSpc>
                  <a:spcPct val="89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‘BYOD’ </a:t>
              </a:r>
              <a:r>
                <a:rPr kumimoji="0" lang="es-ES" sz="1400" b="1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en</a:t>
              </a:r>
              <a:r>
                <a:rPr kumimoji="0" lang="es-ES" sz="1400" b="1" i="0" u="none" strike="noStrike" kern="0" cap="none" spc="-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400" b="1" i="0" u="none" strike="noStrike" kern="0" cap="none" spc="1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el</a:t>
              </a:r>
              <a:r>
                <a:rPr kumimoji="0" lang="es-ES" sz="1400" b="1" i="0" u="none" strike="noStrike" kern="0" cap="none" spc="-5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400" b="1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aula </a:t>
              </a:r>
              <a:r>
                <a:rPr kumimoji="0" lang="es-ES" sz="1400" b="1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</a:p>
            <a:p>
              <a:pPr marL="12700" marR="5080" lvl="0" indent="588010" algn="r" defTabSz="914400" eaLnBrk="1" fontAlgn="auto" latinLnBrk="0" hangingPunct="1">
                <a:lnSpc>
                  <a:spcPct val="89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Los </a:t>
              </a: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alumnos </a:t>
              </a:r>
              <a:r>
                <a:rPr kumimoji="0" lang="es-ES" sz="1000" b="0" i="0" u="none" strike="noStrike" kern="0" cap="none" spc="-21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     </a:t>
              </a:r>
              <a:r>
                <a:rPr kumimoji="0" lang="es-ES" sz="1000" b="0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aportan</a:t>
              </a:r>
              <a:r>
                <a:rPr kumimoji="0" lang="es-ES" sz="1000" b="0" i="0" u="none" strike="noStrike" kern="0" cap="none" spc="-9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sus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propios</a:t>
              </a:r>
              <a:r>
                <a:rPr kumimoji="0" lang="es-ES" sz="1000" b="0" i="0" u="none" strike="noStrike" kern="0" cap="none" spc="-8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dispositivos</a:t>
              </a:r>
              <a:r>
                <a:rPr kumimoji="0" lang="es-ES" sz="1000" b="0" i="0" u="none" strike="noStrike" kern="0" cap="none" spc="-8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6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como </a:t>
              </a:r>
            </a:p>
            <a:p>
              <a:pPr marL="12700" marR="5080" lvl="0" indent="588010" algn="r" defTabSz="914400" eaLnBrk="1" fontAlgn="auto" latinLnBrk="0" hangingPunct="1">
                <a:lnSpc>
                  <a:spcPct val="89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herramienta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para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la ed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ucación</a:t>
              </a:r>
              <a:endPara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41" name="object 37"/>
            <p:cNvSpPr txBox="1"/>
            <p:nvPr/>
          </p:nvSpPr>
          <p:spPr>
            <a:xfrm>
              <a:off x="3002509" y="6070570"/>
              <a:ext cx="231774" cy="3074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25" normalizeH="0" baseline="0" noProof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5</a:t>
              </a:r>
              <a:endParaRPr kumimoji="0" lang="es-E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42" name="object 38"/>
            <p:cNvSpPr/>
            <p:nvPr/>
          </p:nvSpPr>
          <p:spPr>
            <a:xfrm>
              <a:off x="6515448" y="1557953"/>
              <a:ext cx="3326129" cy="1040765"/>
            </a:xfrm>
            <a:custGeom>
              <a:avLst/>
              <a:gdLst/>
              <a:ahLst/>
              <a:cxnLst/>
              <a:rect l="l" t="t" r="r" b="b"/>
              <a:pathLst>
                <a:path w="3326129" h="1040764">
                  <a:moveTo>
                    <a:pt x="2895472" y="0"/>
                  </a:moveTo>
                  <a:lnTo>
                    <a:pt x="354710" y="0"/>
                  </a:lnTo>
                  <a:lnTo>
                    <a:pt x="354710" y="6718"/>
                  </a:lnTo>
                  <a:lnTo>
                    <a:pt x="312298" y="17405"/>
                  </a:lnTo>
                  <a:lnTo>
                    <a:pt x="271596" y="33823"/>
                  </a:lnTo>
                  <a:lnTo>
                    <a:pt x="232835" y="55467"/>
                  </a:lnTo>
                  <a:lnTo>
                    <a:pt x="196242" y="81830"/>
                  </a:lnTo>
                  <a:lnTo>
                    <a:pt x="162048" y="112407"/>
                  </a:lnTo>
                  <a:lnTo>
                    <a:pt x="130481" y="146690"/>
                  </a:lnTo>
                  <a:lnTo>
                    <a:pt x="101769" y="184175"/>
                  </a:lnTo>
                  <a:lnTo>
                    <a:pt x="76143" y="224354"/>
                  </a:lnTo>
                  <a:lnTo>
                    <a:pt x="53831" y="266723"/>
                  </a:lnTo>
                  <a:lnTo>
                    <a:pt x="35063" y="310774"/>
                  </a:lnTo>
                  <a:lnTo>
                    <a:pt x="20046" y="356085"/>
                  </a:lnTo>
                  <a:lnTo>
                    <a:pt x="9071" y="401901"/>
                  </a:lnTo>
                  <a:lnTo>
                    <a:pt x="2305" y="447965"/>
                  </a:lnTo>
                  <a:lnTo>
                    <a:pt x="0" y="493687"/>
                  </a:lnTo>
                  <a:lnTo>
                    <a:pt x="2220" y="538958"/>
                  </a:lnTo>
                  <a:lnTo>
                    <a:pt x="8738" y="585302"/>
                  </a:lnTo>
                  <a:lnTo>
                    <a:pt x="19336" y="632169"/>
                  </a:lnTo>
                  <a:lnTo>
                    <a:pt x="33799" y="679006"/>
                  </a:lnTo>
                  <a:lnTo>
                    <a:pt x="51911" y="725263"/>
                  </a:lnTo>
                  <a:lnTo>
                    <a:pt x="73456" y="770390"/>
                  </a:lnTo>
                  <a:lnTo>
                    <a:pt x="98217" y="813834"/>
                  </a:lnTo>
                  <a:lnTo>
                    <a:pt x="125979" y="855044"/>
                  </a:lnTo>
                  <a:lnTo>
                    <a:pt x="156525" y="893471"/>
                  </a:lnTo>
                  <a:lnTo>
                    <a:pt x="189639" y="928562"/>
                  </a:lnTo>
                  <a:lnTo>
                    <a:pt x="225106" y="959766"/>
                  </a:lnTo>
                  <a:lnTo>
                    <a:pt x="262709" y="986532"/>
                  </a:lnTo>
                  <a:lnTo>
                    <a:pt x="302232" y="1008310"/>
                  </a:lnTo>
                  <a:lnTo>
                    <a:pt x="343459" y="1024548"/>
                  </a:lnTo>
                  <a:lnTo>
                    <a:pt x="386174" y="1034694"/>
                  </a:lnTo>
                  <a:lnTo>
                    <a:pt x="430161" y="1038199"/>
                  </a:lnTo>
                  <a:lnTo>
                    <a:pt x="452447" y="1039019"/>
                  </a:lnTo>
                  <a:lnTo>
                    <a:pt x="474430" y="1040388"/>
                  </a:lnTo>
                  <a:lnTo>
                    <a:pt x="496094" y="1040669"/>
                  </a:lnTo>
                  <a:lnTo>
                    <a:pt x="517423" y="1038225"/>
                  </a:lnTo>
                  <a:lnTo>
                    <a:pt x="2894782" y="1038225"/>
                  </a:lnTo>
                  <a:lnTo>
                    <a:pt x="2936901" y="1035682"/>
                  </a:lnTo>
                  <a:lnTo>
                    <a:pt x="2977215" y="1028289"/>
                  </a:lnTo>
                  <a:lnTo>
                    <a:pt x="3016235" y="1016258"/>
                  </a:lnTo>
                  <a:lnTo>
                    <a:pt x="3053779" y="999826"/>
                  </a:lnTo>
                  <a:lnTo>
                    <a:pt x="3089669" y="979230"/>
                  </a:lnTo>
                  <a:lnTo>
                    <a:pt x="3123723" y="954708"/>
                  </a:lnTo>
                  <a:lnTo>
                    <a:pt x="3155761" y="926496"/>
                  </a:lnTo>
                  <a:lnTo>
                    <a:pt x="3185604" y="894833"/>
                  </a:lnTo>
                  <a:lnTo>
                    <a:pt x="3213070" y="859955"/>
                  </a:lnTo>
                  <a:lnTo>
                    <a:pt x="3237981" y="822100"/>
                  </a:lnTo>
                  <a:lnTo>
                    <a:pt x="3245627" y="808101"/>
                  </a:lnTo>
                  <a:lnTo>
                    <a:pt x="430161" y="808101"/>
                  </a:lnTo>
                  <a:lnTo>
                    <a:pt x="381221" y="804152"/>
                  </a:lnTo>
                  <a:lnTo>
                    <a:pt x="334796" y="792719"/>
                  </a:lnTo>
                  <a:lnTo>
                    <a:pt x="291507" y="774424"/>
                  </a:lnTo>
                  <a:lnTo>
                    <a:pt x="251975" y="749888"/>
                  </a:lnTo>
                  <a:lnTo>
                    <a:pt x="216822" y="719731"/>
                  </a:lnTo>
                  <a:lnTo>
                    <a:pt x="186667" y="684574"/>
                  </a:lnTo>
                  <a:lnTo>
                    <a:pt x="162133" y="645039"/>
                  </a:lnTo>
                  <a:lnTo>
                    <a:pt x="143840" y="601747"/>
                  </a:lnTo>
                  <a:lnTo>
                    <a:pt x="132408" y="555318"/>
                  </a:lnTo>
                  <a:lnTo>
                    <a:pt x="128460" y="506374"/>
                  </a:lnTo>
                  <a:lnTo>
                    <a:pt x="132408" y="457447"/>
                  </a:lnTo>
                  <a:lnTo>
                    <a:pt x="143840" y="411032"/>
                  </a:lnTo>
                  <a:lnTo>
                    <a:pt x="162133" y="367750"/>
                  </a:lnTo>
                  <a:lnTo>
                    <a:pt x="186667" y="328223"/>
                  </a:lnTo>
                  <a:lnTo>
                    <a:pt x="216822" y="293073"/>
                  </a:lnTo>
                  <a:lnTo>
                    <a:pt x="251975" y="262919"/>
                  </a:lnTo>
                  <a:lnTo>
                    <a:pt x="291507" y="238385"/>
                  </a:lnTo>
                  <a:lnTo>
                    <a:pt x="334796" y="220092"/>
                  </a:lnTo>
                  <a:lnTo>
                    <a:pt x="381221" y="208660"/>
                  </a:lnTo>
                  <a:lnTo>
                    <a:pt x="430161" y="204711"/>
                  </a:lnTo>
                  <a:lnTo>
                    <a:pt x="3236876" y="204711"/>
                  </a:lnTo>
                  <a:lnTo>
                    <a:pt x="3227408" y="189951"/>
                  </a:lnTo>
                  <a:lnTo>
                    <a:pt x="3199645" y="153893"/>
                  </a:lnTo>
                  <a:lnTo>
                    <a:pt x="3169098" y="120741"/>
                  </a:lnTo>
                  <a:lnTo>
                    <a:pt x="3135983" y="90850"/>
                  </a:lnTo>
                  <a:lnTo>
                    <a:pt x="3100516" y="64578"/>
                  </a:lnTo>
                  <a:lnTo>
                    <a:pt x="3062914" y="42282"/>
                  </a:lnTo>
                  <a:lnTo>
                    <a:pt x="3023392" y="24319"/>
                  </a:lnTo>
                  <a:lnTo>
                    <a:pt x="2982167" y="11046"/>
                  </a:lnTo>
                  <a:lnTo>
                    <a:pt x="2939455" y="2821"/>
                  </a:lnTo>
                  <a:lnTo>
                    <a:pt x="2895472" y="0"/>
                  </a:lnTo>
                  <a:close/>
                </a:path>
                <a:path w="3326129" h="1040764">
                  <a:moveTo>
                    <a:pt x="2894782" y="1038225"/>
                  </a:moveTo>
                  <a:lnTo>
                    <a:pt x="2808211" y="1038225"/>
                  </a:lnTo>
                  <a:lnTo>
                    <a:pt x="2829539" y="1040669"/>
                  </a:lnTo>
                  <a:lnTo>
                    <a:pt x="2851203" y="1040388"/>
                  </a:lnTo>
                  <a:lnTo>
                    <a:pt x="2873187" y="1039019"/>
                  </a:lnTo>
                  <a:lnTo>
                    <a:pt x="2894782" y="1038225"/>
                  </a:lnTo>
                  <a:close/>
                </a:path>
                <a:path w="3326129" h="1040764">
                  <a:moveTo>
                    <a:pt x="3236876" y="204711"/>
                  </a:moveTo>
                  <a:lnTo>
                    <a:pt x="430161" y="204711"/>
                  </a:lnTo>
                  <a:lnTo>
                    <a:pt x="479095" y="208660"/>
                  </a:lnTo>
                  <a:lnTo>
                    <a:pt x="525517" y="220092"/>
                  </a:lnTo>
                  <a:lnTo>
                    <a:pt x="568804" y="238385"/>
                  </a:lnTo>
                  <a:lnTo>
                    <a:pt x="608336" y="262919"/>
                  </a:lnTo>
                  <a:lnTo>
                    <a:pt x="643491" y="293073"/>
                  </a:lnTo>
                  <a:lnTo>
                    <a:pt x="673648" y="328223"/>
                  </a:lnTo>
                  <a:lnTo>
                    <a:pt x="698184" y="367750"/>
                  </a:lnTo>
                  <a:lnTo>
                    <a:pt x="716480" y="411032"/>
                  </a:lnTo>
                  <a:lnTo>
                    <a:pt x="727913" y="457447"/>
                  </a:lnTo>
                  <a:lnTo>
                    <a:pt x="731862" y="506374"/>
                  </a:lnTo>
                  <a:lnTo>
                    <a:pt x="727913" y="555318"/>
                  </a:lnTo>
                  <a:lnTo>
                    <a:pt x="716480" y="601747"/>
                  </a:lnTo>
                  <a:lnTo>
                    <a:pt x="698184" y="645039"/>
                  </a:lnTo>
                  <a:lnTo>
                    <a:pt x="673648" y="684574"/>
                  </a:lnTo>
                  <a:lnTo>
                    <a:pt x="643491" y="719731"/>
                  </a:lnTo>
                  <a:lnTo>
                    <a:pt x="608336" y="749888"/>
                  </a:lnTo>
                  <a:lnTo>
                    <a:pt x="568804" y="774424"/>
                  </a:lnTo>
                  <a:lnTo>
                    <a:pt x="525517" y="792719"/>
                  </a:lnTo>
                  <a:lnTo>
                    <a:pt x="479095" y="804152"/>
                  </a:lnTo>
                  <a:lnTo>
                    <a:pt x="430161" y="808101"/>
                  </a:lnTo>
                  <a:lnTo>
                    <a:pt x="3245627" y="808101"/>
                  </a:lnTo>
                  <a:lnTo>
                    <a:pt x="3279411" y="738407"/>
                  </a:lnTo>
                  <a:lnTo>
                    <a:pt x="3295571" y="693044"/>
                  </a:lnTo>
                  <a:lnTo>
                    <a:pt x="3308453" y="645653"/>
                  </a:lnTo>
                  <a:lnTo>
                    <a:pt x="3317878" y="596472"/>
                  </a:lnTo>
                  <a:lnTo>
                    <a:pt x="3323665" y="545737"/>
                  </a:lnTo>
                  <a:lnTo>
                    <a:pt x="3325634" y="493687"/>
                  </a:lnTo>
                  <a:lnTo>
                    <a:pt x="3323413" y="447295"/>
                  </a:lnTo>
                  <a:lnTo>
                    <a:pt x="3316895" y="401309"/>
                  </a:lnTo>
                  <a:lnTo>
                    <a:pt x="3306269" y="356002"/>
                  </a:lnTo>
                  <a:lnTo>
                    <a:pt x="3291831" y="311980"/>
                  </a:lnTo>
                  <a:lnTo>
                    <a:pt x="3273717" y="269351"/>
                  </a:lnTo>
                  <a:lnTo>
                    <a:pt x="3252171" y="228555"/>
                  </a:lnTo>
                  <a:lnTo>
                    <a:pt x="3236876" y="20471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43" name="object 39"/>
            <p:cNvSpPr txBox="1"/>
            <p:nvPr/>
          </p:nvSpPr>
          <p:spPr>
            <a:xfrm>
              <a:off x="6830707" y="1579349"/>
              <a:ext cx="3047613" cy="98618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01650" marR="0" lvl="0" indent="0" defTabSz="914400" eaLnBrk="1" fontAlgn="auto" latinLnBrk="0" hangingPunct="1">
                <a:lnSpc>
                  <a:spcPts val="105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900" b="1" i="0" u="none" strike="noStrike" kern="0" cap="none" spc="-5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  <a:p>
              <a:pPr marL="501650" marR="0" lvl="0" indent="0" defTabSz="914400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-5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MOOC</a:t>
              </a:r>
              <a:endParaRPr lang="es-ES" sz="1400" b="1" kern="0" spc="-55" dirty="0" smtClean="0">
                <a:solidFill>
                  <a:schemeClr val="bg1"/>
                </a:solidFill>
                <a:latin typeface="Georgia"/>
                <a:cs typeface="Georgia"/>
              </a:endParaRPr>
            </a:p>
            <a:p>
              <a:pPr marL="501650" marR="0" lvl="0" indent="0" defTabSz="914400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La</a:t>
              </a:r>
              <a:r>
                <a:rPr kumimoji="0" lang="es-ES" sz="1000" b="0" i="0" u="none" strike="noStrike" kern="0" cap="none" spc="-7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oferta</a:t>
              </a:r>
              <a:r>
                <a:rPr kumimoji="0" lang="es-ES" sz="1000" b="0" i="0" u="none" strike="noStrike" kern="0" cap="none" spc="-7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de</a:t>
              </a:r>
              <a:r>
                <a:rPr kumimoji="0" lang="es-ES" sz="1000" b="0" i="0" u="none" strike="noStrike" kern="0" cap="none" spc="-7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cursos</a:t>
              </a:r>
              <a:r>
                <a:rPr kumimoji="0" lang="es-ES" sz="1000" b="0" i="0" u="none" strike="noStrike" kern="0" cap="none" spc="-7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online</a:t>
              </a:r>
              <a:endParaRPr kumimoji="0" lang="es-E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  <a:p>
              <a:pPr marL="501650" marR="0" lvl="0" indent="0" defTabSz="914400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masivos</a:t>
              </a:r>
              <a:r>
                <a:rPr kumimoji="0" lang="es-ES" sz="1000" b="0" i="0" u="none" strike="noStrike" kern="0" cap="none" spc="-8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abiertos</a:t>
              </a:r>
              <a:r>
                <a:rPr kumimoji="0" lang="es-ES" sz="1000" b="0" i="0" u="none" strike="noStrike" kern="0" cap="none" spc="-8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1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irá</a:t>
              </a:r>
              <a:r>
                <a:rPr kumimoji="0" lang="es-ES" sz="1000" b="0" i="0" u="none" strike="noStrike" kern="0" cap="none" spc="-8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en</a:t>
              </a:r>
              <a:r>
                <a:rPr kumimoji="0" lang="es-ES" sz="1000" b="0" i="0" u="none" strike="noStrike" kern="0" cap="none" spc="-8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aumento</a:t>
              </a:r>
              <a:endParaRPr kumimoji="0" lang="es-E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  <a:p>
              <a:pPr marL="501650" marR="117475" lvl="0" indent="0" defTabSz="914400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ofreciendo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una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mayor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variedad</a:t>
              </a:r>
              <a:endPara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44" name="object 40"/>
            <p:cNvSpPr/>
            <p:nvPr/>
          </p:nvSpPr>
          <p:spPr>
            <a:xfrm>
              <a:off x="6515450" y="2739477"/>
              <a:ext cx="3402329" cy="862965"/>
            </a:xfrm>
            <a:custGeom>
              <a:avLst/>
              <a:gdLst/>
              <a:ahLst/>
              <a:cxnLst/>
              <a:rect l="l" t="t" r="r" b="b"/>
              <a:pathLst>
                <a:path w="3402329" h="862964">
                  <a:moveTo>
                    <a:pt x="2971774" y="0"/>
                  </a:moveTo>
                  <a:lnTo>
                    <a:pt x="354698" y="0"/>
                  </a:lnTo>
                  <a:lnTo>
                    <a:pt x="354698" y="6705"/>
                  </a:lnTo>
                  <a:lnTo>
                    <a:pt x="309091" y="17383"/>
                  </a:lnTo>
                  <a:lnTo>
                    <a:pt x="265489" y="32756"/>
                  </a:lnTo>
                  <a:lnTo>
                    <a:pt x="224178" y="52538"/>
                  </a:lnTo>
                  <a:lnTo>
                    <a:pt x="185445" y="76445"/>
                  </a:lnTo>
                  <a:lnTo>
                    <a:pt x="149575" y="104191"/>
                  </a:lnTo>
                  <a:lnTo>
                    <a:pt x="116853" y="135491"/>
                  </a:lnTo>
                  <a:lnTo>
                    <a:pt x="87567" y="170060"/>
                  </a:lnTo>
                  <a:lnTo>
                    <a:pt x="62002" y="207613"/>
                  </a:lnTo>
                  <a:lnTo>
                    <a:pt x="40444" y="247864"/>
                  </a:lnTo>
                  <a:lnTo>
                    <a:pt x="23178" y="290528"/>
                  </a:lnTo>
                  <a:lnTo>
                    <a:pt x="10492" y="335321"/>
                  </a:lnTo>
                  <a:lnTo>
                    <a:pt x="2670" y="381956"/>
                  </a:lnTo>
                  <a:lnTo>
                    <a:pt x="0" y="430149"/>
                  </a:lnTo>
                  <a:lnTo>
                    <a:pt x="2523" y="477016"/>
                  </a:lnTo>
                  <a:lnTo>
                    <a:pt x="9920" y="522423"/>
                  </a:lnTo>
                  <a:lnTo>
                    <a:pt x="21926" y="566107"/>
                  </a:lnTo>
                  <a:lnTo>
                    <a:pt x="38281" y="607805"/>
                  </a:lnTo>
                  <a:lnTo>
                    <a:pt x="58722" y="647255"/>
                  </a:lnTo>
                  <a:lnTo>
                    <a:pt x="82986" y="684193"/>
                  </a:lnTo>
                  <a:lnTo>
                    <a:pt x="110812" y="718358"/>
                  </a:lnTo>
                  <a:lnTo>
                    <a:pt x="141937" y="749487"/>
                  </a:lnTo>
                  <a:lnTo>
                    <a:pt x="176099" y="777317"/>
                  </a:lnTo>
                  <a:lnTo>
                    <a:pt x="213036" y="801586"/>
                  </a:lnTo>
                  <a:lnTo>
                    <a:pt x="252485" y="822031"/>
                  </a:lnTo>
                  <a:lnTo>
                    <a:pt x="294184" y="838390"/>
                  </a:lnTo>
                  <a:lnTo>
                    <a:pt x="337872" y="850400"/>
                  </a:lnTo>
                  <a:lnTo>
                    <a:pt x="383285" y="857798"/>
                  </a:lnTo>
                  <a:lnTo>
                    <a:pt x="430161" y="860323"/>
                  </a:lnTo>
                  <a:lnTo>
                    <a:pt x="452458" y="861141"/>
                  </a:lnTo>
                  <a:lnTo>
                    <a:pt x="474443" y="862506"/>
                  </a:lnTo>
                  <a:lnTo>
                    <a:pt x="496109" y="862782"/>
                  </a:lnTo>
                  <a:lnTo>
                    <a:pt x="517448" y="860336"/>
                  </a:lnTo>
                  <a:lnTo>
                    <a:pt x="2971774" y="860323"/>
                  </a:lnTo>
                  <a:lnTo>
                    <a:pt x="3018646" y="857798"/>
                  </a:lnTo>
                  <a:lnTo>
                    <a:pt x="3064056" y="850400"/>
                  </a:lnTo>
                  <a:lnTo>
                    <a:pt x="3107741" y="838390"/>
                  </a:lnTo>
                  <a:lnTo>
                    <a:pt x="3149439" y="822031"/>
                  </a:lnTo>
                  <a:lnTo>
                    <a:pt x="3188888" y="801586"/>
                  </a:lnTo>
                  <a:lnTo>
                    <a:pt x="3225825" y="777317"/>
                  </a:lnTo>
                  <a:lnTo>
                    <a:pt x="3259988" y="749487"/>
                  </a:lnTo>
                  <a:lnTo>
                    <a:pt x="3277636" y="731837"/>
                  </a:lnTo>
                  <a:lnTo>
                    <a:pt x="430161" y="731837"/>
                  </a:lnTo>
                  <a:lnTo>
                    <a:pt x="381227" y="727887"/>
                  </a:lnTo>
                  <a:lnTo>
                    <a:pt x="334806" y="716452"/>
                  </a:lnTo>
                  <a:lnTo>
                    <a:pt x="291518" y="698155"/>
                  </a:lnTo>
                  <a:lnTo>
                    <a:pt x="251986" y="673616"/>
                  </a:lnTo>
                  <a:lnTo>
                    <a:pt x="216831" y="643458"/>
                  </a:lnTo>
                  <a:lnTo>
                    <a:pt x="186675" y="608302"/>
                  </a:lnTo>
                  <a:lnTo>
                    <a:pt x="162138" y="568772"/>
                  </a:lnTo>
                  <a:lnTo>
                    <a:pt x="143842" y="525488"/>
                  </a:lnTo>
                  <a:lnTo>
                    <a:pt x="132409" y="479073"/>
                  </a:lnTo>
                  <a:lnTo>
                    <a:pt x="128460" y="430149"/>
                  </a:lnTo>
                  <a:lnTo>
                    <a:pt x="132409" y="381231"/>
                  </a:lnTo>
                  <a:lnTo>
                    <a:pt x="143842" y="334821"/>
                  </a:lnTo>
                  <a:lnTo>
                    <a:pt x="162138" y="291542"/>
                  </a:lnTo>
                  <a:lnTo>
                    <a:pt x="186675" y="252014"/>
                  </a:lnTo>
                  <a:lnTo>
                    <a:pt x="216831" y="216862"/>
                  </a:lnTo>
                  <a:lnTo>
                    <a:pt x="251986" y="186705"/>
                  </a:lnTo>
                  <a:lnTo>
                    <a:pt x="291518" y="162167"/>
                  </a:lnTo>
                  <a:lnTo>
                    <a:pt x="334806" y="143870"/>
                  </a:lnTo>
                  <a:lnTo>
                    <a:pt x="381227" y="132435"/>
                  </a:lnTo>
                  <a:lnTo>
                    <a:pt x="430161" y="128485"/>
                  </a:lnTo>
                  <a:lnTo>
                    <a:pt x="3277640" y="128485"/>
                  </a:lnTo>
                  <a:lnTo>
                    <a:pt x="3259988" y="110833"/>
                  </a:lnTo>
                  <a:lnTo>
                    <a:pt x="3225825" y="83004"/>
                  </a:lnTo>
                  <a:lnTo>
                    <a:pt x="3188888" y="58736"/>
                  </a:lnTo>
                  <a:lnTo>
                    <a:pt x="3149439" y="38291"/>
                  </a:lnTo>
                  <a:lnTo>
                    <a:pt x="3107741" y="21932"/>
                  </a:lnTo>
                  <a:lnTo>
                    <a:pt x="3064056" y="9922"/>
                  </a:lnTo>
                  <a:lnTo>
                    <a:pt x="3018646" y="2524"/>
                  </a:lnTo>
                  <a:lnTo>
                    <a:pt x="2971774" y="0"/>
                  </a:lnTo>
                  <a:close/>
                </a:path>
                <a:path w="3402329" h="862964">
                  <a:moveTo>
                    <a:pt x="2971428" y="860336"/>
                  </a:moveTo>
                  <a:lnTo>
                    <a:pt x="2884512" y="860336"/>
                  </a:lnTo>
                  <a:lnTo>
                    <a:pt x="2905827" y="862782"/>
                  </a:lnTo>
                  <a:lnTo>
                    <a:pt x="2927496" y="862506"/>
                  </a:lnTo>
                  <a:lnTo>
                    <a:pt x="2949488" y="861141"/>
                  </a:lnTo>
                  <a:lnTo>
                    <a:pt x="2971428" y="860336"/>
                  </a:lnTo>
                  <a:close/>
                </a:path>
                <a:path w="3402329" h="862964">
                  <a:moveTo>
                    <a:pt x="3277640" y="128485"/>
                  </a:moveTo>
                  <a:lnTo>
                    <a:pt x="430161" y="128485"/>
                  </a:lnTo>
                  <a:lnTo>
                    <a:pt x="479102" y="132435"/>
                  </a:lnTo>
                  <a:lnTo>
                    <a:pt x="525529" y="143870"/>
                  </a:lnTo>
                  <a:lnTo>
                    <a:pt x="568821" y="162167"/>
                  </a:lnTo>
                  <a:lnTo>
                    <a:pt x="608356" y="186705"/>
                  </a:lnTo>
                  <a:lnTo>
                    <a:pt x="643513" y="216862"/>
                  </a:lnTo>
                  <a:lnTo>
                    <a:pt x="673671" y="252014"/>
                  </a:lnTo>
                  <a:lnTo>
                    <a:pt x="698209" y="291542"/>
                  </a:lnTo>
                  <a:lnTo>
                    <a:pt x="716505" y="334821"/>
                  </a:lnTo>
                  <a:lnTo>
                    <a:pt x="727939" y="381231"/>
                  </a:lnTo>
                  <a:lnTo>
                    <a:pt x="731888" y="430149"/>
                  </a:lnTo>
                  <a:lnTo>
                    <a:pt x="727939" y="479073"/>
                  </a:lnTo>
                  <a:lnTo>
                    <a:pt x="716505" y="525488"/>
                  </a:lnTo>
                  <a:lnTo>
                    <a:pt x="698209" y="568772"/>
                  </a:lnTo>
                  <a:lnTo>
                    <a:pt x="673671" y="608302"/>
                  </a:lnTo>
                  <a:lnTo>
                    <a:pt x="643513" y="643458"/>
                  </a:lnTo>
                  <a:lnTo>
                    <a:pt x="608356" y="673616"/>
                  </a:lnTo>
                  <a:lnTo>
                    <a:pt x="568821" y="698155"/>
                  </a:lnTo>
                  <a:lnTo>
                    <a:pt x="525529" y="716452"/>
                  </a:lnTo>
                  <a:lnTo>
                    <a:pt x="479102" y="727887"/>
                  </a:lnTo>
                  <a:lnTo>
                    <a:pt x="430161" y="731837"/>
                  </a:lnTo>
                  <a:lnTo>
                    <a:pt x="3277636" y="731837"/>
                  </a:lnTo>
                  <a:lnTo>
                    <a:pt x="3318942" y="684193"/>
                  </a:lnTo>
                  <a:lnTo>
                    <a:pt x="3343208" y="647255"/>
                  </a:lnTo>
                  <a:lnTo>
                    <a:pt x="3363650" y="607805"/>
                  </a:lnTo>
                  <a:lnTo>
                    <a:pt x="3380007" y="566107"/>
                  </a:lnTo>
                  <a:lnTo>
                    <a:pt x="3392015" y="522423"/>
                  </a:lnTo>
                  <a:lnTo>
                    <a:pt x="3399412" y="477016"/>
                  </a:lnTo>
                  <a:lnTo>
                    <a:pt x="3401936" y="430149"/>
                  </a:lnTo>
                  <a:lnTo>
                    <a:pt x="3399412" y="383285"/>
                  </a:lnTo>
                  <a:lnTo>
                    <a:pt x="3392015" y="337882"/>
                  </a:lnTo>
                  <a:lnTo>
                    <a:pt x="3380007" y="294202"/>
                  </a:lnTo>
                  <a:lnTo>
                    <a:pt x="3363650" y="252507"/>
                  </a:lnTo>
                  <a:lnTo>
                    <a:pt x="3343208" y="213060"/>
                  </a:lnTo>
                  <a:lnTo>
                    <a:pt x="3318942" y="176124"/>
                  </a:lnTo>
                  <a:lnTo>
                    <a:pt x="3291114" y="141961"/>
                  </a:lnTo>
                  <a:lnTo>
                    <a:pt x="3277640" y="128485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45" name="object 41"/>
            <p:cNvSpPr txBox="1"/>
            <p:nvPr/>
          </p:nvSpPr>
          <p:spPr>
            <a:xfrm>
              <a:off x="6825208" y="2769445"/>
              <a:ext cx="2896870" cy="73050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01650" marR="0" lvl="0" indent="0" defTabSz="914400" eaLnBrk="1" fontAlgn="auto" latinLnBrk="0" hangingPunct="1">
                <a:lnSpc>
                  <a:spcPts val="105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25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Wearables</a:t>
              </a:r>
              <a:endParaRPr kumimoji="0" lang="es-ES" sz="1400" b="1" i="0" u="none" strike="noStrike" kern="0" cap="none" spc="2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  <a:p>
              <a:pPr marL="501650" marR="0" lvl="0" indent="0" defTabSz="914400" eaLnBrk="1" fontAlgn="auto" latinLnBrk="0" hangingPunct="1">
                <a:lnSpc>
                  <a:spcPts val="105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Objetos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inteligentes </a:t>
              </a:r>
              <a:r>
                <a:rPr kumimoji="0" lang="es-ES" sz="1000" b="0" i="0" u="none" strike="noStrike" kern="0" cap="none" spc="-19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generan</a:t>
              </a:r>
              <a:endParaRPr kumimoji="0" lang="es-E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  <a:p>
              <a:pPr marL="50165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datos</a:t>
              </a:r>
              <a:r>
                <a:rPr kumimoji="0" lang="es-ES" sz="1000" b="0" i="0" u="none" strike="noStrike" kern="0" cap="none" spc="-7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y</a:t>
              </a:r>
              <a:r>
                <a:rPr kumimoji="0" lang="es-ES" sz="1000" b="0" i="0" u="none" strike="noStrike" kern="0" cap="none" spc="-7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capacidad</a:t>
              </a:r>
              <a:r>
                <a:rPr kumimoji="0" lang="es-ES" sz="1000" b="0" i="0" u="none" strike="noStrike" kern="0" cap="none" spc="-7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para</a:t>
              </a:r>
              <a:endParaRPr kumimoji="0" lang="es-E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  <a:p>
              <a:pPr marL="50165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interactuar</a:t>
              </a:r>
              <a:r>
                <a:rPr kumimoji="0" lang="es-ES" sz="1000" b="0" i="0" u="none" strike="noStrike" kern="0" cap="none" spc="-7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con</a:t>
              </a:r>
              <a:r>
                <a:rPr kumimoji="0" lang="es-ES" sz="1000" b="0" i="0" u="none" strike="noStrike" kern="0" cap="none" spc="-7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5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todos</a:t>
              </a:r>
              <a:r>
                <a:rPr kumimoji="0" lang="es-ES" sz="1000" b="0" i="0" u="none" strike="noStrike" kern="0" cap="none" spc="-7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los</a:t>
              </a:r>
              <a:r>
                <a:rPr kumimoji="0" lang="es-ES" sz="1000" b="0" i="0" u="none" strike="noStrike" kern="0" cap="none" spc="-7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agentes</a:t>
              </a:r>
              <a:endPara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46" name="object 42"/>
            <p:cNvSpPr/>
            <p:nvPr/>
          </p:nvSpPr>
          <p:spPr>
            <a:xfrm>
              <a:off x="6515448" y="3644716"/>
              <a:ext cx="3326129" cy="1040765"/>
            </a:xfrm>
            <a:custGeom>
              <a:avLst/>
              <a:gdLst/>
              <a:ahLst/>
              <a:cxnLst/>
              <a:rect l="l" t="t" r="r" b="b"/>
              <a:pathLst>
                <a:path w="3326129" h="1040764">
                  <a:moveTo>
                    <a:pt x="2895472" y="0"/>
                  </a:moveTo>
                  <a:lnTo>
                    <a:pt x="354710" y="0"/>
                  </a:lnTo>
                  <a:lnTo>
                    <a:pt x="354710" y="6718"/>
                  </a:lnTo>
                  <a:lnTo>
                    <a:pt x="312298" y="17405"/>
                  </a:lnTo>
                  <a:lnTo>
                    <a:pt x="271596" y="33823"/>
                  </a:lnTo>
                  <a:lnTo>
                    <a:pt x="232835" y="55467"/>
                  </a:lnTo>
                  <a:lnTo>
                    <a:pt x="196242" y="81830"/>
                  </a:lnTo>
                  <a:lnTo>
                    <a:pt x="162048" y="112407"/>
                  </a:lnTo>
                  <a:lnTo>
                    <a:pt x="130481" y="146690"/>
                  </a:lnTo>
                  <a:lnTo>
                    <a:pt x="101769" y="184175"/>
                  </a:lnTo>
                  <a:lnTo>
                    <a:pt x="76143" y="224354"/>
                  </a:lnTo>
                  <a:lnTo>
                    <a:pt x="53831" y="266723"/>
                  </a:lnTo>
                  <a:lnTo>
                    <a:pt x="35063" y="310774"/>
                  </a:lnTo>
                  <a:lnTo>
                    <a:pt x="20066" y="356002"/>
                  </a:lnTo>
                  <a:lnTo>
                    <a:pt x="9071" y="401901"/>
                  </a:lnTo>
                  <a:lnTo>
                    <a:pt x="2305" y="447965"/>
                  </a:lnTo>
                  <a:lnTo>
                    <a:pt x="0" y="493687"/>
                  </a:lnTo>
                  <a:lnTo>
                    <a:pt x="2220" y="538958"/>
                  </a:lnTo>
                  <a:lnTo>
                    <a:pt x="8738" y="585301"/>
                  </a:lnTo>
                  <a:lnTo>
                    <a:pt x="19336" y="632167"/>
                  </a:lnTo>
                  <a:lnTo>
                    <a:pt x="33799" y="679004"/>
                  </a:lnTo>
                  <a:lnTo>
                    <a:pt x="51911" y="725260"/>
                  </a:lnTo>
                  <a:lnTo>
                    <a:pt x="73456" y="770386"/>
                  </a:lnTo>
                  <a:lnTo>
                    <a:pt x="98217" y="813829"/>
                  </a:lnTo>
                  <a:lnTo>
                    <a:pt x="125979" y="855038"/>
                  </a:lnTo>
                  <a:lnTo>
                    <a:pt x="156525" y="893463"/>
                  </a:lnTo>
                  <a:lnTo>
                    <a:pt x="189639" y="928553"/>
                  </a:lnTo>
                  <a:lnTo>
                    <a:pt x="225106" y="959756"/>
                  </a:lnTo>
                  <a:lnTo>
                    <a:pt x="262709" y="986521"/>
                  </a:lnTo>
                  <a:lnTo>
                    <a:pt x="302232" y="1008298"/>
                  </a:lnTo>
                  <a:lnTo>
                    <a:pt x="343459" y="1024535"/>
                  </a:lnTo>
                  <a:lnTo>
                    <a:pt x="386174" y="1034682"/>
                  </a:lnTo>
                  <a:lnTo>
                    <a:pt x="430161" y="1038186"/>
                  </a:lnTo>
                  <a:lnTo>
                    <a:pt x="452447" y="1039007"/>
                  </a:lnTo>
                  <a:lnTo>
                    <a:pt x="474430" y="1040376"/>
                  </a:lnTo>
                  <a:lnTo>
                    <a:pt x="496094" y="1040656"/>
                  </a:lnTo>
                  <a:lnTo>
                    <a:pt x="517423" y="1038212"/>
                  </a:lnTo>
                  <a:lnTo>
                    <a:pt x="2894782" y="1038212"/>
                  </a:lnTo>
                  <a:lnTo>
                    <a:pt x="2939455" y="1034682"/>
                  </a:lnTo>
                  <a:lnTo>
                    <a:pt x="2982167" y="1024535"/>
                  </a:lnTo>
                  <a:lnTo>
                    <a:pt x="3023392" y="1008298"/>
                  </a:lnTo>
                  <a:lnTo>
                    <a:pt x="3062914" y="986521"/>
                  </a:lnTo>
                  <a:lnTo>
                    <a:pt x="3100516" y="959756"/>
                  </a:lnTo>
                  <a:lnTo>
                    <a:pt x="3135983" y="928553"/>
                  </a:lnTo>
                  <a:lnTo>
                    <a:pt x="3169098" y="893463"/>
                  </a:lnTo>
                  <a:lnTo>
                    <a:pt x="3199645" y="855038"/>
                  </a:lnTo>
                  <a:lnTo>
                    <a:pt x="3227408" y="813829"/>
                  </a:lnTo>
                  <a:lnTo>
                    <a:pt x="3230674" y="808101"/>
                  </a:lnTo>
                  <a:lnTo>
                    <a:pt x="430161" y="808101"/>
                  </a:lnTo>
                  <a:lnTo>
                    <a:pt x="381221" y="804152"/>
                  </a:lnTo>
                  <a:lnTo>
                    <a:pt x="334796" y="792719"/>
                  </a:lnTo>
                  <a:lnTo>
                    <a:pt x="291507" y="774424"/>
                  </a:lnTo>
                  <a:lnTo>
                    <a:pt x="251975" y="749888"/>
                  </a:lnTo>
                  <a:lnTo>
                    <a:pt x="216822" y="719731"/>
                  </a:lnTo>
                  <a:lnTo>
                    <a:pt x="186667" y="684574"/>
                  </a:lnTo>
                  <a:lnTo>
                    <a:pt x="162133" y="645039"/>
                  </a:lnTo>
                  <a:lnTo>
                    <a:pt x="143840" y="601747"/>
                  </a:lnTo>
                  <a:lnTo>
                    <a:pt x="132408" y="555318"/>
                  </a:lnTo>
                  <a:lnTo>
                    <a:pt x="128460" y="506374"/>
                  </a:lnTo>
                  <a:lnTo>
                    <a:pt x="132408" y="457447"/>
                  </a:lnTo>
                  <a:lnTo>
                    <a:pt x="143840" y="411032"/>
                  </a:lnTo>
                  <a:lnTo>
                    <a:pt x="162133" y="367750"/>
                  </a:lnTo>
                  <a:lnTo>
                    <a:pt x="186667" y="328223"/>
                  </a:lnTo>
                  <a:lnTo>
                    <a:pt x="216822" y="293073"/>
                  </a:lnTo>
                  <a:lnTo>
                    <a:pt x="251975" y="262919"/>
                  </a:lnTo>
                  <a:lnTo>
                    <a:pt x="291507" y="238385"/>
                  </a:lnTo>
                  <a:lnTo>
                    <a:pt x="334796" y="220092"/>
                  </a:lnTo>
                  <a:lnTo>
                    <a:pt x="381221" y="208660"/>
                  </a:lnTo>
                  <a:lnTo>
                    <a:pt x="430161" y="204711"/>
                  </a:lnTo>
                  <a:lnTo>
                    <a:pt x="3234086" y="204711"/>
                  </a:lnTo>
                  <a:lnTo>
                    <a:pt x="3227408" y="194233"/>
                  </a:lnTo>
                  <a:lnTo>
                    <a:pt x="3199645" y="157760"/>
                  </a:lnTo>
                  <a:lnTo>
                    <a:pt x="3169098" y="124072"/>
                  </a:lnTo>
                  <a:lnTo>
                    <a:pt x="3135983" y="93569"/>
                  </a:lnTo>
                  <a:lnTo>
                    <a:pt x="3100516" y="66655"/>
                  </a:lnTo>
                  <a:lnTo>
                    <a:pt x="3062914" y="43732"/>
                  </a:lnTo>
                  <a:lnTo>
                    <a:pt x="3023392" y="25203"/>
                  </a:lnTo>
                  <a:lnTo>
                    <a:pt x="2982167" y="11469"/>
                  </a:lnTo>
                  <a:lnTo>
                    <a:pt x="2939455" y="2934"/>
                  </a:lnTo>
                  <a:lnTo>
                    <a:pt x="2895472" y="0"/>
                  </a:lnTo>
                  <a:close/>
                </a:path>
                <a:path w="3326129" h="1040764">
                  <a:moveTo>
                    <a:pt x="2894782" y="1038212"/>
                  </a:moveTo>
                  <a:lnTo>
                    <a:pt x="2808211" y="1038212"/>
                  </a:lnTo>
                  <a:lnTo>
                    <a:pt x="2829539" y="1040656"/>
                  </a:lnTo>
                  <a:lnTo>
                    <a:pt x="2851203" y="1040376"/>
                  </a:lnTo>
                  <a:lnTo>
                    <a:pt x="2873187" y="1039007"/>
                  </a:lnTo>
                  <a:lnTo>
                    <a:pt x="2894782" y="1038212"/>
                  </a:lnTo>
                  <a:close/>
                </a:path>
                <a:path w="3326129" h="1040764">
                  <a:moveTo>
                    <a:pt x="3234086" y="204711"/>
                  </a:moveTo>
                  <a:lnTo>
                    <a:pt x="430161" y="204711"/>
                  </a:lnTo>
                  <a:lnTo>
                    <a:pt x="479095" y="208660"/>
                  </a:lnTo>
                  <a:lnTo>
                    <a:pt x="525517" y="220092"/>
                  </a:lnTo>
                  <a:lnTo>
                    <a:pt x="568804" y="238385"/>
                  </a:lnTo>
                  <a:lnTo>
                    <a:pt x="608336" y="262919"/>
                  </a:lnTo>
                  <a:lnTo>
                    <a:pt x="643491" y="293073"/>
                  </a:lnTo>
                  <a:lnTo>
                    <a:pt x="673648" y="328223"/>
                  </a:lnTo>
                  <a:lnTo>
                    <a:pt x="698184" y="367750"/>
                  </a:lnTo>
                  <a:lnTo>
                    <a:pt x="716480" y="411032"/>
                  </a:lnTo>
                  <a:lnTo>
                    <a:pt x="727913" y="457447"/>
                  </a:lnTo>
                  <a:lnTo>
                    <a:pt x="731862" y="506374"/>
                  </a:lnTo>
                  <a:lnTo>
                    <a:pt x="727913" y="555318"/>
                  </a:lnTo>
                  <a:lnTo>
                    <a:pt x="716480" y="601747"/>
                  </a:lnTo>
                  <a:lnTo>
                    <a:pt x="698184" y="645039"/>
                  </a:lnTo>
                  <a:lnTo>
                    <a:pt x="673648" y="684574"/>
                  </a:lnTo>
                  <a:lnTo>
                    <a:pt x="643491" y="719731"/>
                  </a:lnTo>
                  <a:lnTo>
                    <a:pt x="608336" y="749888"/>
                  </a:lnTo>
                  <a:lnTo>
                    <a:pt x="568804" y="774424"/>
                  </a:lnTo>
                  <a:lnTo>
                    <a:pt x="525517" y="792719"/>
                  </a:lnTo>
                  <a:lnTo>
                    <a:pt x="479095" y="804152"/>
                  </a:lnTo>
                  <a:lnTo>
                    <a:pt x="430161" y="808101"/>
                  </a:lnTo>
                  <a:lnTo>
                    <a:pt x="3230674" y="808101"/>
                  </a:lnTo>
                  <a:lnTo>
                    <a:pt x="3252171" y="770386"/>
                  </a:lnTo>
                  <a:lnTo>
                    <a:pt x="3273717" y="725260"/>
                  </a:lnTo>
                  <a:lnTo>
                    <a:pt x="3291831" y="679004"/>
                  </a:lnTo>
                  <a:lnTo>
                    <a:pt x="3306296" y="632167"/>
                  </a:lnTo>
                  <a:lnTo>
                    <a:pt x="3316895" y="585301"/>
                  </a:lnTo>
                  <a:lnTo>
                    <a:pt x="3323413" y="538958"/>
                  </a:lnTo>
                  <a:lnTo>
                    <a:pt x="3325634" y="493687"/>
                  </a:lnTo>
                  <a:lnTo>
                    <a:pt x="3323413" y="448995"/>
                  </a:lnTo>
                  <a:lnTo>
                    <a:pt x="3316895" y="404270"/>
                  </a:lnTo>
                  <a:lnTo>
                    <a:pt x="3306296" y="359914"/>
                  </a:lnTo>
                  <a:lnTo>
                    <a:pt x="3291831" y="316330"/>
                  </a:lnTo>
                  <a:lnTo>
                    <a:pt x="3273717" y="273920"/>
                  </a:lnTo>
                  <a:lnTo>
                    <a:pt x="3252171" y="233087"/>
                  </a:lnTo>
                  <a:lnTo>
                    <a:pt x="3234086" y="20471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47" name="object 43"/>
            <p:cNvSpPr txBox="1"/>
            <p:nvPr/>
          </p:nvSpPr>
          <p:spPr>
            <a:xfrm>
              <a:off x="7314531" y="3668194"/>
              <a:ext cx="2603248" cy="10044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ts val="17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-1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La </a:t>
              </a:r>
              <a:r>
                <a:rPr kumimoji="0" lang="es-ES" sz="1400" b="1" i="0" u="none" strike="noStrike" kern="0" cap="none" spc="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Cultura</a:t>
              </a:r>
              <a:r>
                <a:rPr kumimoji="0" lang="es-ES" sz="1400" b="1" i="0" u="none" strike="noStrike" kern="0" cap="none" spc="-6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400" b="1" i="0" u="none" strike="noStrike" kern="0" cap="none" spc="5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Maker</a:t>
              </a:r>
              <a:r>
                <a:rPr kumimoji="0" lang="es-ES" sz="1400" b="1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</a:p>
            <a:p>
              <a:pPr marL="12700" marR="0" lvl="0" indent="0" defTabSz="914400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Llega </a:t>
              </a: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las escuelas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que </a:t>
              </a:r>
              <a:r>
                <a:rPr kumimoji="0" lang="es-ES" sz="10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se 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convierten </a:t>
              </a:r>
              <a:r>
                <a:rPr lang="es-ES" sz="1000" kern="0" spc="25" dirty="0" smtClean="0">
                  <a:solidFill>
                    <a:schemeClr val="bg1"/>
                  </a:solidFill>
                  <a:latin typeface="Georgia"/>
                  <a:cs typeface="Georgia"/>
                </a:rPr>
                <a:t>en  </a:t>
              </a:r>
              <a:r>
                <a:rPr lang="es-ES" sz="1000" kern="0" spc="50" dirty="0" smtClean="0">
                  <a:solidFill>
                    <a:schemeClr val="bg1"/>
                  </a:solidFill>
                  <a:latin typeface="Georgia"/>
                  <a:cs typeface="Georgia"/>
                </a:rPr>
                <a:t>factorías</a:t>
              </a:r>
              <a:r>
                <a:rPr lang="es-ES" sz="1000" kern="0" spc="-70" dirty="0" smtClean="0">
                  <a:solidFill>
                    <a:schemeClr val="bg1"/>
                  </a:solidFill>
                  <a:latin typeface="Georgia"/>
                  <a:cs typeface="Georgia"/>
                </a:rPr>
                <a:t> </a:t>
              </a:r>
              <a:r>
                <a:rPr lang="es-ES" sz="1000" kern="0" spc="30" dirty="0" smtClean="0">
                  <a:solidFill>
                    <a:schemeClr val="bg1"/>
                  </a:solidFill>
                  <a:latin typeface="Georgia"/>
                  <a:cs typeface="Georgia"/>
                </a:rPr>
                <a:t>personales c</a:t>
              </a:r>
              <a:r>
                <a:rPr kumimoji="0" lang="es-ES" sz="1000" b="0" i="0" u="none" strike="noStrike" kern="0" cap="none" spc="35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on</a:t>
              </a:r>
              <a:r>
                <a:rPr kumimoji="0" lang="es-ES" sz="10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la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incorporación  de</a:t>
              </a:r>
              <a:r>
                <a:rPr kumimoji="0" lang="es-ES" sz="1000" b="0" i="0" u="none" strike="noStrike" kern="0" cap="none" spc="-8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la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impresión</a:t>
              </a:r>
              <a:r>
                <a:rPr kumimoji="0" lang="es-ES" sz="1000" b="0" i="0" u="none" strike="noStrike" kern="0" cap="none" spc="-8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3D</a:t>
              </a:r>
              <a:r>
                <a:rPr kumimoji="0" lang="es-ES" sz="1000" b="0" i="0" u="none" strike="noStrike" kern="0" cap="none" spc="-8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y</a:t>
              </a:r>
              <a:r>
                <a:rPr kumimoji="0" lang="es-ES" sz="1000" b="0" i="0" u="none" strike="noStrike" kern="0" cap="none" spc="-8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la</a:t>
              </a:r>
              <a:r>
                <a:rPr kumimoji="0" lang="es-ES" sz="1000" b="0" i="0" u="none" strike="noStrike" kern="0" cap="none" spc="-8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robótica</a:t>
              </a:r>
              <a:endPara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48" name="object 44"/>
            <p:cNvSpPr txBox="1"/>
            <p:nvPr/>
          </p:nvSpPr>
          <p:spPr>
            <a:xfrm>
              <a:off x="6825208" y="4013767"/>
              <a:ext cx="231774" cy="3074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25" normalizeH="0" baseline="0" noProof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8</a:t>
              </a:r>
              <a:endParaRPr kumimoji="0" lang="es-E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49" name="object 45"/>
            <p:cNvSpPr/>
            <p:nvPr/>
          </p:nvSpPr>
          <p:spPr>
            <a:xfrm>
              <a:off x="6515448" y="4776631"/>
              <a:ext cx="3351529" cy="1014128"/>
            </a:xfrm>
            <a:custGeom>
              <a:avLst/>
              <a:gdLst/>
              <a:ahLst/>
              <a:cxnLst/>
              <a:rect l="l" t="t" r="r" b="b"/>
              <a:pathLst>
                <a:path w="3351529" h="1282700">
                  <a:moveTo>
                    <a:pt x="2920949" y="0"/>
                  </a:moveTo>
                  <a:lnTo>
                    <a:pt x="354710" y="0"/>
                  </a:lnTo>
                  <a:lnTo>
                    <a:pt x="354710" y="6731"/>
                  </a:lnTo>
                  <a:lnTo>
                    <a:pt x="308964" y="8590"/>
                  </a:lnTo>
                  <a:lnTo>
                    <a:pt x="267103" y="14177"/>
                  </a:lnTo>
                  <a:lnTo>
                    <a:pt x="228974" y="23504"/>
                  </a:lnTo>
                  <a:lnTo>
                    <a:pt x="163296" y="53427"/>
                  </a:lnTo>
                  <a:lnTo>
                    <a:pt x="110695" y="98462"/>
                  </a:lnTo>
                  <a:lnTo>
                    <a:pt x="69937" y="158708"/>
                  </a:lnTo>
                  <a:lnTo>
                    <a:pt x="53613" y="194567"/>
                  </a:lnTo>
                  <a:lnTo>
                    <a:pt x="39788" y="234267"/>
                  </a:lnTo>
                  <a:lnTo>
                    <a:pt x="28306" y="277820"/>
                  </a:lnTo>
                  <a:lnTo>
                    <a:pt x="19014" y="325239"/>
                  </a:lnTo>
                  <a:lnTo>
                    <a:pt x="11758" y="376536"/>
                  </a:lnTo>
                  <a:lnTo>
                    <a:pt x="6382" y="431725"/>
                  </a:lnTo>
                  <a:lnTo>
                    <a:pt x="2733" y="490817"/>
                  </a:lnTo>
                  <a:lnTo>
                    <a:pt x="657" y="553825"/>
                  </a:lnTo>
                  <a:lnTo>
                    <a:pt x="0" y="620763"/>
                  </a:lnTo>
                  <a:lnTo>
                    <a:pt x="811" y="674463"/>
                  </a:lnTo>
                  <a:lnTo>
                    <a:pt x="3301" y="726952"/>
                  </a:lnTo>
                  <a:lnTo>
                    <a:pt x="7554" y="778066"/>
                  </a:lnTo>
                  <a:lnTo>
                    <a:pt x="13652" y="827643"/>
                  </a:lnTo>
                  <a:lnTo>
                    <a:pt x="21678" y="875522"/>
                  </a:lnTo>
                  <a:lnTo>
                    <a:pt x="31716" y="921540"/>
                  </a:lnTo>
                  <a:lnTo>
                    <a:pt x="43850" y="965536"/>
                  </a:lnTo>
                  <a:lnTo>
                    <a:pt x="58162" y="1007346"/>
                  </a:lnTo>
                  <a:lnTo>
                    <a:pt x="74736" y="1046809"/>
                  </a:lnTo>
                  <a:lnTo>
                    <a:pt x="93656" y="1083764"/>
                  </a:lnTo>
                  <a:lnTo>
                    <a:pt x="115003" y="1118046"/>
                  </a:lnTo>
                  <a:lnTo>
                    <a:pt x="138863" y="1149495"/>
                  </a:lnTo>
                  <a:lnTo>
                    <a:pt x="165318" y="1177949"/>
                  </a:lnTo>
                  <a:lnTo>
                    <a:pt x="194451" y="1203245"/>
                  </a:lnTo>
                  <a:lnTo>
                    <a:pt x="226346" y="1225220"/>
                  </a:lnTo>
                  <a:lnTo>
                    <a:pt x="261085" y="1243714"/>
                  </a:lnTo>
                  <a:lnTo>
                    <a:pt x="298754" y="1258564"/>
                  </a:lnTo>
                  <a:lnTo>
                    <a:pt x="339433" y="1269607"/>
                  </a:lnTo>
                  <a:lnTo>
                    <a:pt x="383208" y="1276682"/>
                  </a:lnTo>
                  <a:lnTo>
                    <a:pt x="430161" y="1279626"/>
                  </a:lnTo>
                  <a:lnTo>
                    <a:pt x="452447" y="1280661"/>
                  </a:lnTo>
                  <a:lnTo>
                    <a:pt x="474430" y="1282006"/>
                  </a:lnTo>
                  <a:lnTo>
                    <a:pt x="496094" y="1282167"/>
                  </a:lnTo>
                  <a:lnTo>
                    <a:pt x="517423" y="1279652"/>
                  </a:lnTo>
                  <a:lnTo>
                    <a:pt x="2920259" y="1279652"/>
                  </a:lnTo>
                  <a:lnTo>
                    <a:pt x="2966002" y="1277514"/>
                  </a:lnTo>
                  <a:lnTo>
                    <a:pt x="3008266" y="1271275"/>
                  </a:lnTo>
                  <a:lnTo>
                    <a:pt x="3047794" y="1261056"/>
                  </a:lnTo>
                  <a:lnTo>
                    <a:pt x="3084636" y="1247005"/>
                  </a:lnTo>
                  <a:lnTo>
                    <a:pt x="3118844" y="1229267"/>
                  </a:lnTo>
                  <a:lnTo>
                    <a:pt x="3150470" y="1207991"/>
                  </a:lnTo>
                  <a:lnTo>
                    <a:pt x="3179567" y="1183322"/>
                  </a:lnTo>
                  <a:lnTo>
                    <a:pt x="3206184" y="1155408"/>
                  </a:lnTo>
                  <a:lnTo>
                    <a:pt x="3230376" y="1124395"/>
                  </a:lnTo>
                  <a:lnTo>
                    <a:pt x="3252192" y="1090431"/>
                  </a:lnTo>
                  <a:lnTo>
                    <a:pt x="3271685" y="1053662"/>
                  </a:lnTo>
                  <a:lnTo>
                    <a:pt x="3288906" y="1014235"/>
                  </a:lnTo>
                  <a:lnTo>
                    <a:pt x="3303908" y="972297"/>
                  </a:lnTo>
                  <a:lnTo>
                    <a:pt x="3314646" y="935228"/>
                  </a:lnTo>
                  <a:lnTo>
                    <a:pt x="430161" y="935228"/>
                  </a:lnTo>
                  <a:lnTo>
                    <a:pt x="381221" y="931279"/>
                  </a:lnTo>
                  <a:lnTo>
                    <a:pt x="334796" y="919846"/>
                  </a:lnTo>
                  <a:lnTo>
                    <a:pt x="291507" y="901551"/>
                  </a:lnTo>
                  <a:lnTo>
                    <a:pt x="251975" y="877015"/>
                  </a:lnTo>
                  <a:lnTo>
                    <a:pt x="216822" y="846858"/>
                  </a:lnTo>
                  <a:lnTo>
                    <a:pt x="186667" y="811701"/>
                  </a:lnTo>
                  <a:lnTo>
                    <a:pt x="162133" y="772166"/>
                  </a:lnTo>
                  <a:lnTo>
                    <a:pt x="143840" y="728874"/>
                  </a:lnTo>
                  <a:lnTo>
                    <a:pt x="132408" y="682445"/>
                  </a:lnTo>
                  <a:lnTo>
                    <a:pt x="128460" y="633501"/>
                  </a:lnTo>
                  <a:lnTo>
                    <a:pt x="132408" y="584574"/>
                  </a:lnTo>
                  <a:lnTo>
                    <a:pt x="143840" y="538159"/>
                  </a:lnTo>
                  <a:lnTo>
                    <a:pt x="162133" y="494877"/>
                  </a:lnTo>
                  <a:lnTo>
                    <a:pt x="186667" y="455350"/>
                  </a:lnTo>
                  <a:lnTo>
                    <a:pt x="216822" y="420200"/>
                  </a:lnTo>
                  <a:lnTo>
                    <a:pt x="251975" y="390046"/>
                  </a:lnTo>
                  <a:lnTo>
                    <a:pt x="291507" y="365512"/>
                  </a:lnTo>
                  <a:lnTo>
                    <a:pt x="334796" y="347219"/>
                  </a:lnTo>
                  <a:lnTo>
                    <a:pt x="381221" y="335787"/>
                  </a:lnTo>
                  <a:lnTo>
                    <a:pt x="430161" y="331838"/>
                  </a:lnTo>
                  <a:lnTo>
                    <a:pt x="3321453" y="331838"/>
                  </a:lnTo>
                  <a:lnTo>
                    <a:pt x="3315519" y="307684"/>
                  </a:lnTo>
                  <a:lnTo>
                    <a:pt x="3301902" y="264594"/>
                  </a:lnTo>
                  <a:lnTo>
                    <a:pt x="3285839" y="224370"/>
                  </a:lnTo>
                  <a:lnTo>
                    <a:pt x="3267237" y="187114"/>
                  </a:lnTo>
                  <a:lnTo>
                    <a:pt x="3246002" y="152926"/>
                  </a:lnTo>
                  <a:lnTo>
                    <a:pt x="3222040" y="121908"/>
                  </a:lnTo>
                  <a:lnTo>
                    <a:pt x="3195258" y="94161"/>
                  </a:lnTo>
                  <a:lnTo>
                    <a:pt x="3165562" y="69786"/>
                  </a:lnTo>
                  <a:lnTo>
                    <a:pt x="3132858" y="48883"/>
                  </a:lnTo>
                  <a:lnTo>
                    <a:pt x="3097054" y="31555"/>
                  </a:lnTo>
                  <a:lnTo>
                    <a:pt x="3058054" y="17901"/>
                  </a:lnTo>
                  <a:lnTo>
                    <a:pt x="3015766" y="8023"/>
                  </a:lnTo>
                  <a:lnTo>
                    <a:pt x="2970095" y="2022"/>
                  </a:lnTo>
                  <a:lnTo>
                    <a:pt x="2920949" y="0"/>
                  </a:lnTo>
                  <a:close/>
                </a:path>
                <a:path w="3351529" h="1282700">
                  <a:moveTo>
                    <a:pt x="2920259" y="1279652"/>
                  </a:moveTo>
                  <a:lnTo>
                    <a:pt x="2833687" y="1279652"/>
                  </a:lnTo>
                  <a:lnTo>
                    <a:pt x="2855015" y="1282096"/>
                  </a:lnTo>
                  <a:lnTo>
                    <a:pt x="2876680" y="1281815"/>
                  </a:lnTo>
                  <a:lnTo>
                    <a:pt x="2898663" y="1280446"/>
                  </a:lnTo>
                  <a:lnTo>
                    <a:pt x="2920259" y="1279652"/>
                  </a:lnTo>
                  <a:close/>
                </a:path>
                <a:path w="3351529" h="1282700">
                  <a:moveTo>
                    <a:pt x="3321453" y="331838"/>
                  </a:moveTo>
                  <a:lnTo>
                    <a:pt x="430161" y="331838"/>
                  </a:lnTo>
                  <a:lnTo>
                    <a:pt x="479095" y="335787"/>
                  </a:lnTo>
                  <a:lnTo>
                    <a:pt x="525517" y="347219"/>
                  </a:lnTo>
                  <a:lnTo>
                    <a:pt x="568804" y="365512"/>
                  </a:lnTo>
                  <a:lnTo>
                    <a:pt x="608336" y="390046"/>
                  </a:lnTo>
                  <a:lnTo>
                    <a:pt x="643491" y="420200"/>
                  </a:lnTo>
                  <a:lnTo>
                    <a:pt x="673648" y="455350"/>
                  </a:lnTo>
                  <a:lnTo>
                    <a:pt x="698184" y="494877"/>
                  </a:lnTo>
                  <a:lnTo>
                    <a:pt x="716480" y="538159"/>
                  </a:lnTo>
                  <a:lnTo>
                    <a:pt x="727913" y="584574"/>
                  </a:lnTo>
                  <a:lnTo>
                    <a:pt x="731862" y="633501"/>
                  </a:lnTo>
                  <a:lnTo>
                    <a:pt x="727913" y="682445"/>
                  </a:lnTo>
                  <a:lnTo>
                    <a:pt x="716480" y="728874"/>
                  </a:lnTo>
                  <a:lnTo>
                    <a:pt x="698184" y="772166"/>
                  </a:lnTo>
                  <a:lnTo>
                    <a:pt x="673648" y="811701"/>
                  </a:lnTo>
                  <a:lnTo>
                    <a:pt x="643491" y="846858"/>
                  </a:lnTo>
                  <a:lnTo>
                    <a:pt x="608336" y="877015"/>
                  </a:lnTo>
                  <a:lnTo>
                    <a:pt x="568804" y="901551"/>
                  </a:lnTo>
                  <a:lnTo>
                    <a:pt x="525517" y="919846"/>
                  </a:lnTo>
                  <a:lnTo>
                    <a:pt x="479095" y="931279"/>
                  </a:lnTo>
                  <a:lnTo>
                    <a:pt x="430161" y="935228"/>
                  </a:lnTo>
                  <a:lnTo>
                    <a:pt x="3314646" y="935228"/>
                  </a:lnTo>
                  <a:lnTo>
                    <a:pt x="3327458" y="881476"/>
                  </a:lnTo>
                  <a:lnTo>
                    <a:pt x="3336111" y="832887"/>
                  </a:lnTo>
                  <a:lnTo>
                    <a:pt x="3342751" y="782374"/>
                  </a:lnTo>
                  <a:lnTo>
                    <a:pt x="3347430" y="730084"/>
                  </a:lnTo>
                  <a:lnTo>
                    <a:pt x="3350199" y="676165"/>
                  </a:lnTo>
                  <a:lnTo>
                    <a:pt x="3351110" y="620763"/>
                  </a:lnTo>
                  <a:lnTo>
                    <a:pt x="3350200" y="562596"/>
                  </a:lnTo>
                  <a:lnTo>
                    <a:pt x="3347406" y="506689"/>
                  </a:lnTo>
                  <a:lnTo>
                    <a:pt x="3342634" y="453143"/>
                  </a:lnTo>
                  <a:lnTo>
                    <a:pt x="3335792" y="402060"/>
                  </a:lnTo>
                  <a:lnTo>
                    <a:pt x="3326785" y="353540"/>
                  </a:lnTo>
                  <a:lnTo>
                    <a:pt x="3321453" y="331838"/>
                  </a:lnTo>
                  <a:close/>
                </a:path>
              </a:pathLst>
            </a:custGeom>
            <a:solidFill>
              <a:srgbClr val="FF81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50" name="object 46"/>
            <p:cNvSpPr txBox="1"/>
            <p:nvPr/>
          </p:nvSpPr>
          <p:spPr>
            <a:xfrm>
              <a:off x="7300933" y="4693120"/>
              <a:ext cx="2616844" cy="10044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ts val="17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Personalización</a:t>
              </a:r>
            </a:p>
            <a:p>
              <a:pPr marL="12700" marR="0" lvl="0" indent="0" defTabSz="914400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Gracias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big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data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y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al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learning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 </a:t>
              </a:r>
              <a:r>
                <a:rPr kumimoji="0" lang="es-ES" sz="1000" b="0" i="0" u="none" strike="noStrike" kern="0" cap="none" spc="4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analytics</a:t>
              </a: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se </a:t>
              </a:r>
              <a:r>
                <a:rPr kumimoji="0" lang="es-ES" sz="1000" b="0" i="0" u="none" strike="noStrike" kern="0" cap="none" spc="25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consiguirá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una  </a:t>
              </a:r>
              <a:r>
                <a:rPr kumimoji="0" lang="es-ES" sz="1000" b="0" i="0" u="none" strike="noStrike" kern="0" cap="none" spc="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mayor </a:t>
              </a: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adaptación </a:t>
              </a:r>
              <a:r>
                <a:rPr kumimoji="0" lang="es-ES" sz="1000" b="0" i="0" u="none" strike="noStrike" kern="0" cap="none" spc="3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del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aprendizaje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al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3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perfíl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del</a:t>
              </a:r>
              <a:r>
                <a:rPr kumimoji="0" lang="es-ES" sz="1000" b="0" i="0" u="none" strike="noStrike" kern="0" cap="none" spc="-7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0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alumno</a:t>
              </a:r>
              <a:endPara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51" name="object 47"/>
            <p:cNvSpPr txBox="1"/>
            <p:nvPr/>
          </p:nvSpPr>
          <p:spPr>
            <a:xfrm>
              <a:off x="6825208" y="5097453"/>
              <a:ext cx="231774" cy="3074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25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9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52" name="object 48"/>
            <p:cNvSpPr/>
            <p:nvPr/>
          </p:nvSpPr>
          <p:spPr>
            <a:xfrm>
              <a:off x="6515448" y="5887480"/>
              <a:ext cx="3326129" cy="906880"/>
            </a:xfrm>
            <a:custGeom>
              <a:avLst/>
              <a:gdLst/>
              <a:ahLst/>
              <a:cxnLst/>
              <a:rect l="l" t="t" r="r" b="b"/>
              <a:pathLst>
                <a:path w="3326129" h="1040765">
                  <a:moveTo>
                    <a:pt x="2895472" y="0"/>
                  </a:moveTo>
                  <a:lnTo>
                    <a:pt x="354710" y="0"/>
                  </a:lnTo>
                  <a:lnTo>
                    <a:pt x="354710" y="6718"/>
                  </a:lnTo>
                  <a:lnTo>
                    <a:pt x="312298" y="17405"/>
                  </a:lnTo>
                  <a:lnTo>
                    <a:pt x="271596" y="33823"/>
                  </a:lnTo>
                  <a:lnTo>
                    <a:pt x="232835" y="55467"/>
                  </a:lnTo>
                  <a:lnTo>
                    <a:pt x="196242" y="81830"/>
                  </a:lnTo>
                  <a:lnTo>
                    <a:pt x="162048" y="112407"/>
                  </a:lnTo>
                  <a:lnTo>
                    <a:pt x="130481" y="146690"/>
                  </a:lnTo>
                  <a:lnTo>
                    <a:pt x="101769" y="184175"/>
                  </a:lnTo>
                  <a:lnTo>
                    <a:pt x="76143" y="224354"/>
                  </a:lnTo>
                  <a:lnTo>
                    <a:pt x="53831" y="266723"/>
                  </a:lnTo>
                  <a:lnTo>
                    <a:pt x="35063" y="310774"/>
                  </a:lnTo>
                  <a:lnTo>
                    <a:pt x="20066" y="356002"/>
                  </a:lnTo>
                  <a:lnTo>
                    <a:pt x="9071" y="401901"/>
                  </a:lnTo>
                  <a:lnTo>
                    <a:pt x="2305" y="447965"/>
                  </a:lnTo>
                  <a:lnTo>
                    <a:pt x="0" y="493687"/>
                  </a:lnTo>
                  <a:lnTo>
                    <a:pt x="2220" y="538958"/>
                  </a:lnTo>
                  <a:lnTo>
                    <a:pt x="8738" y="585301"/>
                  </a:lnTo>
                  <a:lnTo>
                    <a:pt x="19336" y="632167"/>
                  </a:lnTo>
                  <a:lnTo>
                    <a:pt x="33799" y="679004"/>
                  </a:lnTo>
                  <a:lnTo>
                    <a:pt x="51911" y="725260"/>
                  </a:lnTo>
                  <a:lnTo>
                    <a:pt x="73456" y="770386"/>
                  </a:lnTo>
                  <a:lnTo>
                    <a:pt x="98217" y="813829"/>
                  </a:lnTo>
                  <a:lnTo>
                    <a:pt x="125979" y="855038"/>
                  </a:lnTo>
                  <a:lnTo>
                    <a:pt x="156525" y="893463"/>
                  </a:lnTo>
                  <a:lnTo>
                    <a:pt x="189639" y="928553"/>
                  </a:lnTo>
                  <a:lnTo>
                    <a:pt x="225106" y="959756"/>
                  </a:lnTo>
                  <a:lnTo>
                    <a:pt x="262709" y="986521"/>
                  </a:lnTo>
                  <a:lnTo>
                    <a:pt x="302232" y="1008298"/>
                  </a:lnTo>
                  <a:lnTo>
                    <a:pt x="343459" y="1024535"/>
                  </a:lnTo>
                  <a:lnTo>
                    <a:pt x="386174" y="1034682"/>
                  </a:lnTo>
                  <a:lnTo>
                    <a:pt x="430161" y="1038186"/>
                  </a:lnTo>
                  <a:lnTo>
                    <a:pt x="452447" y="1039007"/>
                  </a:lnTo>
                  <a:lnTo>
                    <a:pt x="474430" y="1040376"/>
                  </a:lnTo>
                  <a:lnTo>
                    <a:pt x="496094" y="1040656"/>
                  </a:lnTo>
                  <a:lnTo>
                    <a:pt x="517423" y="1038212"/>
                  </a:lnTo>
                  <a:lnTo>
                    <a:pt x="2894782" y="1038212"/>
                  </a:lnTo>
                  <a:lnTo>
                    <a:pt x="2939455" y="1034682"/>
                  </a:lnTo>
                  <a:lnTo>
                    <a:pt x="2982167" y="1024535"/>
                  </a:lnTo>
                  <a:lnTo>
                    <a:pt x="3023392" y="1008298"/>
                  </a:lnTo>
                  <a:lnTo>
                    <a:pt x="3062914" y="986521"/>
                  </a:lnTo>
                  <a:lnTo>
                    <a:pt x="3100516" y="959756"/>
                  </a:lnTo>
                  <a:lnTo>
                    <a:pt x="3135983" y="928553"/>
                  </a:lnTo>
                  <a:lnTo>
                    <a:pt x="3169098" y="893463"/>
                  </a:lnTo>
                  <a:lnTo>
                    <a:pt x="3199645" y="855038"/>
                  </a:lnTo>
                  <a:lnTo>
                    <a:pt x="3227408" y="813829"/>
                  </a:lnTo>
                  <a:lnTo>
                    <a:pt x="3230674" y="808101"/>
                  </a:lnTo>
                  <a:lnTo>
                    <a:pt x="430161" y="808101"/>
                  </a:lnTo>
                  <a:lnTo>
                    <a:pt x="381221" y="804152"/>
                  </a:lnTo>
                  <a:lnTo>
                    <a:pt x="334796" y="792719"/>
                  </a:lnTo>
                  <a:lnTo>
                    <a:pt x="291507" y="774424"/>
                  </a:lnTo>
                  <a:lnTo>
                    <a:pt x="251975" y="749888"/>
                  </a:lnTo>
                  <a:lnTo>
                    <a:pt x="216822" y="719731"/>
                  </a:lnTo>
                  <a:lnTo>
                    <a:pt x="186667" y="684574"/>
                  </a:lnTo>
                  <a:lnTo>
                    <a:pt x="162133" y="645039"/>
                  </a:lnTo>
                  <a:lnTo>
                    <a:pt x="143840" y="601747"/>
                  </a:lnTo>
                  <a:lnTo>
                    <a:pt x="132408" y="555318"/>
                  </a:lnTo>
                  <a:lnTo>
                    <a:pt x="128460" y="506374"/>
                  </a:lnTo>
                  <a:lnTo>
                    <a:pt x="132408" y="457447"/>
                  </a:lnTo>
                  <a:lnTo>
                    <a:pt x="143840" y="411032"/>
                  </a:lnTo>
                  <a:lnTo>
                    <a:pt x="162133" y="367750"/>
                  </a:lnTo>
                  <a:lnTo>
                    <a:pt x="186667" y="328223"/>
                  </a:lnTo>
                  <a:lnTo>
                    <a:pt x="216822" y="293073"/>
                  </a:lnTo>
                  <a:lnTo>
                    <a:pt x="251975" y="262919"/>
                  </a:lnTo>
                  <a:lnTo>
                    <a:pt x="291507" y="238385"/>
                  </a:lnTo>
                  <a:lnTo>
                    <a:pt x="334796" y="220092"/>
                  </a:lnTo>
                  <a:lnTo>
                    <a:pt x="381221" y="208660"/>
                  </a:lnTo>
                  <a:lnTo>
                    <a:pt x="430161" y="204711"/>
                  </a:lnTo>
                  <a:lnTo>
                    <a:pt x="3234086" y="204711"/>
                  </a:lnTo>
                  <a:lnTo>
                    <a:pt x="3227408" y="194233"/>
                  </a:lnTo>
                  <a:lnTo>
                    <a:pt x="3199645" y="157760"/>
                  </a:lnTo>
                  <a:lnTo>
                    <a:pt x="3169098" y="124072"/>
                  </a:lnTo>
                  <a:lnTo>
                    <a:pt x="3135983" y="93569"/>
                  </a:lnTo>
                  <a:lnTo>
                    <a:pt x="3100516" y="66655"/>
                  </a:lnTo>
                  <a:lnTo>
                    <a:pt x="3062914" y="43732"/>
                  </a:lnTo>
                  <a:lnTo>
                    <a:pt x="3023392" y="25203"/>
                  </a:lnTo>
                  <a:lnTo>
                    <a:pt x="2982167" y="11469"/>
                  </a:lnTo>
                  <a:lnTo>
                    <a:pt x="2939455" y="2934"/>
                  </a:lnTo>
                  <a:lnTo>
                    <a:pt x="2895472" y="0"/>
                  </a:lnTo>
                  <a:close/>
                </a:path>
                <a:path w="3326129" h="1040765">
                  <a:moveTo>
                    <a:pt x="2894782" y="1038212"/>
                  </a:moveTo>
                  <a:lnTo>
                    <a:pt x="2808211" y="1038212"/>
                  </a:lnTo>
                  <a:lnTo>
                    <a:pt x="2829539" y="1040656"/>
                  </a:lnTo>
                  <a:lnTo>
                    <a:pt x="2851203" y="1040376"/>
                  </a:lnTo>
                  <a:lnTo>
                    <a:pt x="2873187" y="1039007"/>
                  </a:lnTo>
                  <a:lnTo>
                    <a:pt x="2894782" y="1038212"/>
                  </a:lnTo>
                  <a:close/>
                </a:path>
                <a:path w="3326129" h="1040765">
                  <a:moveTo>
                    <a:pt x="3234086" y="204711"/>
                  </a:moveTo>
                  <a:lnTo>
                    <a:pt x="430161" y="204711"/>
                  </a:lnTo>
                  <a:lnTo>
                    <a:pt x="479095" y="208660"/>
                  </a:lnTo>
                  <a:lnTo>
                    <a:pt x="525517" y="220092"/>
                  </a:lnTo>
                  <a:lnTo>
                    <a:pt x="568804" y="238385"/>
                  </a:lnTo>
                  <a:lnTo>
                    <a:pt x="608336" y="262919"/>
                  </a:lnTo>
                  <a:lnTo>
                    <a:pt x="643491" y="293073"/>
                  </a:lnTo>
                  <a:lnTo>
                    <a:pt x="673648" y="328223"/>
                  </a:lnTo>
                  <a:lnTo>
                    <a:pt x="698184" y="367750"/>
                  </a:lnTo>
                  <a:lnTo>
                    <a:pt x="716480" y="411032"/>
                  </a:lnTo>
                  <a:lnTo>
                    <a:pt x="727913" y="457447"/>
                  </a:lnTo>
                  <a:lnTo>
                    <a:pt x="731862" y="506374"/>
                  </a:lnTo>
                  <a:lnTo>
                    <a:pt x="727913" y="555318"/>
                  </a:lnTo>
                  <a:lnTo>
                    <a:pt x="716480" y="601747"/>
                  </a:lnTo>
                  <a:lnTo>
                    <a:pt x="698184" y="645039"/>
                  </a:lnTo>
                  <a:lnTo>
                    <a:pt x="673648" y="684574"/>
                  </a:lnTo>
                  <a:lnTo>
                    <a:pt x="643491" y="719731"/>
                  </a:lnTo>
                  <a:lnTo>
                    <a:pt x="608336" y="749888"/>
                  </a:lnTo>
                  <a:lnTo>
                    <a:pt x="568804" y="774424"/>
                  </a:lnTo>
                  <a:lnTo>
                    <a:pt x="525517" y="792719"/>
                  </a:lnTo>
                  <a:lnTo>
                    <a:pt x="479095" y="804152"/>
                  </a:lnTo>
                  <a:lnTo>
                    <a:pt x="430161" y="808101"/>
                  </a:lnTo>
                  <a:lnTo>
                    <a:pt x="3230674" y="808101"/>
                  </a:lnTo>
                  <a:lnTo>
                    <a:pt x="3252171" y="770386"/>
                  </a:lnTo>
                  <a:lnTo>
                    <a:pt x="3273717" y="725260"/>
                  </a:lnTo>
                  <a:lnTo>
                    <a:pt x="3291831" y="679004"/>
                  </a:lnTo>
                  <a:lnTo>
                    <a:pt x="3306296" y="632167"/>
                  </a:lnTo>
                  <a:lnTo>
                    <a:pt x="3316895" y="585301"/>
                  </a:lnTo>
                  <a:lnTo>
                    <a:pt x="3323413" y="538958"/>
                  </a:lnTo>
                  <a:lnTo>
                    <a:pt x="3325634" y="493687"/>
                  </a:lnTo>
                  <a:lnTo>
                    <a:pt x="3323413" y="448995"/>
                  </a:lnTo>
                  <a:lnTo>
                    <a:pt x="3316895" y="404270"/>
                  </a:lnTo>
                  <a:lnTo>
                    <a:pt x="3306296" y="359914"/>
                  </a:lnTo>
                  <a:lnTo>
                    <a:pt x="3291831" y="316330"/>
                  </a:lnTo>
                  <a:lnTo>
                    <a:pt x="3273717" y="273920"/>
                  </a:lnTo>
                  <a:lnTo>
                    <a:pt x="3252171" y="233087"/>
                  </a:lnTo>
                  <a:lnTo>
                    <a:pt x="3234086" y="20471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53" name="object 49"/>
            <p:cNvSpPr txBox="1"/>
            <p:nvPr/>
          </p:nvSpPr>
          <p:spPr>
            <a:xfrm>
              <a:off x="7314531" y="5884536"/>
              <a:ext cx="1668145" cy="52657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2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Realidad </a:t>
              </a:r>
              <a:r>
                <a:rPr kumimoji="0" lang="es-ES" sz="1400" b="1" i="0" u="none" strike="noStrike" kern="0" cap="none" spc="1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Virtual </a:t>
              </a:r>
              <a:r>
                <a:rPr kumimoji="0" lang="es-ES" sz="1400" b="1" i="0" u="none" strike="noStrike" kern="0" cap="none" spc="-15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400" b="1" i="0" u="none" strike="noStrike" kern="0" cap="none" spc="135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y</a:t>
              </a:r>
              <a:endPara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54" name="object 50"/>
            <p:cNvSpPr txBox="1"/>
            <p:nvPr/>
          </p:nvSpPr>
          <p:spPr>
            <a:xfrm>
              <a:off x="7314531" y="6352272"/>
              <a:ext cx="2407546" cy="2739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ts val="17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Formación</a:t>
              </a:r>
              <a:r>
                <a:rPr kumimoji="0" lang="es-ES" sz="1400" b="1" i="0" u="none" strike="noStrike" kern="0" cap="none" spc="-6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 </a:t>
              </a:r>
              <a:r>
                <a:rPr kumimoji="0" lang="es-ES" sz="1400" b="1" i="0" u="none" strike="noStrike" kern="0" cap="none" spc="25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  <a:cs typeface="Georgia"/>
                </a:rPr>
                <a:t>Inmersiva</a:t>
              </a: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endParaRPr>
            </a:p>
          </p:txBody>
        </p:sp>
        <p:sp>
          <p:nvSpPr>
            <p:cNvPr id="55" name="object 51"/>
            <p:cNvSpPr txBox="1"/>
            <p:nvPr/>
          </p:nvSpPr>
          <p:spPr>
            <a:xfrm>
              <a:off x="6716835" y="6122914"/>
              <a:ext cx="438150" cy="3074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25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/>
                  <a:cs typeface="Georgia"/>
                </a:rPr>
                <a:t>10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cs typeface="Georgia"/>
              </a:endParaRPr>
            </a:p>
          </p:txBody>
        </p:sp>
      </p:grpSp>
      <p:sp>
        <p:nvSpPr>
          <p:cNvPr id="56" name="object 25"/>
          <p:cNvSpPr txBox="1"/>
          <p:nvPr/>
        </p:nvSpPr>
        <p:spPr>
          <a:xfrm>
            <a:off x="6178506" y="1567626"/>
            <a:ext cx="20242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25" normalizeH="0" baseline="0" noProof="0" smtClean="0">
                <a:ln>
                  <a:noFill/>
                </a:ln>
                <a:effectLst/>
                <a:uLnTx/>
                <a:uFillTx/>
                <a:latin typeface="Georgia"/>
                <a:cs typeface="Georgia"/>
              </a:rPr>
              <a:t>6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cs typeface="Georgia"/>
            </a:endParaRPr>
          </a:p>
        </p:txBody>
      </p:sp>
      <p:sp>
        <p:nvSpPr>
          <p:cNvPr id="57" name="object 25"/>
          <p:cNvSpPr txBox="1"/>
          <p:nvPr/>
        </p:nvSpPr>
        <p:spPr>
          <a:xfrm>
            <a:off x="6195438" y="2490496"/>
            <a:ext cx="20242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25" normalizeH="0" baseline="0" noProof="0" smtClean="0">
                <a:ln>
                  <a:noFill/>
                </a:ln>
                <a:effectLst/>
                <a:uLnTx/>
                <a:uFillTx/>
                <a:latin typeface="Georgia"/>
                <a:cs typeface="Georgia"/>
              </a:rPr>
              <a:t>7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cs typeface="Georgia"/>
            </a:endParaRPr>
          </a:p>
        </p:txBody>
      </p:sp>
      <p:sp>
        <p:nvSpPr>
          <p:cNvPr id="58" name="object 32"/>
          <p:cNvSpPr/>
          <p:nvPr/>
        </p:nvSpPr>
        <p:spPr>
          <a:xfrm>
            <a:off x="1084952" y="5816674"/>
            <a:ext cx="3103704" cy="780678"/>
          </a:xfrm>
          <a:custGeom>
            <a:avLst/>
            <a:gdLst/>
            <a:ahLst/>
            <a:cxnLst/>
            <a:rect l="l" t="t" r="r" b="b"/>
            <a:pathLst>
              <a:path w="3326129" h="926464">
                <a:moveTo>
                  <a:pt x="2970923" y="0"/>
                </a:moveTo>
                <a:lnTo>
                  <a:pt x="430161" y="0"/>
                </a:lnTo>
                <a:lnTo>
                  <a:pt x="383289" y="2848"/>
                </a:lnTo>
                <a:lnTo>
                  <a:pt x="337879" y="11158"/>
                </a:lnTo>
                <a:lnTo>
                  <a:pt x="294194" y="24577"/>
                </a:lnTo>
                <a:lnTo>
                  <a:pt x="252496" y="42751"/>
                </a:lnTo>
                <a:lnTo>
                  <a:pt x="213047" y="65327"/>
                </a:lnTo>
                <a:lnTo>
                  <a:pt x="176110" y="91954"/>
                </a:lnTo>
                <a:lnTo>
                  <a:pt x="141947" y="122276"/>
                </a:lnTo>
                <a:lnTo>
                  <a:pt x="110821" y="155943"/>
                </a:lnTo>
                <a:lnTo>
                  <a:pt x="82994" y="192600"/>
                </a:lnTo>
                <a:lnTo>
                  <a:pt x="58728" y="231894"/>
                </a:lnTo>
                <a:lnTo>
                  <a:pt x="38285" y="273473"/>
                </a:lnTo>
                <a:lnTo>
                  <a:pt x="21929" y="316983"/>
                </a:lnTo>
                <a:lnTo>
                  <a:pt x="9921" y="362072"/>
                </a:lnTo>
                <a:lnTo>
                  <a:pt x="2524" y="408387"/>
                </a:lnTo>
                <a:lnTo>
                  <a:pt x="0" y="455574"/>
                </a:lnTo>
                <a:lnTo>
                  <a:pt x="2524" y="502925"/>
                </a:lnTo>
                <a:lnTo>
                  <a:pt x="9921" y="549698"/>
                </a:lnTo>
                <a:lnTo>
                  <a:pt x="21929" y="595493"/>
                </a:lnTo>
                <a:lnTo>
                  <a:pt x="38285" y="639912"/>
                </a:lnTo>
                <a:lnTo>
                  <a:pt x="58728" y="682559"/>
                </a:lnTo>
                <a:lnTo>
                  <a:pt x="82994" y="723033"/>
                </a:lnTo>
                <a:lnTo>
                  <a:pt x="110821" y="760938"/>
                </a:lnTo>
                <a:lnTo>
                  <a:pt x="141947" y="795874"/>
                </a:lnTo>
                <a:lnTo>
                  <a:pt x="176110" y="827444"/>
                </a:lnTo>
                <a:lnTo>
                  <a:pt x="213047" y="855249"/>
                </a:lnTo>
                <a:lnTo>
                  <a:pt x="252496" y="878892"/>
                </a:lnTo>
                <a:lnTo>
                  <a:pt x="294194" y="897974"/>
                </a:lnTo>
                <a:lnTo>
                  <a:pt x="337879" y="912097"/>
                </a:lnTo>
                <a:lnTo>
                  <a:pt x="383289" y="920863"/>
                </a:lnTo>
                <a:lnTo>
                  <a:pt x="430161" y="923874"/>
                </a:lnTo>
                <a:lnTo>
                  <a:pt x="452447" y="924692"/>
                </a:lnTo>
                <a:lnTo>
                  <a:pt x="474430" y="926057"/>
                </a:lnTo>
                <a:lnTo>
                  <a:pt x="496094" y="926333"/>
                </a:lnTo>
                <a:lnTo>
                  <a:pt x="517423" y="923886"/>
                </a:lnTo>
                <a:lnTo>
                  <a:pt x="2895473" y="923874"/>
                </a:lnTo>
                <a:lnTo>
                  <a:pt x="2942349" y="920863"/>
                </a:lnTo>
                <a:lnTo>
                  <a:pt x="2987762" y="912097"/>
                </a:lnTo>
                <a:lnTo>
                  <a:pt x="3031449" y="897974"/>
                </a:lnTo>
                <a:lnTo>
                  <a:pt x="3073149" y="878892"/>
                </a:lnTo>
                <a:lnTo>
                  <a:pt x="3112598" y="855249"/>
                </a:lnTo>
                <a:lnTo>
                  <a:pt x="3149534" y="827444"/>
                </a:lnTo>
                <a:lnTo>
                  <a:pt x="3183696" y="795874"/>
                </a:lnTo>
                <a:lnTo>
                  <a:pt x="3214821" y="760938"/>
                </a:lnTo>
                <a:lnTo>
                  <a:pt x="3217538" y="757237"/>
                </a:lnTo>
                <a:lnTo>
                  <a:pt x="2895473" y="757237"/>
                </a:lnTo>
                <a:lnTo>
                  <a:pt x="2846538" y="753288"/>
                </a:lnTo>
                <a:lnTo>
                  <a:pt x="2800117" y="741855"/>
                </a:lnTo>
                <a:lnTo>
                  <a:pt x="2756829" y="723560"/>
                </a:lnTo>
                <a:lnTo>
                  <a:pt x="2717298" y="699025"/>
                </a:lnTo>
                <a:lnTo>
                  <a:pt x="2682143" y="668870"/>
                </a:lnTo>
                <a:lnTo>
                  <a:pt x="2651986" y="633719"/>
                </a:lnTo>
                <a:lnTo>
                  <a:pt x="2627449" y="594192"/>
                </a:lnTo>
                <a:lnTo>
                  <a:pt x="2609154" y="550911"/>
                </a:lnTo>
                <a:lnTo>
                  <a:pt x="2597720" y="504498"/>
                </a:lnTo>
                <a:lnTo>
                  <a:pt x="2593771" y="455574"/>
                </a:lnTo>
                <a:lnTo>
                  <a:pt x="2597720" y="406653"/>
                </a:lnTo>
                <a:lnTo>
                  <a:pt x="2609154" y="360242"/>
                </a:lnTo>
                <a:lnTo>
                  <a:pt x="2627449" y="316961"/>
                </a:lnTo>
                <a:lnTo>
                  <a:pt x="2651986" y="277434"/>
                </a:lnTo>
                <a:lnTo>
                  <a:pt x="2682143" y="242282"/>
                </a:lnTo>
                <a:lnTo>
                  <a:pt x="2717298" y="212127"/>
                </a:lnTo>
                <a:lnTo>
                  <a:pt x="2756829" y="187590"/>
                </a:lnTo>
                <a:lnTo>
                  <a:pt x="2800117" y="169294"/>
                </a:lnTo>
                <a:lnTo>
                  <a:pt x="2846538" y="157860"/>
                </a:lnTo>
                <a:lnTo>
                  <a:pt x="2895473" y="153911"/>
                </a:lnTo>
                <a:lnTo>
                  <a:pt x="3214370" y="153911"/>
                </a:lnTo>
                <a:lnTo>
                  <a:pt x="3208773" y="146745"/>
                </a:lnTo>
                <a:lnTo>
                  <a:pt x="3176051" y="112587"/>
                </a:lnTo>
                <a:lnTo>
                  <a:pt x="3140179" y="82191"/>
                </a:lnTo>
                <a:lnTo>
                  <a:pt x="3101444" y="55981"/>
                </a:lnTo>
                <a:lnTo>
                  <a:pt x="3060133" y="34380"/>
                </a:lnTo>
                <a:lnTo>
                  <a:pt x="3016530" y="17814"/>
                </a:lnTo>
                <a:lnTo>
                  <a:pt x="2970923" y="6705"/>
                </a:lnTo>
                <a:lnTo>
                  <a:pt x="2970923" y="0"/>
                </a:lnTo>
                <a:close/>
              </a:path>
              <a:path w="3326129" h="926464">
                <a:moveTo>
                  <a:pt x="2895126" y="923886"/>
                </a:moveTo>
                <a:lnTo>
                  <a:pt x="2808211" y="923886"/>
                </a:lnTo>
                <a:lnTo>
                  <a:pt x="2829532" y="926333"/>
                </a:lnTo>
                <a:lnTo>
                  <a:pt x="2851194" y="926057"/>
                </a:lnTo>
                <a:lnTo>
                  <a:pt x="2873180" y="924692"/>
                </a:lnTo>
                <a:lnTo>
                  <a:pt x="2895126" y="923886"/>
                </a:lnTo>
                <a:close/>
              </a:path>
              <a:path w="3326129" h="926464">
                <a:moveTo>
                  <a:pt x="3214370" y="153911"/>
                </a:moveTo>
                <a:lnTo>
                  <a:pt x="2895473" y="153911"/>
                </a:lnTo>
                <a:lnTo>
                  <a:pt x="2944413" y="157860"/>
                </a:lnTo>
                <a:lnTo>
                  <a:pt x="2990838" y="169294"/>
                </a:lnTo>
                <a:lnTo>
                  <a:pt x="3034127" y="187590"/>
                </a:lnTo>
                <a:lnTo>
                  <a:pt x="3073658" y="212127"/>
                </a:lnTo>
                <a:lnTo>
                  <a:pt x="3108812" y="242282"/>
                </a:lnTo>
                <a:lnTo>
                  <a:pt x="3138966" y="277434"/>
                </a:lnTo>
                <a:lnTo>
                  <a:pt x="3163510" y="316983"/>
                </a:lnTo>
                <a:lnTo>
                  <a:pt x="3181794" y="360242"/>
                </a:lnTo>
                <a:lnTo>
                  <a:pt x="3193225" y="406653"/>
                </a:lnTo>
                <a:lnTo>
                  <a:pt x="3197174" y="455574"/>
                </a:lnTo>
                <a:lnTo>
                  <a:pt x="3193225" y="504498"/>
                </a:lnTo>
                <a:lnTo>
                  <a:pt x="3181794" y="550911"/>
                </a:lnTo>
                <a:lnTo>
                  <a:pt x="3163501" y="594192"/>
                </a:lnTo>
                <a:lnTo>
                  <a:pt x="3138966" y="633719"/>
                </a:lnTo>
                <a:lnTo>
                  <a:pt x="3108812" y="668870"/>
                </a:lnTo>
                <a:lnTo>
                  <a:pt x="3073658" y="699025"/>
                </a:lnTo>
                <a:lnTo>
                  <a:pt x="3034127" y="723560"/>
                </a:lnTo>
                <a:lnTo>
                  <a:pt x="2990838" y="741855"/>
                </a:lnTo>
                <a:lnTo>
                  <a:pt x="2944413" y="753288"/>
                </a:lnTo>
                <a:lnTo>
                  <a:pt x="2895473" y="757237"/>
                </a:lnTo>
                <a:lnTo>
                  <a:pt x="3217538" y="757237"/>
                </a:lnTo>
                <a:lnTo>
                  <a:pt x="3242647" y="723033"/>
                </a:lnTo>
                <a:lnTo>
                  <a:pt x="3266912" y="682559"/>
                </a:lnTo>
                <a:lnTo>
                  <a:pt x="3287353" y="639912"/>
                </a:lnTo>
                <a:lnTo>
                  <a:pt x="3303707" y="595493"/>
                </a:lnTo>
                <a:lnTo>
                  <a:pt x="3315714" y="549698"/>
                </a:lnTo>
                <a:lnTo>
                  <a:pt x="3323110" y="502925"/>
                </a:lnTo>
                <a:lnTo>
                  <a:pt x="3325634" y="455574"/>
                </a:lnTo>
                <a:lnTo>
                  <a:pt x="3322963" y="406953"/>
                </a:lnTo>
                <a:lnTo>
                  <a:pt x="3315141" y="359127"/>
                </a:lnTo>
                <a:lnTo>
                  <a:pt x="3302454" y="312518"/>
                </a:lnTo>
                <a:lnTo>
                  <a:pt x="3285187" y="267552"/>
                </a:lnTo>
                <a:lnTo>
                  <a:pt x="3263628" y="224652"/>
                </a:lnTo>
                <a:lnTo>
                  <a:pt x="3238061" y="184242"/>
                </a:lnTo>
                <a:lnTo>
                  <a:pt x="3214370" y="15391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sp>
        <p:nvSpPr>
          <p:cNvPr id="59" name="object 10"/>
          <p:cNvSpPr/>
          <p:nvPr/>
        </p:nvSpPr>
        <p:spPr>
          <a:xfrm>
            <a:off x="4195738" y="4552254"/>
            <a:ext cx="446687" cy="1557164"/>
          </a:xfrm>
          <a:custGeom>
            <a:avLst/>
            <a:gdLst/>
            <a:ahLst/>
            <a:cxnLst/>
            <a:rect l="l" t="t" r="r" b="b"/>
            <a:pathLst>
              <a:path w="1120775" h="1000125">
                <a:moveTo>
                  <a:pt x="1120724" y="0"/>
                </a:moveTo>
                <a:lnTo>
                  <a:pt x="180632" y="999858"/>
                </a:lnTo>
                <a:lnTo>
                  <a:pt x="0" y="999858"/>
                </a:lnTo>
              </a:path>
            </a:pathLst>
          </a:custGeom>
          <a:ln w="1270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sp>
        <p:nvSpPr>
          <p:cNvPr id="60" name="object 21"/>
          <p:cNvSpPr/>
          <p:nvPr/>
        </p:nvSpPr>
        <p:spPr>
          <a:xfrm>
            <a:off x="4583068" y="4524792"/>
            <a:ext cx="116140" cy="1120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sp>
        <p:nvSpPr>
          <p:cNvPr id="61" name="object 45"/>
          <p:cNvSpPr/>
          <p:nvPr/>
        </p:nvSpPr>
        <p:spPr>
          <a:xfrm>
            <a:off x="5004048" y="5805264"/>
            <a:ext cx="2927083" cy="782538"/>
          </a:xfrm>
          <a:custGeom>
            <a:avLst/>
            <a:gdLst/>
            <a:ahLst/>
            <a:cxnLst/>
            <a:rect l="l" t="t" r="r" b="b"/>
            <a:pathLst>
              <a:path w="3351529" h="1282700">
                <a:moveTo>
                  <a:pt x="2920949" y="0"/>
                </a:moveTo>
                <a:lnTo>
                  <a:pt x="354710" y="0"/>
                </a:lnTo>
                <a:lnTo>
                  <a:pt x="354710" y="6731"/>
                </a:lnTo>
                <a:lnTo>
                  <a:pt x="308964" y="8590"/>
                </a:lnTo>
                <a:lnTo>
                  <a:pt x="267103" y="14177"/>
                </a:lnTo>
                <a:lnTo>
                  <a:pt x="228974" y="23504"/>
                </a:lnTo>
                <a:lnTo>
                  <a:pt x="163296" y="53427"/>
                </a:lnTo>
                <a:lnTo>
                  <a:pt x="110695" y="98462"/>
                </a:lnTo>
                <a:lnTo>
                  <a:pt x="69937" y="158708"/>
                </a:lnTo>
                <a:lnTo>
                  <a:pt x="53613" y="194567"/>
                </a:lnTo>
                <a:lnTo>
                  <a:pt x="39788" y="234267"/>
                </a:lnTo>
                <a:lnTo>
                  <a:pt x="28306" y="277820"/>
                </a:lnTo>
                <a:lnTo>
                  <a:pt x="19014" y="325239"/>
                </a:lnTo>
                <a:lnTo>
                  <a:pt x="11758" y="376536"/>
                </a:lnTo>
                <a:lnTo>
                  <a:pt x="6382" y="431725"/>
                </a:lnTo>
                <a:lnTo>
                  <a:pt x="2733" y="490817"/>
                </a:lnTo>
                <a:lnTo>
                  <a:pt x="657" y="553825"/>
                </a:lnTo>
                <a:lnTo>
                  <a:pt x="0" y="620763"/>
                </a:lnTo>
                <a:lnTo>
                  <a:pt x="811" y="674463"/>
                </a:lnTo>
                <a:lnTo>
                  <a:pt x="3301" y="726952"/>
                </a:lnTo>
                <a:lnTo>
                  <a:pt x="7554" y="778066"/>
                </a:lnTo>
                <a:lnTo>
                  <a:pt x="13652" y="827643"/>
                </a:lnTo>
                <a:lnTo>
                  <a:pt x="21678" y="875522"/>
                </a:lnTo>
                <a:lnTo>
                  <a:pt x="31716" y="921540"/>
                </a:lnTo>
                <a:lnTo>
                  <a:pt x="43850" y="965536"/>
                </a:lnTo>
                <a:lnTo>
                  <a:pt x="58162" y="1007346"/>
                </a:lnTo>
                <a:lnTo>
                  <a:pt x="74736" y="1046809"/>
                </a:lnTo>
                <a:lnTo>
                  <a:pt x="93656" y="1083764"/>
                </a:lnTo>
                <a:lnTo>
                  <a:pt x="115003" y="1118046"/>
                </a:lnTo>
                <a:lnTo>
                  <a:pt x="138863" y="1149495"/>
                </a:lnTo>
                <a:lnTo>
                  <a:pt x="165318" y="1177949"/>
                </a:lnTo>
                <a:lnTo>
                  <a:pt x="194451" y="1203245"/>
                </a:lnTo>
                <a:lnTo>
                  <a:pt x="226346" y="1225220"/>
                </a:lnTo>
                <a:lnTo>
                  <a:pt x="261085" y="1243714"/>
                </a:lnTo>
                <a:lnTo>
                  <a:pt x="298754" y="1258564"/>
                </a:lnTo>
                <a:lnTo>
                  <a:pt x="339433" y="1269607"/>
                </a:lnTo>
                <a:lnTo>
                  <a:pt x="383208" y="1276682"/>
                </a:lnTo>
                <a:lnTo>
                  <a:pt x="430161" y="1279626"/>
                </a:lnTo>
                <a:lnTo>
                  <a:pt x="452447" y="1280661"/>
                </a:lnTo>
                <a:lnTo>
                  <a:pt x="474430" y="1282006"/>
                </a:lnTo>
                <a:lnTo>
                  <a:pt x="496094" y="1282167"/>
                </a:lnTo>
                <a:lnTo>
                  <a:pt x="517423" y="1279652"/>
                </a:lnTo>
                <a:lnTo>
                  <a:pt x="2920259" y="1279652"/>
                </a:lnTo>
                <a:lnTo>
                  <a:pt x="2966002" y="1277514"/>
                </a:lnTo>
                <a:lnTo>
                  <a:pt x="3008266" y="1271275"/>
                </a:lnTo>
                <a:lnTo>
                  <a:pt x="3047794" y="1261056"/>
                </a:lnTo>
                <a:lnTo>
                  <a:pt x="3084636" y="1247005"/>
                </a:lnTo>
                <a:lnTo>
                  <a:pt x="3118844" y="1229267"/>
                </a:lnTo>
                <a:lnTo>
                  <a:pt x="3150470" y="1207991"/>
                </a:lnTo>
                <a:lnTo>
                  <a:pt x="3179567" y="1183322"/>
                </a:lnTo>
                <a:lnTo>
                  <a:pt x="3206184" y="1155408"/>
                </a:lnTo>
                <a:lnTo>
                  <a:pt x="3230376" y="1124395"/>
                </a:lnTo>
                <a:lnTo>
                  <a:pt x="3252192" y="1090431"/>
                </a:lnTo>
                <a:lnTo>
                  <a:pt x="3271685" y="1053662"/>
                </a:lnTo>
                <a:lnTo>
                  <a:pt x="3288906" y="1014235"/>
                </a:lnTo>
                <a:lnTo>
                  <a:pt x="3303908" y="972297"/>
                </a:lnTo>
                <a:lnTo>
                  <a:pt x="3314646" y="935228"/>
                </a:lnTo>
                <a:lnTo>
                  <a:pt x="430161" y="935228"/>
                </a:lnTo>
                <a:lnTo>
                  <a:pt x="381221" y="931279"/>
                </a:lnTo>
                <a:lnTo>
                  <a:pt x="334796" y="919846"/>
                </a:lnTo>
                <a:lnTo>
                  <a:pt x="291507" y="901551"/>
                </a:lnTo>
                <a:lnTo>
                  <a:pt x="251975" y="877015"/>
                </a:lnTo>
                <a:lnTo>
                  <a:pt x="216822" y="846858"/>
                </a:lnTo>
                <a:lnTo>
                  <a:pt x="186667" y="811701"/>
                </a:lnTo>
                <a:lnTo>
                  <a:pt x="162133" y="772166"/>
                </a:lnTo>
                <a:lnTo>
                  <a:pt x="143840" y="728874"/>
                </a:lnTo>
                <a:lnTo>
                  <a:pt x="132408" y="682445"/>
                </a:lnTo>
                <a:lnTo>
                  <a:pt x="128460" y="633501"/>
                </a:lnTo>
                <a:lnTo>
                  <a:pt x="132408" y="584574"/>
                </a:lnTo>
                <a:lnTo>
                  <a:pt x="143840" y="538159"/>
                </a:lnTo>
                <a:lnTo>
                  <a:pt x="162133" y="494877"/>
                </a:lnTo>
                <a:lnTo>
                  <a:pt x="186667" y="455350"/>
                </a:lnTo>
                <a:lnTo>
                  <a:pt x="216822" y="420200"/>
                </a:lnTo>
                <a:lnTo>
                  <a:pt x="251975" y="390046"/>
                </a:lnTo>
                <a:lnTo>
                  <a:pt x="291507" y="365512"/>
                </a:lnTo>
                <a:lnTo>
                  <a:pt x="334796" y="347219"/>
                </a:lnTo>
                <a:lnTo>
                  <a:pt x="381221" y="335787"/>
                </a:lnTo>
                <a:lnTo>
                  <a:pt x="430161" y="331838"/>
                </a:lnTo>
                <a:lnTo>
                  <a:pt x="3321453" y="331838"/>
                </a:lnTo>
                <a:lnTo>
                  <a:pt x="3315519" y="307684"/>
                </a:lnTo>
                <a:lnTo>
                  <a:pt x="3301902" y="264594"/>
                </a:lnTo>
                <a:lnTo>
                  <a:pt x="3285839" y="224370"/>
                </a:lnTo>
                <a:lnTo>
                  <a:pt x="3267237" y="187114"/>
                </a:lnTo>
                <a:lnTo>
                  <a:pt x="3246002" y="152926"/>
                </a:lnTo>
                <a:lnTo>
                  <a:pt x="3222040" y="121908"/>
                </a:lnTo>
                <a:lnTo>
                  <a:pt x="3195258" y="94161"/>
                </a:lnTo>
                <a:lnTo>
                  <a:pt x="3165562" y="69786"/>
                </a:lnTo>
                <a:lnTo>
                  <a:pt x="3132858" y="48883"/>
                </a:lnTo>
                <a:lnTo>
                  <a:pt x="3097054" y="31555"/>
                </a:lnTo>
                <a:lnTo>
                  <a:pt x="3058054" y="17901"/>
                </a:lnTo>
                <a:lnTo>
                  <a:pt x="3015766" y="8023"/>
                </a:lnTo>
                <a:lnTo>
                  <a:pt x="2970095" y="2022"/>
                </a:lnTo>
                <a:lnTo>
                  <a:pt x="2920949" y="0"/>
                </a:lnTo>
                <a:close/>
              </a:path>
              <a:path w="3351529" h="1282700">
                <a:moveTo>
                  <a:pt x="2920259" y="1279652"/>
                </a:moveTo>
                <a:lnTo>
                  <a:pt x="2833687" y="1279652"/>
                </a:lnTo>
                <a:lnTo>
                  <a:pt x="2855015" y="1282096"/>
                </a:lnTo>
                <a:lnTo>
                  <a:pt x="2876680" y="1281815"/>
                </a:lnTo>
                <a:lnTo>
                  <a:pt x="2898663" y="1280446"/>
                </a:lnTo>
                <a:lnTo>
                  <a:pt x="2920259" y="1279652"/>
                </a:lnTo>
                <a:close/>
              </a:path>
              <a:path w="3351529" h="1282700">
                <a:moveTo>
                  <a:pt x="3321453" y="331838"/>
                </a:moveTo>
                <a:lnTo>
                  <a:pt x="430161" y="331838"/>
                </a:lnTo>
                <a:lnTo>
                  <a:pt x="479095" y="335787"/>
                </a:lnTo>
                <a:lnTo>
                  <a:pt x="525517" y="347219"/>
                </a:lnTo>
                <a:lnTo>
                  <a:pt x="568804" y="365512"/>
                </a:lnTo>
                <a:lnTo>
                  <a:pt x="608336" y="390046"/>
                </a:lnTo>
                <a:lnTo>
                  <a:pt x="643491" y="420200"/>
                </a:lnTo>
                <a:lnTo>
                  <a:pt x="673648" y="455350"/>
                </a:lnTo>
                <a:lnTo>
                  <a:pt x="698184" y="494877"/>
                </a:lnTo>
                <a:lnTo>
                  <a:pt x="716480" y="538159"/>
                </a:lnTo>
                <a:lnTo>
                  <a:pt x="727913" y="584574"/>
                </a:lnTo>
                <a:lnTo>
                  <a:pt x="731862" y="633501"/>
                </a:lnTo>
                <a:lnTo>
                  <a:pt x="727913" y="682445"/>
                </a:lnTo>
                <a:lnTo>
                  <a:pt x="716480" y="728874"/>
                </a:lnTo>
                <a:lnTo>
                  <a:pt x="698184" y="772166"/>
                </a:lnTo>
                <a:lnTo>
                  <a:pt x="673648" y="811701"/>
                </a:lnTo>
                <a:lnTo>
                  <a:pt x="643491" y="846858"/>
                </a:lnTo>
                <a:lnTo>
                  <a:pt x="608336" y="877015"/>
                </a:lnTo>
                <a:lnTo>
                  <a:pt x="568804" y="901551"/>
                </a:lnTo>
                <a:lnTo>
                  <a:pt x="525517" y="919846"/>
                </a:lnTo>
                <a:lnTo>
                  <a:pt x="479095" y="931279"/>
                </a:lnTo>
                <a:lnTo>
                  <a:pt x="430161" y="935228"/>
                </a:lnTo>
                <a:lnTo>
                  <a:pt x="3314646" y="935228"/>
                </a:lnTo>
                <a:lnTo>
                  <a:pt x="3327458" y="881476"/>
                </a:lnTo>
                <a:lnTo>
                  <a:pt x="3336111" y="832887"/>
                </a:lnTo>
                <a:lnTo>
                  <a:pt x="3342751" y="782374"/>
                </a:lnTo>
                <a:lnTo>
                  <a:pt x="3347430" y="730084"/>
                </a:lnTo>
                <a:lnTo>
                  <a:pt x="3350199" y="676165"/>
                </a:lnTo>
                <a:lnTo>
                  <a:pt x="3351110" y="620763"/>
                </a:lnTo>
                <a:lnTo>
                  <a:pt x="3350200" y="562596"/>
                </a:lnTo>
                <a:lnTo>
                  <a:pt x="3347406" y="506689"/>
                </a:lnTo>
                <a:lnTo>
                  <a:pt x="3342634" y="453143"/>
                </a:lnTo>
                <a:lnTo>
                  <a:pt x="3335792" y="402060"/>
                </a:lnTo>
                <a:lnTo>
                  <a:pt x="3326785" y="353540"/>
                </a:lnTo>
                <a:lnTo>
                  <a:pt x="3321453" y="331838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cs typeface="Georgia"/>
              </a:rPr>
              <a:t>                     </a:t>
            </a:r>
            <a:endParaRPr kumimoji="0" lang="es-ES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5703995" y="5781827"/>
            <a:ext cx="2120123" cy="696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s-ES" sz="1400" b="1" kern="0" dirty="0" smtClean="0">
                <a:solidFill>
                  <a:schemeClr val="bg1"/>
                </a:solidFill>
                <a:latin typeface="Georgia"/>
                <a:cs typeface="Georgia"/>
              </a:rPr>
              <a:t>Internet de las cosas</a:t>
            </a:r>
          </a:p>
          <a:p>
            <a:pPr lvl="0">
              <a:defRPr/>
            </a:pPr>
            <a:r>
              <a:rPr lang="es-ES" sz="1000" kern="0" dirty="0" smtClean="0">
                <a:solidFill>
                  <a:schemeClr val="bg1"/>
                </a:solidFill>
                <a:latin typeface="Georgia"/>
                <a:cs typeface="Georgia"/>
              </a:rPr>
              <a:t>La interacción entre objetos inanimados a través de la distancia, usando la red de redes</a:t>
            </a:r>
            <a:endParaRPr lang="es-ES" sz="1000" kern="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107504" y="586980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s-ES" sz="1400" b="1" kern="0" dirty="0" smtClean="0">
                <a:solidFill>
                  <a:schemeClr val="bg1"/>
                </a:solidFill>
                <a:latin typeface="Georgia"/>
                <a:cs typeface="Georgia"/>
              </a:rPr>
              <a:t>Nube</a:t>
            </a:r>
          </a:p>
          <a:p>
            <a:pPr lvl="0" algn="ctr">
              <a:defRPr/>
            </a:pPr>
            <a:r>
              <a:rPr lang="es-ES" sz="1000" kern="0" dirty="0" smtClean="0">
                <a:solidFill>
                  <a:schemeClr val="bg1"/>
                </a:solidFill>
                <a:latin typeface="Georgia"/>
                <a:cs typeface="Georgia"/>
              </a:rPr>
              <a:t>Las posibilidades y servicios que ofrece </a:t>
            </a:r>
          </a:p>
          <a:p>
            <a:pPr lvl="0" algn="ctr">
              <a:defRPr/>
            </a:pPr>
            <a:r>
              <a:rPr lang="es-ES" sz="1000" kern="0" dirty="0" smtClean="0">
                <a:solidFill>
                  <a:schemeClr val="bg1"/>
                </a:solidFill>
                <a:latin typeface="Georgia"/>
                <a:cs typeface="Georgia"/>
              </a:rPr>
              <a:t>la nube  se han convertido en algo necesario </a:t>
            </a:r>
          </a:p>
          <a:p>
            <a:pPr lvl="0" algn="ctr">
              <a:defRPr/>
            </a:pPr>
            <a:r>
              <a:rPr lang="es-ES" sz="1000" kern="0" dirty="0" smtClean="0">
                <a:solidFill>
                  <a:schemeClr val="bg1"/>
                </a:solidFill>
                <a:latin typeface="Georgia"/>
                <a:cs typeface="Georgia"/>
              </a:rPr>
              <a:t>y estratégico. </a:t>
            </a:r>
            <a:endParaRPr lang="es-ES" sz="1000" kern="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64" name="object 5"/>
          <p:cNvSpPr/>
          <p:nvPr/>
        </p:nvSpPr>
        <p:spPr>
          <a:xfrm>
            <a:off x="4774280" y="4538532"/>
            <a:ext cx="322178" cy="1279047"/>
          </a:xfrm>
          <a:custGeom>
            <a:avLst/>
            <a:gdLst/>
            <a:ahLst/>
            <a:cxnLst/>
            <a:rect l="l" t="t" r="r" b="b"/>
            <a:pathLst>
              <a:path w="1120775" h="1559559">
                <a:moveTo>
                  <a:pt x="0" y="0"/>
                </a:moveTo>
                <a:lnTo>
                  <a:pt x="940117" y="1559191"/>
                </a:lnTo>
                <a:lnTo>
                  <a:pt x="1120749" y="1559191"/>
                </a:lnTo>
              </a:path>
            </a:pathLst>
          </a:custGeom>
          <a:ln w="1270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sp>
        <p:nvSpPr>
          <p:cNvPr id="65" name="object 21"/>
          <p:cNvSpPr/>
          <p:nvPr/>
        </p:nvSpPr>
        <p:spPr>
          <a:xfrm>
            <a:off x="4735468" y="4533253"/>
            <a:ext cx="116140" cy="1120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sp>
        <p:nvSpPr>
          <p:cNvPr id="66" name="object 16"/>
          <p:cNvSpPr/>
          <p:nvPr/>
        </p:nvSpPr>
        <p:spPr>
          <a:xfrm>
            <a:off x="4580727" y="4524789"/>
            <a:ext cx="116140" cy="1120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sp>
        <p:nvSpPr>
          <p:cNvPr id="67" name="object 51"/>
          <p:cNvSpPr txBox="1"/>
          <p:nvPr/>
        </p:nvSpPr>
        <p:spPr>
          <a:xfrm>
            <a:off x="3608392" y="6050321"/>
            <a:ext cx="38266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25" normalizeH="0" baseline="0" noProof="0" smtClean="0">
                <a:ln>
                  <a:noFill/>
                </a:ln>
                <a:effectLst/>
                <a:uLnTx/>
                <a:uFillTx/>
                <a:latin typeface="Georgia"/>
                <a:cs typeface="Georgia"/>
              </a:rPr>
              <a:t>11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cs typeface="Georgia"/>
            </a:endParaRPr>
          </a:p>
        </p:txBody>
      </p:sp>
      <p:sp>
        <p:nvSpPr>
          <p:cNvPr id="68" name="object 51"/>
          <p:cNvSpPr txBox="1"/>
          <p:nvPr/>
        </p:nvSpPr>
        <p:spPr>
          <a:xfrm>
            <a:off x="5186862" y="6021288"/>
            <a:ext cx="38266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25" normalizeH="0" baseline="0" noProof="0" dirty="0" smtClean="0">
                <a:ln>
                  <a:noFill/>
                </a:ln>
                <a:effectLst/>
                <a:uLnTx/>
                <a:uFillTx/>
                <a:latin typeface="Georgia"/>
                <a:cs typeface="Georgia"/>
              </a:rPr>
              <a:t>12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cs typeface="Georgia"/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857249" y="128826"/>
            <a:ext cx="7949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221" algn="ctr"/>
            <a:r>
              <a:rPr lang="es-MX" sz="2400" b="1" dirty="0" smtClean="0">
                <a:latin typeface="Agency FB" panose="020B0503020202020204" pitchFamily="34" charset="0"/>
                <a:cs typeface="Georgia"/>
              </a:rPr>
              <a:t>Principales tendencias de la transformación digital que están marcando pauta</a:t>
            </a:r>
            <a:endParaRPr lang="es-MX" sz="2400" b="1" dirty="0">
              <a:latin typeface="Agency FB" panose="020B0503020202020204" pitchFamily="3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64470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49644" y="2965795"/>
            <a:ext cx="7891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latin typeface="Agency FB" panose="020B0503020202020204" pitchFamily="34" charset="0"/>
                <a:ea typeface="MS PGothic" pitchFamily="34" charset="-128"/>
              </a:rPr>
              <a:t>¿Qué hacer para enfrentar problemas y barreras? </a:t>
            </a:r>
          </a:p>
        </p:txBody>
      </p:sp>
    </p:spTree>
    <p:extLst>
      <p:ext uri="{BB962C8B-B14F-4D97-AF65-F5344CB8AC3E}">
        <p14:creationId xmlns:p14="http://schemas.microsoft.com/office/powerpoint/2010/main" val="3621805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56979000"/>
              </p:ext>
            </p:extLst>
          </p:nvPr>
        </p:nvGraphicFramePr>
        <p:xfrm>
          <a:off x="235862" y="1336530"/>
          <a:ext cx="3712783" cy="496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63141808"/>
              </p:ext>
            </p:extLst>
          </p:nvPr>
        </p:nvGraphicFramePr>
        <p:xfrm>
          <a:off x="4818842" y="1282756"/>
          <a:ext cx="4022812" cy="5065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Conector recto 9"/>
          <p:cNvCxnSpPr/>
          <p:nvPr/>
        </p:nvCxnSpPr>
        <p:spPr>
          <a:xfrm>
            <a:off x="3956884" y="2972020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3956879" y="3247102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3948645" y="3576580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3956880" y="3833989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3956880" y="4136362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956884" y="4446971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956884" y="4749348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956884" y="5053857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948645" y="5372707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956881" y="5615096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1619673" y="26064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Debilidades Vs Acciones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284179" y="2819767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275941" y="3123341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275941" y="3430172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67703" y="3733745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267703" y="4029077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259465" y="4317634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267703" y="4596496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275941" y="4909756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67703" y="5206298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 anchorCtr="0"/>
          <a:lstStyle/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/>
                <a:cs typeface="Arial"/>
              </a:rPr>
              <a:t>9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267703" y="5502830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36000" rIns="36000" rtlCol="0" anchor="ctr" anchorCtr="0"/>
          <a:lstStyle/>
          <a:p>
            <a:pPr algn="dist"/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s-ES" sz="800" b="1" dirty="0" smtClean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267703" y="5771995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36000" rIns="36000" rtlCol="0" anchor="ctr" anchorCtr="0"/>
          <a:lstStyle/>
          <a:p>
            <a:pPr algn="dist"/>
            <a:r>
              <a:rPr lang="es-ES" sz="800" b="1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3956881" y="5946638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749644" y="189651"/>
            <a:ext cx="7891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gency FB" panose="020B0503020202020204" pitchFamily="34" charset="0"/>
                <a:ea typeface="MS PGothic" pitchFamily="34" charset="-128"/>
              </a:rPr>
              <a:t>¿Qué hacer para enfrentar problemas y barreras? </a:t>
            </a:r>
          </a:p>
        </p:txBody>
      </p:sp>
      <p:cxnSp>
        <p:nvCxnSpPr>
          <p:cNvPr id="35" name="Conector recto 4"/>
          <p:cNvCxnSpPr/>
          <p:nvPr/>
        </p:nvCxnSpPr>
        <p:spPr>
          <a:xfrm>
            <a:off x="825550" y="880789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1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redondeado 34"/>
          <p:cNvSpPr/>
          <p:nvPr/>
        </p:nvSpPr>
        <p:spPr>
          <a:xfrm>
            <a:off x="950364" y="5397014"/>
            <a:ext cx="3560448" cy="781607"/>
          </a:xfrm>
          <a:prstGeom prst="roundRect">
            <a:avLst>
              <a:gd name="adj" fmla="val 5000"/>
            </a:avLst>
          </a:prstGeom>
          <a:solidFill>
            <a:srgbClr val="31859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ectángulo redondeado 33"/>
          <p:cNvSpPr/>
          <p:nvPr/>
        </p:nvSpPr>
        <p:spPr>
          <a:xfrm>
            <a:off x="947376" y="4019437"/>
            <a:ext cx="3560448" cy="781607"/>
          </a:xfrm>
          <a:prstGeom prst="roundRect">
            <a:avLst>
              <a:gd name="adj" fmla="val 5000"/>
            </a:avLst>
          </a:prstGeom>
          <a:solidFill>
            <a:srgbClr val="31859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CuadroTexto 3"/>
          <p:cNvSpPr txBox="1"/>
          <p:nvPr/>
        </p:nvSpPr>
        <p:spPr>
          <a:xfrm>
            <a:off x="571603" y="88170"/>
            <a:ext cx="832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prstClr val="white"/>
                </a:solidFill>
                <a:latin typeface="Georgia"/>
                <a:ea typeface="MS PGothic" pitchFamily="34" charset="-128"/>
                <a:cs typeface="Georgia"/>
              </a:rPr>
              <a:t>¿Qué hacer para mejorar las opciones educativas en las modalidades no escolarizadas?</a:t>
            </a:r>
            <a:endParaRPr lang="en-US" sz="2400" b="1" dirty="0">
              <a:solidFill>
                <a:prstClr val="white"/>
              </a:solidFill>
              <a:latin typeface="Georgia"/>
              <a:ea typeface="MS PGothic" pitchFamily="34" charset="-128"/>
              <a:cs typeface="Georgia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1012606" y="1399282"/>
            <a:ext cx="3513937" cy="695845"/>
          </a:xfrm>
          <a:prstGeom prst="roundRect">
            <a:avLst>
              <a:gd name="adj" fmla="val 5000"/>
            </a:avLst>
          </a:prstGeom>
          <a:solidFill>
            <a:srgbClr val="31859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ángulo 16"/>
          <p:cNvSpPr/>
          <p:nvPr/>
        </p:nvSpPr>
        <p:spPr>
          <a:xfrm>
            <a:off x="883993" y="1484401"/>
            <a:ext cx="4165395" cy="5890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89154" rIns="115570" bIns="0" numCol="1" spcCol="1270" anchor="t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400" kern="1200" dirty="0">
                <a:solidFill>
                  <a:srgbClr val="FFFFFF"/>
                </a:solidFill>
                <a:latin typeface="Georgia"/>
                <a:cs typeface="Georgia"/>
              </a:rPr>
              <a:t>Alfabetización digital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155307" y="1366000"/>
            <a:ext cx="3113683" cy="5015328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8" name="Conector recto 4"/>
          <p:cNvCxnSpPr/>
          <p:nvPr/>
        </p:nvCxnSpPr>
        <p:spPr>
          <a:xfrm>
            <a:off x="825550" y="880789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1619673" y="26064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Debilidades Vs Acciones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49644" y="189651"/>
            <a:ext cx="7891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gency FB" panose="020B0503020202020204" pitchFamily="34" charset="0"/>
                <a:ea typeface="MS PGothic" pitchFamily="34" charset="-128"/>
              </a:rPr>
              <a:t>¿Qué hacer para enfrentar problemas y barreras?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674104" y="1181899"/>
            <a:ext cx="4020769" cy="118647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D</a:t>
            </a:r>
            <a:r>
              <a:rPr lang="es-MX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etectar </a:t>
            </a:r>
            <a:r>
              <a:rPr lang="es-MX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oportunamente los </a:t>
            </a:r>
            <a:r>
              <a:rPr lang="es-MX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niveles de alfabetización</a:t>
            </a:r>
            <a:r>
              <a:rPr lang="es-MX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.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Utilizar </a:t>
            </a:r>
            <a:r>
              <a:rPr lang="es-MX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adecuadamente la </a:t>
            </a:r>
            <a:r>
              <a:rPr lang="es-MX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capacidad instalada </a:t>
            </a:r>
            <a:r>
              <a:rPr lang="es-MX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para la </a:t>
            </a:r>
            <a:r>
              <a:rPr lang="es-MX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formación en habilidades tecnológicas</a:t>
            </a:r>
            <a:r>
              <a:rPr lang="es-MX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.</a:t>
            </a:r>
            <a:endParaRPr lang="es-MX" dirty="0">
              <a:solidFill>
                <a:srgbClr val="000000"/>
              </a:solidFill>
              <a:latin typeface="Agency FB" pitchFamily="34" charset="0"/>
              <a:cs typeface="Georgia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34741" y="983518"/>
            <a:ext cx="1022003" cy="94499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ángulo redondeado 25"/>
          <p:cNvSpPr/>
          <p:nvPr/>
        </p:nvSpPr>
        <p:spPr>
          <a:xfrm>
            <a:off x="944387" y="2746449"/>
            <a:ext cx="3560448" cy="781607"/>
          </a:xfrm>
          <a:prstGeom prst="roundRect">
            <a:avLst>
              <a:gd name="adj" fmla="val 5000"/>
            </a:avLst>
          </a:prstGeom>
          <a:solidFill>
            <a:srgbClr val="31859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ctángulo 26"/>
          <p:cNvSpPr/>
          <p:nvPr/>
        </p:nvSpPr>
        <p:spPr>
          <a:xfrm>
            <a:off x="1139735" y="2700382"/>
            <a:ext cx="3213129" cy="8358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89154" rIns="115570" bIns="0" numCol="1" spcCol="1270" anchor="t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400" kern="1200" dirty="0">
                <a:solidFill>
                  <a:srgbClr val="FFFFFF"/>
                </a:solidFill>
                <a:latin typeface="Georgia"/>
                <a:cs typeface="Georgia"/>
              </a:rPr>
              <a:t>Prejuicios sobre </a:t>
            </a:r>
            <a:r>
              <a:rPr lang="es-MX" sz="2400" kern="1200" dirty="0" smtClean="0">
                <a:solidFill>
                  <a:srgbClr val="FFFFFF"/>
                </a:solidFill>
                <a:latin typeface="Georgia"/>
                <a:cs typeface="Georgia"/>
              </a:rPr>
              <a:t>la modalidad</a:t>
            </a:r>
            <a:endParaRPr lang="es-MX" sz="2400" kern="12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678515" y="2479788"/>
            <a:ext cx="4005504" cy="13080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Difundir </a:t>
            </a:r>
            <a:r>
              <a:rPr lang="es-MX" sz="2000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estrategias</a:t>
            </a: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 </a:t>
            </a:r>
            <a:r>
              <a:rPr lang="es-MX" sz="2000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de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acompañamiento </a:t>
            </a:r>
            <a:r>
              <a:rPr lang="es-MX" sz="2000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permanente</a:t>
            </a: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, </a:t>
            </a:r>
            <a:endParaRPr lang="es-MX" sz="2000" dirty="0">
              <a:solidFill>
                <a:srgbClr val="000000"/>
              </a:solidFill>
              <a:latin typeface="Agency FB" pitchFamily="34" charset="0"/>
              <a:cs typeface="Georgia"/>
            </a:endParaRP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Implementar y difundir los resultados de evaluaciones de la calidad</a:t>
            </a: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.</a:t>
            </a:r>
            <a:endParaRPr lang="es-MX" sz="2000" dirty="0">
              <a:solidFill>
                <a:srgbClr val="000000"/>
              </a:solidFill>
              <a:latin typeface="Agency FB" pitchFamily="34" charset="0"/>
              <a:cs typeface="Georgia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661647" y="3953263"/>
            <a:ext cx="4034118" cy="92333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Establecer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criterios referenciales y marcos regulatorios</a:t>
            </a:r>
            <a:r>
              <a:rPr lang="es-MX" sz="2000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 para encuadrar y evaluar la calidad de los </a:t>
            </a: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programas. 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981159" y="4220620"/>
            <a:ext cx="34577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400" dirty="0">
                <a:solidFill>
                  <a:srgbClr val="FFFFFF"/>
                </a:solidFill>
                <a:latin typeface="Georgia"/>
                <a:cs typeface="Georgia"/>
              </a:rPr>
              <a:t>Cultura de la evaluación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809717" y="5459685"/>
            <a:ext cx="3673408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>
                <a:solidFill>
                  <a:srgbClr val="FFFFFF"/>
                </a:solidFill>
                <a:latin typeface="Georgia"/>
                <a:cs typeface="Georgia"/>
              </a:rPr>
              <a:t>Modelos de evaluación del </a:t>
            </a:r>
            <a:r>
              <a:rPr lang="es-MX" sz="2000" dirty="0" smtClean="0">
                <a:solidFill>
                  <a:srgbClr val="FFFFFF"/>
                </a:solidFill>
                <a:latin typeface="Georgia"/>
                <a:cs typeface="Georgia"/>
              </a:rPr>
              <a:t>aprendizaje</a:t>
            </a:r>
            <a:endParaRPr lang="es-MX" sz="20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631765" y="5297051"/>
            <a:ext cx="4019176" cy="92333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La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evaluación del aprendizaje </a:t>
            </a:r>
            <a:r>
              <a:rPr lang="es-MX" sz="2000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debe valerse de herramientas tecnológicas que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aseguren su confiabilidad, validez y </a:t>
            </a:r>
            <a:r>
              <a:rPr lang="es-MX" sz="2000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autenticidad</a:t>
            </a: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.</a:t>
            </a:r>
            <a:endParaRPr lang="es-MX" sz="2000" dirty="0">
              <a:solidFill>
                <a:srgbClr val="000000"/>
              </a:solidFill>
              <a:latin typeface="Agency FB" pitchFamily="34" charset="0"/>
              <a:cs typeface="Georgia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68941" y="2344525"/>
            <a:ext cx="912248" cy="7931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ángulo 36"/>
          <p:cNvSpPr/>
          <p:nvPr/>
        </p:nvSpPr>
        <p:spPr>
          <a:xfrm>
            <a:off x="187624" y="3631328"/>
            <a:ext cx="901637" cy="794792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000" b="-1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ectángulo 37"/>
          <p:cNvSpPr/>
          <p:nvPr/>
        </p:nvSpPr>
        <p:spPr>
          <a:xfrm>
            <a:off x="263774" y="4778267"/>
            <a:ext cx="901637" cy="79479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791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redondeado 27"/>
          <p:cNvSpPr/>
          <p:nvPr/>
        </p:nvSpPr>
        <p:spPr>
          <a:xfrm>
            <a:off x="624646" y="5848234"/>
            <a:ext cx="3560448" cy="781607"/>
          </a:xfrm>
          <a:prstGeom prst="roundRect">
            <a:avLst>
              <a:gd name="adj" fmla="val 5000"/>
            </a:avLst>
          </a:prstGeom>
          <a:solidFill>
            <a:srgbClr val="31859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ctángulo redondeado 26"/>
          <p:cNvSpPr/>
          <p:nvPr/>
        </p:nvSpPr>
        <p:spPr>
          <a:xfrm>
            <a:off x="606717" y="4321245"/>
            <a:ext cx="3560448" cy="781607"/>
          </a:xfrm>
          <a:prstGeom prst="roundRect">
            <a:avLst>
              <a:gd name="adj" fmla="val 5000"/>
            </a:avLst>
          </a:prstGeom>
          <a:solidFill>
            <a:srgbClr val="31859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ectángulo redondeado 24"/>
          <p:cNvSpPr/>
          <p:nvPr/>
        </p:nvSpPr>
        <p:spPr>
          <a:xfrm>
            <a:off x="618670" y="1165671"/>
            <a:ext cx="3560448" cy="781607"/>
          </a:xfrm>
          <a:prstGeom prst="roundRect">
            <a:avLst>
              <a:gd name="adj" fmla="val 5000"/>
            </a:avLst>
          </a:prstGeom>
          <a:solidFill>
            <a:srgbClr val="31859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CuadroTexto 3"/>
          <p:cNvSpPr txBox="1"/>
          <p:nvPr/>
        </p:nvSpPr>
        <p:spPr>
          <a:xfrm>
            <a:off x="571603" y="88170"/>
            <a:ext cx="832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prstClr val="white"/>
                </a:solidFill>
                <a:latin typeface="Georgia"/>
                <a:ea typeface="MS PGothic" pitchFamily="34" charset="-128"/>
                <a:cs typeface="Georgia"/>
              </a:rPr>
              <a:t>¿Qué hacer para mejorar las opciones educativas en las modalidades no escolarizadas?</a:t>
            </a:r>
            <a:endParaRPr lang="en-US" sz="2400" b="1" dirty="0">
              <a:solidFill>
                <a:prstClr val="white"/>
              </a:solidFill>
              <a:latin typeface="Georgia"/>
              <a:ea typeface="MS PGothic" pitchFamily="34" charset="-128"/>
              <a:cs typeface="Georgia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49644" y="189651"/>
            <a:ext cx="7891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gency FB" panose="020B0503020202020204" pitchFamily="34" charset="0"/>
                <a:ea typeface="MS PGothic" pitchFamily="34" charset="-128"/>
              </a:rPr>
              <a:t>¿Qué hacer para enfrentar problemas y barreras? </a:t>
            </a:r>
          </a:p>
        </p:txBody>
      </p:sp>
      <p:cxnSp>
        <p:nvCxnSpPr>
          <p:cNvPr id="19" name="Conector recto 4"/>
          <p:cNvCxnSpPr/>
          <p:nvPr/>
        </p:nvCxnSpPr>
        <p:spPr>
          <a:xfrm>
            <a:off x="825550" y="673717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762002" y="1190635"/>
            <a:ext cx="326478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>
                <a:solidFill>
                  <a:schemeClr val="bg1"/>
                </a:solidFill>
                <a:latin typeface="Georgia"/>
                <a:cs typeface="Georgia"/>
              </a:rPr>
              <a:t>Modelos pedagógicos </a:t>
            </a:r>
            <a:endParaRPr lang="es-MX" sz="2000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 smtClean="0">
                <a:solidFill>
                  <a:schemeClr val="bg1"/>
                </a:solidFill>
                <a:latin typeface="Georgia"/>
                <a:cs typeface="Georgia"/>
              </a:rPr>
              <a:t>tradicionales</a:t>
            </a:r>
            <a:endParaRPr lang="es-MX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60588" y="870903"/>
            <a:ext cx="4572000" cy="13080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sp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Brindar formación</a:t>
            </a: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 </a:t>
            </a:r>
            <a:r>
              <a:rPr lang="es-MX" sz="2000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especializada para el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docente</a:t>
            </a:r>
            <a:r>
              <a:rPr lang="es-MX" sz="2000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 a distancia. 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Evaluación del desempeño docente,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recuperación y divulgación de las mejores </a:t>
            </a:r>
            <a:r>
              <a:rPr lang="es-MX" sz="2000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prácticas innovadoras</a:t>
            </a: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.</a:t>
            </a:r>
            <a:endParaRPr lang="es-MX" sz="2000" dirty="0">
              <a:solidFill>
                <a:srgbClr val="000000"/>
              </a:solidFill>
              <a:latin typeface="Agency FB" pitchFamily="34" charset="0"/>
              <a:cs typeface="Georgia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352541" y="2344545"/>
            <a:ext cx="4572000" cy="158504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sp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Las </a:t>
            </a:r>
            <a:r>
              <a:rPr lang="es-MX" sz="2000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instituciones deben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actuar con visión de futuro</a:t>
            </a: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,.</a:t>
            </a:r>
            <a:endParaRPr lang="es-MX" sz="2000" dirty="0">
              <a:solidFill>
                <a:srgbClr val="000000"/>
              </a:solidFill>
              <a:latin typeface="Agency FB" pitchFamily="34" charset="0"/>
              <a:cs typeface="Georgia"/>
            </a:endParaRPr>
          </a:p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Promover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la certificación de competencias </a:t>
            </a: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profesionales.</a:t>
            </a:r>
            <a:r>
              <a:rPr lang="es-MX" sz="2000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 </a:t>
            </a:r>
            <a:r>
              <a:rPr lang="es-MX" sz="2000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Impulsar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iniciativas de Formación Dual</a:t>
            </a:r>
            <a:r>
              <a:rPr lang="es-MX" sz="2000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, así como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Contratos de Formación y </a:t>
            </a:r>
            <a:r>
              <a:rPr lang="es-MX" sz="2000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Aprendizaje</a:t>
            </a: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.</a:t>
            </a:r>
            <a:endParaRPr lang="es-MX" sz="2000" dirty="0">
              <a:solidFill>
                <a:srgbClr val="000000"/>
              </a:solidFill>
              <a:latin typeface="Agency FB" pitchFamily="34" charset="0"/>
              <a:cs typeface="Georgia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88420" y="4545102"/>
            <a:ext cx="285278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>
                <a:solidFill>
                  <a:schemeClr val="bg1"/>
                </a:solidFill>
                <a:latin typeface="Georgia"/>
                <a:cs typeface="Georgia"/>
              </a:rPr>
              <a:t>Baja eficiencia terminal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315889" y="4036192"/>
            <a:ext cx="4572000" cy="169277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Evaluaciones a los aspirantes para la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detección </a:t>
            </a:r>
            <a:r>
              <a:rPr lang="es-MX" sz="2000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e intervención oportuna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del </a:t>
            </a:r>
            <a:r>
              <a:rPr lang="es-MX" sz="2000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riesgo de abandono.</a:t>
            </a:r>
            <a:endParaRPr lang="es-MX" sz="2000" dirty="0">
              <a:solidFill>
                <a:srgbClr val="000000"/>
              </a:solidFill>
              <a:latin typeface="Agency FB" pitchFamily="34" charset="0"/>
              <a:cs typeface="Georgia"/>
            </a:endParaRPr>
          </a:p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Programas de inmersión al estudio a </a:t>
            </a:r>
            <a:r>
              <a:rPr lang="es-MX" sz="2000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distancia.</a:t>
            </a:r>
          </a:p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Monitoreo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de </a:t>
            </a:r>
            <a:r>
              <a:rPr lang="es-MX" sz="2000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trayectoria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escolar </a:t>
            </a:r>
            <a:r>
              <a:rPr lang="es-MX" sz="2000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e intervención para la prevención del rezago y el abandono</a:t>
            </a: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.</a:t>
            </a:r>
            <a:endParaRPr lang="es-MX" sz="2000" dirty="0">
              <a:solidFill>
                <a:srgbClr val="000000"/>
              </a:solidFill>
              <a:latin typeface="Agency FB" pitchFamily="34" charset="0"/>
              <a:cs typeface="Georgia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510715" y="6047036"/>
            <a:ext cx="1769886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>
                <a:solidFill>
                  <a:schemeClr val="bg1"/>
                </a:solidFill>
                <a:latin typeface="Georgia"/>
                <a:cs typeface="Georgia"/>
              </a:rPr>
              <a:t>Normatividad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305818" y="5806479"/>
            <a:ext cx="4572000" cy="92333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Generar </a:t>
            </a:r>
            <a:r>
              <a:rPr lang="es-MX" sz="2000" b="1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instrumentos </a:t>
            </a:r>
            <a:r>
              <a:rPr lang="es-MX" sz="2000" b="1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jurídicos</a:t>
            </a:r>
            <a:r>
              <a:rPr lang="es-MX" sz="2000" dirty="0">
                <a:solidFill>
                  <a:srgbClr val="000000"/>
                </a:solidFill>
                <a:latin typeface="Agency FB" pitchFamily="34" charset="0"/>
                <a:cs typeface="Georgia"/>
              </a:rPr>
              <a:t> diseñados ex profeso </a:t>
            </a:r>
            <a:r>
              <a:rPr lang="es-MX" sz="2000" dirty="0" smtClean="0">
                <a:solidFill>
                  <a:srgbClr val="000000"/>
                </a:solidFill>
                <a:latin typeface="Agency FB" pitchFamily="34" charset="0"/>
                <a:cs typeface="Georgia"/>
              </a:rPr>
              <a:t>para regular y atender las especificidades de las modalidades no escolarizadas.</a:t>
            </a:r>
            <a:endParaRPr lang="es-MX" sz="2000" dirty="0">
              <a:solidFill>
                <a:srgbClr val="000000"/>
              </a:solidFill>
              <a:latin typeface="Agency FB" pitchFamily="34" charset="0"/>
              <a:cs typeface="Georgia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621658" y="2707598"/>
            <a:ext cx="3560448" cy="781607"/>
          </a:xfrm>
          <a:prstGeom prst="roundRect">
            <a:avLst>
              <a:gd name="adj" fmla="val 5000"/>
            </a:avLst>
          </a:prstGeom>
          <a:solidFill>
            <a:srgbClr val="31859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ángulo 4"/>
          <p:cNvSpPr/>
          <p:nvPr/>
        </p:nvSpPr>
        <p:spPr>
          <a:xfrm>
            <a:off x="681229" y="2809980"/>
            <a:ext cx="3382766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>
                <a:solidFill>
                  <a:schemeClr val="bg1"/>
                </a:solidFill>
                <a:latin typeface="Georgia"/>
                <a:cs typeface="Georgia"/>
              </a:rPr>
              <a:t>Desvinculación de la oferta y el mercado laboral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0" y="3773802"/>
            <a:ext cx="1057333" cy="94499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ángulo 29"/>
          <p:cNvSpPr/>
          <p:nvPr/>
        </p:nvSpPr>
        <p:spPr>
          <a:xfrm>
            <a:off x="0" y="746847"/>
            <a:ext cx="1022003" cy="94499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30"/>
          <p:cNvSpPr/>
          <p:nvPr/>
        </p:nvSpPr>
        <p:spPr>
          <a:xfrm>
            <a:off x="0" y="2066037"/>
            <a:ext cx="926353" cy="78772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61" y="5314579"/>
            <a:ext cx="926352" cy="9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46577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 smtClean="0">
                <a:latin typeface="Agency FB" panose="020B0503020202020204" pitchFamily="34" charset="0"/>
              </a:rPr>
              <a:t>Innovar </a:t>
            </a:r>
            <a:r>
              <a:rPr lang="es-MX" sz="4000" b="1" dirty="0">
                <a:latin typeface="Agency FB" panose="020B0503020202020204" pitchFamily="34" charset="0"/>
              </a:rPr>
              <a:t>en la educación y </a:t>
            </a:r>
            <a:r>
              <a:rPr lang="es-MX" sz="4000" b="1" dirty="0" smtClean="0">
                <a:latin typeface="Agency FB" panose="020B0503020202020204" pitchFamily="34" charset="0"/>
              </a:rPr>
              <a:t/>
            </a:r>
            <a:br>
              <a:rPr lang="es-MX" sz="4000" b="1" dirty="0" smtClean="0">
                <a:latin typeface="Agency FB" panose="020B0503020202020204" pitchFamily="34" charset="0"/>
              </a:rPr>
            </a:br>
            <a:r>
              <a:rPr lang="es-MX" sz="4000" b="1" dirty="0" smtClean="0">
                <a:latin typeface="Agency FB" panose="020B0503020202020204" pitchFamily="34" charset="0"/>
              </a:rPr>
              <a:t>educar en </a:t>
            </a:r>
            <a:r>
              <a:rPr lang="es-MX" sz="4000" b="1" dirty="0">
                <a:latin typeface="Agency FB" panose="020B0503020202020204" pitchFamily="34" charset="0"/>
              </a:rPr>
              <a:t>la </a:t>
            </a:r>
            <a:r>
              <a:rPr lang="es-MX" sz="4000" b="1" dirty="0" smtClean="0">
                <a:latin typeface="Agency FB" panose="020B0503020202020204" pitchFamily="34" charset="0"/>
              </a:rPr>
              <a:t>innovación </a:t>
            </a:r>
            <a:r>
              <a:rPr lang="es-MX" sz="4000" b="1" dirty="0">
                <a:latin typeface="Agency FB" panose="020B0503020202020204" pitchFamily="34" charset="0"/>
              </a:rPr>
              <a:t/>
            </a:r>
            <a:br>
              <a:rPr lang="es-MX" sz="4000" b="1" dirty="0">
                <a:latin typeface="Agency FB" panose="020B0503020202020204" pitchFamily="34" charset="0"/>
              </a:rPr>
            </a:br>
            <a:endParaRPr lang="es-MX" sz="40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74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25BC67DD-F673-4539-92ED-26DE6497C45B}"/>
              </a:ext>
            </a:extLst>
          </p:cNvPr>
          <p:cNvSpPr/>
          <p:nvPr/>
        </p:nvSpPr>
        <p:spPr>
          <a:xfrm>
            <a:off x="440721" y="3169642"/>
            <a:ext cx="1981803" cy="273185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s-MX" sz="1600" dirty="0" smtClean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Pasar </a:t>
            </a:r>
            <a:r>
              <a:rPr lang="es-MX" sz="1600" b="1" dirty="0">
                <a:solidFill>
                  <a:schemeClr val="bg1"/>
                </a:solidFill>
                <a:latin typeface="Agency FB" panose="020B0503020202020204" pitchFamily="34" charset="0"/>
              </a:rPr>
              <a:t>del paradigma de “enseñar” al de “</a:t>
            </a:r>
            <a:r>
              <a:rPr lang="es-MX" sz="16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aprender a aprender</a:t>
            </a:r>
            <a:r>
              <a:rPr lang="es-MX" sz="1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”, lo que implica un cambio en los roles de los actores del proceso educativo y la formación a lo largo de la vida.  </a:t>
            </a:r>
            <a:endParaRPr lang="es-MX" sz="1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5990A8DD-BA33-4D66-ACDC-70068B7ADADF}"/>
              </a:ext>
            </a:extLst>
          </p:cNvPr>
          <p:cNvSpPr/>
          <p:nvPr/>
        </p:nvSpPr>
        <p:spPr>
          <a:xfrm>
            <a:off x="2560184" y="3160698"/>
            <a:ext cx="1981803" cy="273185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s-MX" dirty="0" smtClean="0">
              <a:solidFill>
                <a:srgbClr val="FFFFFF"/>
              </a:solidFill>
              <a:latin typeface="Agency FB" panose="020B0503020202020204" pitchFamily="34" charset="0"/>
            </a:endParaRPr>
          </a:p>
          <a:p>
            <a:pPr algn="ctr"/>
            <a:r>
              <a:rPr lang="es-MX" sz="1600" b="1" dirty="0" smtClean="0">
                <a:solidFill>
                  <a:srgbClr val="FFFFFF"/>
                </a:solidFill>
                <a:latin typeface="Agency FB" panose="020B0503020202020204" pitchFamily="34" charset="0"/>
              </a:rPr>
              <a:t>Crear entornos de enseñanza flexibles </a:t>
            </a:r>
            <a:r>
              <a:rPr lang="es-MX" sz="1600" dirty="0" smtClean="0">
                <a:solidFill>
                  <a:srgbClr val="FFFFFF"/>
                </a:solidFill>
                <a:latin typeface="Agency FB" panose="020B0503020202020204" pitchFamily="34" charset="0"/>
              </a:rPr>
              <a:t>y que guíen la innovación a través de la cooperación</a:t>
            </a:r>
            <a:endParaRPr lang="es-MX" sz="1600" dirty="0">
              <a:solidFill>
                <a:srgbClr val="FFFFFF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027A91B0-2678-4462-83AE-488ACEB5E793}"/>
              </a:ext>
            </a:extLst>
          </p:cNvPr>
          <p:cNvSpPr/>
          <p:nvPr/>
        </p:nvSpPr>
        <p:spPr>
          <a:xfrm>
            <a:off x="4662396" y="3176672"/>
            <a:ext cx="1981803" cy="273185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s-MX" dirty="0" smtClean="0">
              <a:solidFill>
                <a:srgbClr val="FFFFFF"/>
              </a:solidFill>
              <a:latin typeface="Agency FB" panose="020B0503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 smtClean="0">
                <a:solidFill>
                  <a:srgbClr val="FFFFFF"/>
                </a:solidFill>
                <a:latin typeface="Agency FB" panose="020B0503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Impulsar una educación personalizada </a:t>
            </a:r>
            <a:r>
              <a:rPr lang="es-MX" sz="1600" dirty="0" smtClean="0">
                <a:solidFill>
                  <a:srgbClr val="FFFFFF"/>
                </a:solidFill>
                <a:latin typeface="Agency FB" panose="020B0503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para responder a sus intereses y ayudar a los jóvenes a descubrir los seres que antes no existían en cada uno de ellos. </a:t>
            </a:r>
            <a:endParaRPr lang="es-MX" sz="1600" dirty="0">
              <a:solidFill>
                <a:srgbClr val="FFFFFF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="" xmlns:a16="http://schemas.microsoft.com/office/drawing/2014/main" id="{E4D67DEC-8D71-4BB8-A0C6-9EA8A26133D2}"/>
              </a:ext>
            </a:extLst>
          </p:cNvPr>
          <p:cNvSpPr/>
          <p:nvPr/>
        </p:nvSpPr>
        <p:spPr>
          <a:xfrm>
            <a:off x="1137411" y="3183988"/>
            <a:ext cx="484909" cy="4706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1E6FCFA4-8290-490C-94FE-74FE0029F1B2}"/>
              </a:ext>
            </a:extLst>
          </p:cNvPr>
          <p:cNvSpPr/>
          <p:nvPr/>
        </p:nvSpPr>
        <p:spPr>
          <a:xfrm>
            <a:off x="3291378" y="3174885"/>
            <a:ext cx="484909" cy="470647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1E9C1357-80FD-4979-8E2B-5642775E5C38}"/>
              </a:ext>
            </a:extLst>
          </p:cNvPr>
          <p:cNvSpPr/>
          <p:nvPr/>
        </p:nvSpPr>
        <p:spPr>
          <a:xfrm>
            <a:off x="5393590" y="3173772"/>
            <a:ext cx="484909" cy="470647"/>
          </a:xfrm>
          <a:prstGeom prst="ellipse">
            <a:avLst/>
          </a:prstGeom>
          <a:solidFill>
            <a:schemeClr val="bg1"/>
          </a:solidFill>
          <a:ln>
            <a:solidFill>
              <a:srgbClr val="102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41C3C277-CB44-4934-9225-328BEC2B519B}"/>
              </a:ext>
            </a:extLst>
          </p:cNvPr>
          <p:cNvSpPr/>
          <p:nvPr/>
        </p:nvSpPr>
        <p:spPr>
          <a:xfrm>
            <a:off x="207819" y="5528484"/>
            <a:ext cx="8728363" cy="833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058" tIns="41029" rIns="82058" bIns="41029" rtlCol="0" anchor="ctr"/>
          <a:lstStyle/>
          <a:p>
            <a:pPr algn="ctr"/>
            <a:endParaRPr lang="es-MX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ectángulo: esquinas redondeadas 4">
            <a:extLst>
              <a:ext uri="{FF2B5EF4-FFF2-40B4-BE49-F238E27FC236}">
                <a16:creationId xmlns="" xmlns:a16="http://schemas.microsoft.com/office/drawing/2014/main" id="{027A91B0-2678-4462-83AE-488ACEB5E793}"/>
              </a:ext>
            </a:extLst>
          </p:cNvPr>
          <p:cNvSpPr/>
          <p:nvPr/>
        </p:nvSpPr>
        <p:spPr>
          <a:xfrm>
            <a:off x="6772739" y="3165496"/>
            <a:ext cx="1981803" cy="2731854"/>
          </a:xfrm>
          <a:prstGeom prst="roundRect">
            <a:avLst/>
          </a:prstGeom>
          <a:solidFill>
            <a:srgbClr val="244C4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s-MX" dirty="0" smtClean="0">
              <a:solidFill>
                <a:srgbClr val="FFFFFF"/>
              </a:solidFill>
              <a:latin typeface="Agency FB" panose="020B0503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 smtClean="0">
                <a:solidFill>
                  <a:srgbClr val="FFFFFF"/>
                </a:solidFill>
                <a:latin typeface="Agency FB" panose="020B0503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Enseñar a pensar críticamente </a:t>
            </a:r>
            <a:r>
              <a:rPr lang="es-MX" sz="1600" dirty="0" smtClean="0">
                <a:solidFill>
                  <a:srgbClr val="FFFFFF"/>
                </a:solidFill>
                <a:latin typeface="Agency FB" panose="020B0503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a </a:t>
            </a:r>
            <a:r>
              <a:rPr lang="es-MX" sz="1600" b="1" dirty="0" smtClean="0">
                <a:solidFill>
                  <a:srgbClr val="FFFFFF"/>
                </a:solidFill>
                <a:latin typeface="Agency FB" panose="020B0503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fomentar la </a:t>
            </a:r>
            <a:r>
              <a:rPr lang="es-MX" sz="1600" b="1" dirty="0" err="1" smtClean="0">
                <a:solidFill>
                  <a:srgbClr val="FFFFFF"/>
                </a:solidFill>
                <a:latin typeface="Agency FB" panose="020B0503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resiliencia</a:t>
            </a:r>
            <a:r>
              <a:rPr lang="es-MX" sz="1600" b="1" dirty="0" smtClean="0">
                <a:solidFill>
                  <a:srgbClr val="FFFFFF"/>
                </a:solidFill>
                <a:latin typeface="Agency FB" panose="020B0503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solidFill>
                  <a:srgbClr val="FFFFFF"/>
                </a:solidFill>
                <a:latin typeface="Agency FB" panose="020B0503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educativa como una manera de dominar la adaptabilidad al contexto económico y social</a:t>
            </a:r>
            <a:endParaRPr lang="es-MX" sz="1600" dirty="0">
              <a:solidFill>
                <a:srgbClr val="FFFFFF"/>
              </a:solidFill>
            </a:endParaRPr>
          </a:p>
        </p:txBody>
      </p:sp>
      <p:sp>
        <p:nvSpPr>
          <p:cNvPr id="21" name="Elipse 8">
            <a:extLst>
              <a:ext uri="{FF2B5EF4-FFF2-40B4-BE49-F238E27FC236}">
                <a16:creationId xmlns="" xmlns:a16="http://schemas.microsoft.com/office/drawing/2014/main" id="{1E9C1357-80FD-4979-8E2B-5642775E5C38}"/>
              </a:ext>
            </a:extLst>
          </p:cNvPr>
          <p:cNvSpPr/>
          <p:nvPr/>
        </p:nvSpPr>
        <p:spPr>
          <a:xfrm>
            <a:off x="7486840" y="3162755"/>
            <a:ext cx="484909" cy="470647"/>
          </a:xfrm>
          <a:prstGeom prst="ellipse">
            <a:avLst/>
          </a:prstGeom>
          <a:solidFill>
            <a:schemeClr val="bg1"/>
          </a:solidFill>
          <a:ln>
            <a:solidFill>
              <a:srgbClr val="102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s-MX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4</a:t>
            </a:r>
            <a:endParaRPr lang="es-MX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0721" y="1390041"/>
            <a:ext cx="8305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En un contexto de rápidas y continuas transformaciones, </a:t>
            </a:r>
            <a:r>
              <a:rPr lang="es-MX" sz="2000" dirty="0" smtClean="0">
                <a:latin typeface="Agency FB" panose="020B0503020202020204" pitchFamily="34" charset="0"/>
                <a:ea typeface="Times New Roman" panose="02020603050405020304" pitchFamily="18" charset="0"/>
              </a:rPr>
              <a:t>las instituciones educativas deberán replantear </a:t>
            </a:r>
            <a:r>
              <a:rPr lang="es-MX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las formas de </a:t>
            </a:r>
            <a:r>
              <a:rPr lang="es-MX" sz="2000" dirty="0" smtClean="0">
                <a:latin typeface="Agency FB" panose="020B0503020202020204" pitchFamily="34" charset="0"/>
                <a:ea typeface="Times New Roman" panose="02020603050405020304" pitchFamily="18" charset="0"/>
              </a:rPr>
              <a:t>aprender y de enseñar, así como de construir </a:t>
            </a:r>
            <a:r>
              <a:rPr lang="es-MX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y compartir </a:t>
            </a:r>
            <a:r>
              <a:rPr lang="es-MX" sz="2000" dirty="0" smtClean="0">
                <a:latin typeface="Agency FB" panose="020B0503020202020204" pitchFamily="34" charset="0"/>
                <a:ea typeface="Times New Roman" panose="02020603050405020304" pitchFamily="18" charset="0"/>
              </a:rPr>
              <a:t>conocimiento. Sera preciso asegurar que sus modelos de enseñanza y planes de estudio evolucionen en respuesta a cambios relevantes en la sociedad del conocimiento.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524003" y="376418"/>
            <a:ext cx="4095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Cambiarán los modelos de enseñanza</a:t>
            </a:r>
          </a:p>
        </p:txBody>
      </p:sp>
      <p:cxnSp>
        <p:nvCxnSpPr>
          <p:cNvPr id="18" name="Conector recto 4"/>
          <p:cNvCxnSpPr/>
          <p:nvPr/>
        </p:nvCxnSpPr>
        <p:spPr>
          <a:xfrm>
            <a:off x="825550" y="943883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25BC67DD-F673-4539-92ED-26DE6497C45B}"/>
              </a:ext>
            </a:extLst>
          </p:cNvPr>
          <p:cNvSpPr/>
          <p:nvPr/>
        </p:nvSpPr>
        <p:spPr>
          <a:xfrm>
            <a:off x="207819" y="2822508"/>
            <a:ext cx="1981803" cy="273185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s-MX" sz="1600" b="1" dirty="0" smtClean="0">
                <a:solidFill>
                  <a:srgbClr val="FFFFFF"/>
                </a:solidFill>
                <a:latin typeface="Agency FB"/>
                <a:cs typeface="Agency FB"/>
              </a:rPr>
              <a:t>Planes de estudio acortados y simplificados </a:t>
            </a:r>
            <a:r>
              <a:rPr lang="es-MX" sz="1600" dirty="0" smtClean="0">
                <a:solidFill>
                  <a:srgbClr val="FFFFFF"/>
                </a:solidFill>
                <a:latin typeface="Agency FB"/>
                <a:cs typeface="Agency FB"/>
              </a:rPr>
              <a:t>y con alta cantidad de contenidos especializados</a:t>
            </a:r>
            <a:endParaRPr lang="es-MX" sz="1600" dirty="0">
              <a:solidFill>
                <a:srgbClr val="FFFFFF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5990A8DD-BA33-4D66-ACDC-70068B7ADADF}"/>
              </a:ext>
            </a:extLst>
          </p:cNvPr>
          <p:cNvSpPr/>
          <p:nvPr/>
        </p:nvSpPr>
        <p:spPr>
          <a:xfrm>
            <a:off x="2456672" y="2796630"/>
            <a:ext cx="1981803" cy="273185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s-MX" dirty="0" smtClean="0">
              <a:solidFill>
                <a:srgbClr val="FFFFFF"/>
              </a:solidFill>
              <a:latin typeface="Agency FB" panose="020B0503020202020204" pitchFamily="34" charset="0"/>
            </a:endParaRPr>
          </a:p>
          <a:p>
            <a:pPr algn="ctr"/>
            <a:endParaRPr lang="es-MX" sz="1600" dirty="0" smtClean="0">
              <a:solidFill>
                <a:srgbClr val="FFFFFF"/>
              </a:solidFill>
              <a:latin typeface="Agency FB" panose="020B0503020202020204" pitchFamily="34" charset="0"/>
            </a:endParaRPr>
          </a:p>
          <a:p>
            <a:pPr algn="ctr"/>
            <a:r>
              <a:rPr lang="es-MX" sz="1600" b="1" dirty="0" err="1" smtClean="0">
                <a:solidFill>
                  <a:srgbClr val="FFFFFF"/>
                </a:solidFill>
                <a:latin typeface="Agency FB" panose="020B0503020202020204" pitchFamily="34" charset="0"/>
              </a:rPr>
              <a:t>Currícula</a:t>
            </a:r>
            <a:r>
              <a:rPr lang="es-MX" sz="1600" b="1" dirty="0" smtClean="0">
                <a:solidFill>
                  <a:srgbClr val="FFFFFF"/>
                </a:solidFill>
                <a:latin typeface="Agency FB" panose="020B0503020202020204" pitchFamily="34" charset="0"/>
              </a:rPr>
              <a:t> flexible, con ajustes frecuentes</a:t>
            </a:r>
            <a:r>
              <a:rPr lang="es-MX" sz="1600" dirty="0" smtClean="0">
                <a:solidFill>
                  <a:srgbClr val="FFFFFF"/>
                </a:solidFill>
                <a:latin typeface="Agency FB" panose="020B0503020202020204" pitchFamily="34" charset="0"/>
              </a:rPr>
              <a:t>, acorde con el rápido avance de las ciencias, con asignaturas en las modalidades mixtas o virtuales.</a:t>
            </a:r>
            <a:endParaRPr lang="es-MX" sz="1600" dirty="0">
              <a:solidFill>
                <a:srgbClr val="FFFFFF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027A91B0-2678-4462-83AE-488ACEB5E793}"/>
              </a:ext>
            </a:extLst>
          </p:cNvPr>
          <p:cNvSpPr/>
          <p:nvPr/>
        </p:nvSpPr>
        <p:spPr>
          <a:xfrm>
            <a:off x="4705526" y="2744874"/>
            <a:ext cx="1981803" cy="273185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s-MX" dirty="0" smtClean="0">
              <a:solidFill>
                <a:srgbClr val="FFFFFF"/>
              </a:solidFill>
              <a:latin typeface="Agency FB" panose="020B0503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 smtClean="0">
                <a:solidFill>
                  <a:srgbClr val="FFFFFF"/>
                </a:solidFill>
                <a:latin typeface="Agency FB" panose="020B0503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inclusión armónica en los planes de estudio de prácticas en los espacios de trabajo </a:t>
            </a:r>
            <a:r>
              <a:rPr lang="es-MX" sz="1600" dirty="0" smtClean="0">
                <a:solidFill>
                  <a:srgbClr val="FFFFFF"/>
                </a:solidFill>
                <a:latin typeface="Agency FB" panose="020B0503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para asegurar que los alumnos desarrollen las competencias profesionales requeridas </a:t>
            </a:r>
            <a:endParaRPr lang="es-MX" sz="1600" dirty="0">
              <a:solidFill>
                <a:srgbClr val="FFFFFF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6E1D9BF1-06B6-483B-A8F9-209746118D9D}"/>
              </a:ext>
            </a:extLst>
          </p:cNvPr>
          <p:cNvSpPr/>
          <p:nvPr/>
        </p:nvSpPr>
        <p:spPr>
          <a:xfrm>
            <a:off x="6954379" y="2701744"/>
            <a:ext cx="1981803" cy="2731854"/>
          </a:xfrm>
          <a:prstGeom prst="roundRect">
            <a:avLst/>
          </a:prstGeom>
          <a:solidFill>
            <a:srgbClr val="244C4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s-MX" b="1" dirty="0">
              <a:solidFill>
                <a:schemeClr val="tx1"/>
              </a:solidFill>
              <a:latin typeface="Agency FB"/>
              <a:cs typeface="Agency FB"/>
            </a:endParaRPr>
          </a:p>
          <a:p>
            <a:pPr algn="ctr"/>
            <a:r>
              <a:rPr lang="es-MX" sz="1600" b="1" dirty="0" smtClean="0">
                <a:latin typeface="Agency FB" panose="020B0503020202020204" pitchFamily="34" charset="0"/>
              </a:rPr>
              <a:t>El establecimiento de sistemas de formación continua</a:t>
            </a:r>
            <a:r>
              <a:rPr lang="es-MX" sz="1600" dirty="0" smtClean="0">
                <a:latin typeface="Agency FB" panose="020B0503020202020204" pitchFamily="34" charset="0"/>
              </a:rPr>
              <a:t> a lo largo de la vida para favorecer la actualización constante de los egresados de la educación superior.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="" xmlns:a16="http://schemas.microsoft.com/office/drawing/2014/main" id="{E4D67DEC-8D71-4BB8-A0C6-9EA8A26133D2}"/>
              </a:ext>
            </a:extLst>
          </p:cNvPr>
          <p:cNvSpPr/>
          <p:nvPr/>
        </p:nvSpPr>
        <p:spPr>
          <a:xfrm>
            <a:off x="956265" y="2828391"/>
            <a:ext cx="484909" cy="4706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1E6FCFA4-8290-490C-94FE-74FE0029F1B2}"/>
              </a:ext>
            </a:extLst>
          </p:cNvPr>
          <p:cNvSpPr/>
          <p:nvPr/>
        </p:nvSpPr>
        <p:spPr>
          <a:xfrm>
            <a:off x="3205118" y="2802513"/>
            <a:ext cx="484909" cy="470647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1E9C1357-80FD-4979-8E2B-5642775E5C38}"/>
              </a:ext>
            </a:extLst>
          </p:cNvPr>
          <p:cNvSpPr/>
          <p:nvPr/>
        </p:nvSpPr>
        <p:spPr>
          <a:xfrm>
            <a:off x="5453972" y="2742131"/>
            <a:ext cx="484909" cy="470647"/>
          </a:xfrm>
          <a:prstGeom prst="ellipse">
            <a:avLst/>
          </a:prstGeom>
          <a:solidFill>
            <a:schemeClr val="bg1"/>
          </a:solidFill>
          <a:ln>
            <a:solidFill>
              <a:srgbClr val="102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CB049EC5-AEAD-4A02-999F-9876AC127B1B}"/>
              </a:ext>
            </a:extLst>
          </p:cNvPr>
          <p:cNvSpPr/>
          <p:nvPr/>
        </p:nvSpPr>
        <p:spPr>
          <a:xfrm>
            <a:off x="7702826" y="2724879"/>
            <a:ext cx="484909" cy="470647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41C3C277-CB44-4934-9225-328BEC2B519B}"/>
              </a:ext>
            </a:extLst>
          </p:cNvPr>
          <p:cNvSpPr/>
          <p:nvPr/>
        </p:nvSpPr>
        <p:spPr>
          <a:xfrm>
            <a:off x="207819" y="5556312"/>
            <a:ext cx="8728363" cy="833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058" tIns="41029" rIns="82058" bIns="41029" rtlCol="0" anchor="ctr"/>
          <a:lstStyle/>
          <a:p>
            <a:pPr algn="ctr"/>
            <a:endParaRPr lang="es-MX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80608" y="1314878"/>
            <a:ext cx="78241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gency FB" panose="020B0503020202020204" pitchFamily="34" charset="0"/>
                <a:cs typeface="Arial"/>
              </a:rPr>
              <a:t>En algunas áreas en las que el conocimiento avanza rápidamente, la educación </a:t>
            </a:r>
            <a:r>
              <a:rPr lang="es-MX" sz="2000" dirty="0" smtClean="0">
                <a:latin typeface="Agency FB" panose="020B0503020202020204" pitchFamily="34" charset="0"/>
                <a:cs typeface="Arial"/>
              </a:rPr>
              <a:t>perderá </a:t>
            </a:r>
            <a:r>
              <a:rPr lang="es-MX" sz="2000" dirty="0">
                <a:latin typeface="Agency FB" panose="020B0503020202020204" pitchFamily="34" charset="0"/>
                <a:cs typeface="Arial"/>
              </a:rPr>
              <a:t>vigencia en los cuatro o cinco años que lleva la realización de una carrera. En consecuencia, las </a:t>
            </a:r>
            <a:r>
              <a:rPr lang="es-MX" sz="2000" dirty="0" smtClean="0">
                <a:latin typeface="Agency FB" panose="020B0503020202020204" pitchFamily="34" charset="0"/>
                <a:cs typeface="Arial"/>
              </a:rPr>
              <a:t>instituciones educativas tendrán </a:t>
            </a:r>
            <a:r>
              <a:rPr lang="es-MX" sz="2000" dirty="0">
                <a:latin typeface="Agency FB" panose="020B0503020202020204" pitchFamily="34" charset="0"/>
                <a:cs typeface="Arial"/>
              </a:rPr>
              <a:t>que introducir </a:t>
            </a:r>
            <a:r>
              <a:rPr lang="es-MX" sz="2000" b="1" dirty="0">
                <a:latin typeface="Agency FB" panose="020B0503020202020204" pitchFamily="34" charset="0"/>
                <a:cs typeface="Arial"/>
              </a:rPr>
              <a:t>profundos cambios en sus planes de estudio. </a:t>
            </a:r>
          </a:p>
          <a:p>
            <a:pPr algn="just"/>
            <a:r>
              <a:rPr lang="es-MX" sz="2000" dirty="0">
                <a:latin typeface="Agency FB" panose="020B0503020202020204" pitchFamily="34" charset="0"/>
                <a:cs typeface="Arial"/>
              </a:rPr>
              <a:t>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56265" y="386809"/>
            <a:ext cx="7448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También cambiarán los planes de estudio</a:t>
            </a:r>
          </a:p>
        </p:txBody>
      </p:sp>
      <p:cxnSp>
        <p:nvCxnSpPr>
          <p:cNvPr id="15" name="Conector recto 4"/>
          <p:cNvCxnSpPr/>
          <p:nvPr/>
        </p:nvCxnSpPr>
        <p:spPr>
          <a:xfrm>
            <a:off x="825550" y="943883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736850" y="1818869"/>
            <a:ext cx="3375893" cy="4468801"/>
            <a:chOff x="1685521" y="2111443"/>
            <a:chExt cx="2427222" cy="4176227"/>
          </a:xfrm>
          <a:solidFill>
            <a:srgbClr val="102A0C"/>
          </a:solidFill>
        </p:grpSpPr>
        <p:sp>
          <p:nvSpPr>
            <p:cNvPr id="3" name="Forma libre 2"/>
            <p:cNvSpPr/>
            <p:nvPr/>
          </p:nvSpPr>
          <p:spPr>
            <a:xfrm>
              <a:off x="1685521" y="2111443"/>
              <a:ext cx="2427222" cy="645202"/>
            </a:xfrm>
            <a:custGeom>
              <a:avLst/>
              <a:gdLst>
                <a:gd name="connsiteX0" fmla="*/ 107536 w 645202"/>
                <a:gd name="connsiteY0" fmla="*/ 0 h 2427222"/>
                <a:gd name="connsiteX1" fmla="*/ 537666 w 645202"/>
                <a:gd name="connsiteY1" fmla="*/ 0 h 2427222"/>
                <a:gd name="connsiteX2" fmla="*/ 645202 w 645202"/>
                <a:gd name="connsiteY2" fmla="*/ 107536 h 2427222"/>
                <a:gd name="connsiteX3" fmla="*/ 645202 w 645202"/>
                <a:gd name="connsiteY3" fmla="*/ 2427222 h 2427222"/>
                <a:gd name="connsiteX4" fmla="*/ 645202 w 645202"/>
                <a:gd name="connsiteY4" fmla="*/ 2427222 h 2427222"/>
                <a:gd name="connsiteX5" fmla="*/ 0 w 645202"/>
                <a:gd name="connsiteY5" fmla="*/ 2427222 h 2427222"/>
                <a:gd name="connsiteX6" fmla="*/ 0 w 645202"/>
                <a:gd name="connsiteY6" fmla="*/ 2427222 h 2427222"/>
                <a:gd name="connsiteX7" fmla="*/ 0 w 645202"/>
                <a:gd name="connsiteY7" fmla="*/ 107536 h 2427222"/>
                <a:gd name="connsiteX8" fmla="*/ 107536 w 645202"/>
                <a:gd name="connsiteY8" fmla="*/ 0 h 242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202" h="2427222">
                  <a:moveTo>
                    <a:pt x="645202" y="404546"/>
                  </a:moveTo>
                  <a:lnTo>
                    <a:pt x="645202" y="2022676"/>
                  </a:lnTo>
                  <a:cubicBezTo>
                    <a:pt x="645202" y="2246099"/>
                    <a:pt x="632404" y="2427222"/>
                    <a:pt x="616617" y="2427222"/>
                  </a:cubicBezTo>
                  <a:lnTo>
                    <a:pt x="0" y="2427222"/>
                  </a:lnTo>
                  <a:lnTo>
                    <a:pt x="0" y="24272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616617" y="0"/>
                  </a:lnTo>
                  <a:cubicBezTo>
                    <a:pt x="632404" y="0"/>
                    <a:pt x="645202" y="181123"/>
                    <a:pt x="645202" y="40454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47650" tIns="155321" rIns="279146" bIns="155321" numCol="1" spcCol="1270" anchor="ctr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800" kern="1200" dirty="0" smtClean="0">
                  <a:solidFill>
                    <a:srgbClr val="FFFFFF"/>
                  </a:solidFill>
                  <a:latin typeface="Agency FB" panose="020B0503020202020204" pitchFamily="34" charset="0"/>
                </a:rPr>
                <a:t>Resolución </a:t>
              </a:r>
              <a:r>
                <a:rPr lang="es-MX" sz="1800" kern="1200" dirty="0">
                  <a:solidFill>
                    <a:srgbClr val="FFFFFF"/>
                  </a:solidFill>
                  <a:latin typeface="Agency FB" panose="020B0503020202020204" pitchFamily="34" charset="0"/>
                </a:rPr>
                <a:t>de problemas complejos</a:t>
              </a:r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1685521" y="2994199"/>
              <a:ext cx="2427222" cy="645202"/>
            </a:xfrm>
            <a:custGeom>
              <a:avLst/>
              <a:gdLst>
                <a:gd name="connsiteX0" fmla="*/ 107536 w 645202"/>
                <a:gd name="connsiteY0" fmla="*/ 0 h 2427222"/>
                <a:gd name="connsiteX1" fmla="*/ 537666 w 645202"/>
                <a:gd name="connsiteY1" fmla="*/ 0 h 2427222"/>
                <a:gd name="connsiteX2" fmla="*/ 645202 w 645202"/>
                <a:gd name="connsiteY2" fmla="*/ 107536 h 2427222"/>
                <a:gd name="connsiteX3" fmla="*/ 645202 w 645202"/>
                <a:gd name="connsiteY3" fmla="*/ 2427222 h 2427222"/>
                <a:gd name="connsiteX4" fmla="*/ 645202 w 645202"/>
                <a:gd name="connsiteY4" fmla="*/ 2427222 h 2427222"/>
                <a:gd name="connsiteX5" fmla="*/ 0 w 645202"/>
                <a:gd name="connsiteY5" fmla="*/ 2427222 h 2427222"/>
                <a:gd name="connsiteX6" fmla="*/ 0 w 645202"/>
                <a:gd name="connsiteY6" fmla="*/ 2427222 h 2427222"/>
                <a:gd name="connsiteX7" fmla="*/ 0 w 645202"/>
                <a:gd name="connsiteY7" fmla="*/ 107536 h 2427222"/>
                <a:gd name="connsiteX8" fmla="*/ 107536 w 645202"/>
                <a:gd name="connsiteY8" fmla="*/ 0 h 242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202" h="2427222">
                  <a:moveTo>
                    <a:pt x="645202" y="404546"/>
                  </a:moveTo>
                  <a:lnTo>
                    <a:pt x="645202" y="2022676"/>
                  </a:lnTo>
                  <a:cubicBezTo>
                    <a:pt x="645202" y="2246099"/>
                    <a:pt x="632404" y="2427222"/>
                    <a:pt x="616617" y="2427222"/>
                  </a:cubicBezTo>
                  <a:lnTo>
                    <a:pt x="0" y="2427222"/>
                  </a:lnTo>
                  <a:lnTo>
                    <a:pt x="0" y="24272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616617" y="0"/>
                  </a:lnTo>
                  <a:cubicBezTo>
                    <a:pt x="632404" y="0"/>
                    <a:pt x="645202" y="181123"/>
                    <a:pt x="645202" y="404546"/>
                  </a:cubicBezTo>
                  <a:close/>
                </a:path>
              </a:pathLst>
            </a:custGeom>
            <a:solidFill>
              <a:srgbClr val="D0921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47650" tIns="155321" rIns="279146" bIns="155321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000" kern="1200" dirty="0">
                  <a:solidFill>
                    <a:srgbClr val="FFFFFF"/>
                  </a:solidFill>
                  <a:latin typeface="Agency FB" panose="020B0503020202020204" pitchFamily="34" charset="0"/>
                </a:rPr>
                <a:t>Pensamiento crítico</a:t>
              </a:r>
            </a:p>
          </p:txBody>
        </p:sp>
        <p:sp>
          <p:nvSpPr>
            <p:cNvPr id="16" name="Forma libre 15"/>
            <p:cNvSpPr/>
            <p:nvPr/>
          </p:nvSpPr>
          <p:spPr>
            <a:xfrm>
              <a:off x="1685521" y="3876955"/>
              <a:ext cx="2427222" cy="645202"/>
            </a:xfrm>
            <a:custGeom>
              <a:avLst/>
              <a:gdLst>
                <a:gd name="connsiteX0" fmla="*/ 107536 w 645202"/>
                <a:gd name="connsiteY0" fmla="*/ 0 h 2427222"/>
                <a:gd name="connsiteX1" fmla="*/ 537666 w 645202"/>
                <a:gd name="connsiteY1" fmla="*/ 0 h 2427222"/>
                <a:gd name="connsiteX2" fmla="*/ 645202 w 645202"/>
                <a:gd name="connsiteY2" fmla="*/ 107536 h 2427222"/>
                <a:gd name="connsiteX3" fmla="*/ 645202 w 645202"/>
                <a:gd name="connsiteY3" fmla="*/ 2427222 h 2427222"/>
                <a:gd name="connsiteX4" fmla="*/ 645202 w 645202"/>
                <a:gd name="connsiteY4" fmla="*/ 2427222 h 2427222"/>
                <a:gd name="connsiteX5" fmla="*/ 0 w 645202"/>
                <a:gd name="connsiteY5" fmla="*/ 2427222 h 2427222"/>
                <a:gd name="connsiteX6" fmla="*/ 0 w 645202"/>
                <a:gd name="connsiteY6" fmla="*/ 2427222 h 2427222"/>
                <a:gd name="connsiteX7" fmla="*/ 0 w 645202"/>
                <a:gd name="connsiteY7" fmla="*/ 107536 h 2427222"/>
                <a:gd name="connsiteX8" fmla="*/ 107536 w 645202"/>
                <a:gd name="connsiteY8" fmla="*/ 0 h 242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202" h="2427222">
                  <a:moveTo>
                    <a:pt x="645202" y="404546"/>
                  </a:moveTo>
                  <a:lnTo>
                    <a:pt x="645202" y="2022676"/>
                  </a:lnTo>
                  <a:cubicBezTo>
                    <a:pt x="645202" y="2246099"/>
                    <a:pt x="632404" y="2427222"/>
                    <a:pt x="616617" y="2427222"/>
                  </a:cubicBezTo>
                  <a:lnTo>
                    <a:pt x="0" y="2427222"/>
                  </a:lnTo>
                  <a:lnTo>
                    <a:pt x="0" y="24272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616617" y="0"/>
                  </a:lnTo>
                  <a:cubicBezTo>
                    <a:pt x="632404" y="0"/>
                    <a:pt x="645202" y="181123"/>
                    <a:pt x="645202" y="404546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47650" tIns="155321" rIns="279146" bIns="155321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000" dirty="0" smtClean="0">
                  <a:solidFill>
                    <a:srgbClr val="FFFFFF"/>
                  </a:solidFill>
                  <a:latin typeface="Agency FB" panose="020B0503020202020204" pitchFamily="34" charset="0"/>
                </a:rPr>
                <a:t>Creatividad </a:t>
              </a:r>
              <a:endParaRPr lang="es-MX" sz="2000" kern="1200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>
              <a:off x="1685521" y="4759712"/>
              <a:ext cx="2427222" cy="645203"/>
            </a:xfrm>
            <a:custGeom>
              <a:avLst/>
              <a:gdLst>
                <a:gd name="connsiteX0" fmla="*/ 107536 w 645202"/>
                <a:gd name="connsiteY0" fmla="*/ 0 h 2427222"/>
                <a:gd name="connsiteX1" fmla="*/ 537666 w 645202"/>
                <a:gd name="connsiteY1" fmla="*/ 0 h 2427222"/>
                <a:gd name="connsiteX2" fmla="*/ 645202 w 645202"/>
                <a:gd name="connsiteY2" fmla="*/ 107536 h 2427222"/>
                <a:gd name="connsiteX3" fmla="*/ 645202 w 645202"/>
                <a:gd name="connsiteY3" fmla="*/ 2427222 h 2427222"/>
                <a:gd name="connsiteX4" fmla="*/ 645202 w 645202"/>
                <a:gd name="connsiteY4" fmla="*/ 2427222 h 2427222"/>
                <a:gd name="connsiteX5" fmla="*/ 0 w 645202"/>
                <a:gd name="connsiteY5" fmla="*/ 2427222 h 2427222"/>
                <a:gd name="connsiteX6" fmla="*/ 0 w 645202"/>
                <a:gd name="connsiteY6" fmla="*/ 2427222 h 2427222"/>
                <a:gd name="connsiteX7" fmla="*/ 0 w 645202"/>
                <a:gd name="connsiteY7" fmla="*/ 107536 h 2427222"/>
                <a:gd name="connsiteX8" fmla="*/ 107536 w 645202"/>
                <a:gd name="connsiteY8" fmla="*/ 0 h 242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202" h="2427222">
                  <a:moveTo>
                    <a:pt x="645202" y="404546"/>
                  </a:moveTo>
                  <a:lnTo>
                    <a:pt x="645202" y="2022676"/>
                  </a:lnTo>
                  <a:cubicBezTo>
                    <a:pt x="645202" y="2246099"/>
                    <a:pt x="632404" y="2427222"/>
                    <a:pt x="616617" y="2427222"/>
                  </a:cubicBezTo>
                  <a:lnTo>
                    <a:pt x="0" y="2427222"/>
                  </a:lnTo>
                  <a:lnTo>
                    <a:pt x="0" y="24272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616617" y="0"/>
                  </a:lnTo>
                  <a:cubicBezTo>
                    <a:pt x="632404" y="0"/>
                    <a:pt x="645202" y="181123"/>
                    <a:pt x="645202" y="404546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47650" tIns="155321" rIns="279146" bIns="155322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800" kern="1200" dirty="0" smtClean="0">
                  <a:solidFill>
                    <a:srgbClr val="FFFFFF"/>
                  </a:solidFill>
                  <a:latin typeface="Agency FB" panose="020B0503020202020204" pitchFamily="34" charset="0"/>
                </a:rPr>
                <a:t>Gestión de personal</a:t>
              </a:r>
              <a:endParaRPr lang="es-MX" sz="1800" kern="1200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0" name="Forma libre 19"/>
            <p:cNvSpPr/>
            <p:nvPr/>
          </p:nvSpPr>
          <p:spPr>
            <a:xfrm>
              <a:off x="1685521" y="5642468"/>
              <a:ext cx="2427222" cy="645202"/>
            </a:xfrm>
            <a:custGeom>
              <a:avLst/>
              <a:gdLst>
                <a:gd name="connsiteX0" fmla="*/ 107536 w 645202"/>
                <a:gd name="connsiteY0" fmla="*/ 0 h 2427222"/>
                <a:gd name="connsiteX1" fmla="*/ 537666 w 645202"/>
                <a:gd name="connsiteY1" fmla="*/ 0 h 2427222"/>
                <a:gd name="connsiteX2" fmla="*/ 645202 w 645202"/>
                <a:gd name="connsiteY2" fmla="*/ 107536 h 2427222"/>
                <a:gd name="connsiteX3" fmla="*/ 645202 w 645202"/>
                <a:gd name="connsiteY3" fmla="*/ 2427222 h 2427222"/>
                <a:gd name="connsiteX4" fmla="*/ 645202 w 645202"/>
                <a:gd name="connsiteY4" fmla="*/ 2427222 h 2427222"/>
                <a:gd name="connsiteX5" fmla="*/ 0 w 645202"/>
                <a:gd name="connsiteY5" fmla="*/ 2427222 h 2427222"/>
                <a:gd name="connsiteX6" fmla="*/ 0 w 645202"/>
                <a:gd name="connsiteY6" fmla="*/ 2427222 h 2427222"/>
                <a:gd name="connsiteX7" fmla="*/ 0 w 645202"/>
                <a:gd name="connsiteY7" fmla="*/ 107536 h 2427222"/>
                <a:gd name="connsiteX8" fmla="*/ 107536 w 645202"/>
                <a:gd name="connsiteY8" fmla="*/ 0 h 242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202" h="2427222">
                  <a:moveTo>
                    <a:pt x="645202" y="404546"/>
                  </a:moveTo>
                  <a:lnTo>
                    <a:pt x="645202" y="2022676"/>
                  </a:lnTo>
                  <a:cubicBezTo>
                    <a:pt x="645202" y="2246099"/>
                    <a:pt x="632404" y="2427222"/>
                    <a:pt x="616617" y="2427222"/>
                  </a:cubicBezTo>
                  <a:lnTo>
                    <a:pt x="0" y="2427222"/>
                  </a:lnTo>
                  <a:lnTo>
                    <a:pt x="0" y="24272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616617" y="0"/>
                  </a:lnTo>
                  <a:cubicBezTo>
                    <a:pt x="632404" y="0"/>
                    <a:pt x="645202" y="181123"/>
                    <a:pt x="645202" y="4045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47650" tIns="155321" rIns="279146" bIns="155321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800" kern="1200" dirty="0">
                  <a:solidFill>
                    <a:srgbClr val="FFFFFF"/>
                  </a:solidFill>
                  <a:latin typeface="Agency FB" panose="020B0503020202020204" pitchFamily="34" charset="0"/>
                </a:rPr>
                <a:t>Coordinación de </a:t>
              </a:r>
              <a:r>
                <a:rPr lang="es-MX" sz="1800" kern="1200" dirty="0" smtClean="0">
                  <a:solidFill>
                    <a:srgbClr val="FFFFFF"/>
                  </a:solidFill>
                  <a:latin typeface="Agency FB" panose="020B0503020202020204" pitchFamily="34" charset="0"/>
                </a:rPr>
                <a:t>equipos (incluso de manera virtual</a:t>
              </a:r>
              <a:r>
                <a:rPr lang="es-MX" sz="2000" kern="1200" dirty="0" smtClean="0">
                  <a:solidFill>
                    <a:srgbClr val="FFFFFF"/>
                  </a:solidFill>
                  <a:latin typeface="Agency FB" panose="020B0503020202020204" pitchFamily="34" charset="0"/>
                </a:rPr>
                <a:t>)</a:t>
              </a:r>
              <a:endParaRPr lang="es-MX" sz="2000" kern="1200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4841851" y="1818868"/>
            <a:ext cx="3675081" cy="4468801"/>
            <a:chOff x="6051461" y="2123212"/>
            <a:chExt cx="2468019" cy="4150742"/>
          </a:xfrm>
          <a:solidFill>
            <a:schemeClr val="tx2"/>
          </a:solidFill>
        </p:grpSpPr>
        <p:sp>
          <p:nvSpPr>
            <p:cNvPr id="23" name="Forma libre 22"/>
            <p:cNvSpPr/>
            <p:nvPr/>
          </p:nvSpPr>
          <p:spPr>
            <a:xfrm>
              <a:off x="6051461" y="2123212"/>
              <a:ext cx="2466308" cy="632680"/>
            </a:xfrm>
            <a:custGeom>
              <a:avLst/>
              <a:gdLst>
                <a:gd name="connsiteX0" fmla="*/ 105449 w 632680"/>
                <a:gd name="connsiteY0" fmla="*/ 0 h 2466308"/>
                <a:gd name="connsiteX1" fmla="*/ 527231 w 632680"/>
                <a:gd name="connsiteY1" fmla="*/ 0 h 2466308"/>
                <a:gd name="connsiteX2" fmla="*/ 632680 w 632680"/>
                <a:gd name="connsiteY2" fmla="*/ 105449 h 2466308"/>
                <a:gd name="connsiteX3" fmla="*/ 632680 w 632680"/>
                <a:gd name="connsiteY3" fmla="*/ 2466308 h 2466308"/>
                <a:gd name="connsiteX4" fmla="*/ 632680 w 632680"/>
                <a:gd name="connsiteY4" fmla="*/ 2466308 h 2466308"/>
                <a:gd name="connsiteX5" fmla="*/ 0 w 632680"/>
                <a:gd name="connsiteY5" fmla="*/ 2466308 h 2466308"/>
                <a:gd name="connsiteX6" fmla="*/ 0 w 632680"/>
                <a:gd name="connsiteY6" fmla="*/ 2466308 h 2466308"/>
                <a:gd name="connsiteX7" fmla="*/ 0 w 632680"/>
                <a:gd name="connsiteY7" fmla="*/ 105449 h 2466308"/>
                <a:gd name="connsiteX8" fmla="*/ 105449 w 632680"/>
                <a:gd name="connsiteY8" fmla="*/ 0 h 246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680" h="2466308">
                  <a:moveTo>
                    <a:pt x="632680" y="411060"/>
                  </a:moveTo>
                  <a:lnTo>
                    <a:pt x="632680" y="2055248"/>
                  </a:lnTo>
                  <a:cubicBezTo>
                    <a:pt x="632680" y="2282270"/>
                    <a:pt x="620569" y="2466308"/>
                    <a:pt x="605629" y="2466308"/>
                  </a:cubicBezTo>
                  <a:lnTo>
                    <a:pt x="0" y="2466308"/>
                  </a:lnTo>
                  <a:lnTo>
                    <a:pt x="0" y="24663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605629" y="0"/>
                  </a:lnTo>
                  <a:cubicBezTo>
                    <a:pt x="620569" y="0"/>
                    <a:pt x="632680" y="184038"/>
                    <a:pt x="632680" y="4110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47651" tIns="154709" rIns="278534" bIns="154711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000" kern="1200" dirty="0">
                  <a:solidFill>
                    <a:srgbClr val="FFFFFF"/>
                  </a:solidFill>
                  <a:latin typeface="Agency FB" panose="020B0503020202020204" pitchFamily="34" charset="0"/>
                </a:rPr>
                <a:t>Inteligencia </a:t>
              </a:r>
              <a:r>
                <a:rPr lang="es-MX" sz="2000" kern="1200" dirty="0" smtClean="0">
                  <a:solidFill>
                    <a:srgbClr val="FFFFFF"/>
                  </a:solidFill>
                  <a:latin typeface="Agency FB" panose="020B0503020202020204" pitchFamily="34" charset="0"/>
                </a:rPr>
                <a:t>social y emocional</a:t>
              </a:r>
              <a:endParaRPr lang="es-MX" sz="2000" kern="1200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5" name="Forma libre 24"/>
            <p:cNvSpPr/>
            <p:nvPr/>
          </p:nvSpPr>
          <p:spPr>
            <a:xfrm>
              <a:off x="6053172" y="2997999"/>
              <a:ext cx="2466308" cy="632680"/>
            </a:xfrm>
            <a:custGeom>
              <a:avLst/>
              <a:gdLst>
                <a:gd name="connsiteX0" fmla="*/ 105449 w 632680"/>
                <a:gd name="connsiteY0" fmla="*/ 0 h 2466308"/>
                <a:gd name="connsiteX1" fmla="*/ 527231 w 632680"/>
                <a:gd name="connsiteY1" fmla="*/ 0 h 2466308"/>
                <a:gd name="connsiteX2" fmla="*/ 632680 w 632680"/>
                <a:gd name="connsiteY2" fmla="*/ 105449 h 2466308"/>
                <a:gd name="connsiteX3" fmla="*/ 632680 w 632680"/>
                <a:gd name="connsiteY3" fmla="*/ 2466308 h 2466308"/>
                <a:gd name="connsiteX4" fmla="*/ 632680 w 632680"/>
                <a:gd name="connsiteY4" fmla="*/ 2466308 h 2466308"/>
                <a:gd name="connsiteX5" fmla="*/ 0 w 632680"/>
                <a:gd name="connsiteY5" fmla="*/ 2466308 h 2466308"/>
                <a:gd name="connsiteX6" fmla="*/ 0 w 632680"/>
                <a:gd name="connsiteY6" fmla="*/ 2466308 h 2466308"/>
                <a:gd name="connsiteX7" fmla="*/ 0 w 632680"/>
                <a:gd name="connsiteY7" fmla="*/ 105449 h 2466308"/>
                <a:gd name="connsiteX8" fmla="*/ 105449 w 632680"/>
                <a:gd name="connsiteY8" fmla="*/ 0 h 246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680" h="2466308">
                  <a:moveTo>
                    <a:pt x="632680" y="411060"/>
                  </a:moveTo>
                  <a:lnTo>
                    <a:pt x="632680" y="2055248"/>
                  </a:lnTo>
                  <a:cubicBezTo>
                    <a:pt x="632680" y="2282270"/>
                    <a:pt x="620569" y="2466308"/>
                    <a:pt x="605629" y="2466308"/>
                  </a:cubicBezTo>
                  <a:lnTo>
                    <a:pt x="0" y="2466308"/>
                  </a:lnTo>
                  <a:lnTo>
                    <a:pt x="0" y="24663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605629" y="0"/>
                  </a:lnTo>
                  <a:cubicBezTo>
                    <a:pt x="620569" y="0"/>
                    <a:pt x="632680" y="184038"/>
                    <a:pt x="632680" y="411060"/>
                  </a:cubicBezTo>
                  <a:close/>
                </a:path>
              </a:pathLst>
            </a:custGeom>
            <a:solidFill>
              <a:srgbClr val="1D8E94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47651" tIns="154710" rIns="278534" bIns="15471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000" kern="1200" dirty="0" smtClean="0">
                  <a:solidFill>
                    <a:srgbClr val="FFFFFF"/>
                  </a:solidFill>
                  <a:latin typeface="Agency FB" panose="020B0503020202020204" pitchFamily="34" charset="0"/>
                </a:rPr>
                <a:t>Juicio y toma de decisiones</a:t>
              </a:r>
              <a:endParaRPr lang="es-MX" sz="2000" kern="1200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7" name="Forma libre 26"/>
            <p:cNvSpPr/>
            <p:nvPr/>
          </p:nvSpPr>
          <p:spPr>
            <a:xfrm>
              <a:off x="6053172" y="3879090"/>
              <a:ext cx="2466308" cy="632680"/>
            </a:xfrm>
            <a:custGeom>
              <a:avLst/>
              <a:gdLst>
                <a:gd name="connsiteX0" fmla="*/ 105449 w 632680"/>
                <a:gd name="connsiteY0" fmla="*/ 0 h 2466308"/>
                <a:gd name="connsiteX1" fmla="*/ 527231 w 632680"/>
                <a:gd name="connsiteY1" fmla="*/ 0 h 2466308"/>
                <a:gd name="connsiteX2" fmla="*/ 632680 w 632680"/>
                <a:gd name="connsiteY2" fmla="*/ 105449 h 2466308"/>
                <a:gd name="connsiteX3" fmla="*/ 632680 w 632680"/>
                <a:gd name="connsiteY3" fmla="*/ 2466308 h 2466308"/>
                <a:gd name="connsiteX4" fmla="*/ 632680 w 632680"/>
                <a:gd name="connsiteY4" fmla="*/ 2466308 h 2466308"/>
                <a:gd name="connsiteX5" fmla="*/ 0 w 632680"/>
                <a:gd name="connsiteY5" fmla="*/ 2466308 h 2466308"/>
                <a:gd name="connsiteX6" fmla="*/ 0 w 632680"/>
                <a:gd name="connsiteY6" fmla="*/ 2466308 h 2466308"/>
                <a:gd name="connsiteX7" fmla="*/ 0 w 632680"/>
                <a:gd name="connsiteY7" fmla="*/ 105449 h 2466308"/>
                <a:gd name="connsiteX8" fmla="*/ 105449 w 632680"/>
                <a:gd name="connsiteY8" fmla="*/ 0 h 246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680" h="2466308">
                  <a:moveTo>
                    <a:pt x="632680" y="411060"/>
                  </a:moveTo>
                  <a:lnTo>
                    <a:pt x="632680" y="2055248"/>
                  </a:lnTo>
                  <a:cubicBezTo>
                    <a:pt x="632680" y="2282270"/>
                    <a:pt x="620569" y="2466308"/>
                    <a:pt x="605629" y="2466308"/>
                  </a:cubicBezTo>
                  <a:lnTo>
                    <a:pt x="0" y="2466308"/>
                  </a:lnTo>
                  <a:lnTo>
                    <a:pt x="0" y="24663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605629" y="0"/>
                  </a:lnTo>
                  <a:cubicBezTo>
                    <a:pt x="620569" y="0"/>
                    <a:pt x="632680" y="184038"/>
                    <a:pt x="632680" y="411060"/>
                  </a:cubicBezTo>
                  <a:close/>
                </a:path>
              </a:pathLst>
            </a:custGeom>
            <a:solidFill>
              <a:srgbClr val="66AC2D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47651" tIns="154710" rIns="278534" bIns="15471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000" kern="1200" dirty="0" smtClean="0">
                  <a:solidFill>
                    <a:srgbClr val="FFFFFF"/>
                  </a:solidFill>
                  <a:latin typeface="Agency FB" panose="020B0503020202020204" pitchFamily="34" charset="0"/>
                </a:rPr>
                <a:t>Orientación al servicio</a:t>
              </a:r>
              <a:endParaRPr lang="es-MX" sz="2000" kern="1200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9" name="Forma libre 28"/>
            <p:cNvSpPr/>
            <p:nvPr/>
          </p:nvSpPr>
          <p:spPr>
            <a:xfrm>
              <a:off x="6053172" y="4760182"/>
              <a:ext cx="2466308" cy="632681"/>
            </a:xfrm>
            <a:custGeom>
              <a:avLst/>
              <a:gdLst>
                <a:gd name="connsiteX0" fmla="*/ 105449 w 632680"/>
                <a:gd name="connsiteY0" fmla="*/ 0 h 2466308"/>
                <a:gd name="connsiteX1" fmla="*/ 527231 w 632680"/>
                <a:gd name="connsiteY1" fmla="*/ 0 h 2466308"/>
                <a:gd name="connsiteX2" fmla="*/ 632680 w 632680"/>
                <a:gd name="connsiteY2" fmla="*/ 105449 h 2466308"/>
                <a:gd name="connsiteX3" fmla="*/ 632680 w 632680"/>
                <a:gd name="connsiteY3" fmla="*/ 2466308 h 2466308"/>
                <a:gd name="connsiteX4" fmla="*/ 632680 w 632680"/>
                <a:gd name="connsiteY4" fmla="*/ 2466308 h 2466308"/>
                <a:gd name="connsiteX5" fmla="*/ 0 w 632680"/>
                <a:gd name="connsiteY5" fmla="*/ 2466308 h 2466308"/>
                <a:gd name="connsiteX6" fmla="*/ 0 w 632680"/>
                <a:gd name="connsiteY6" fmla="*/ 2466308 h 2466308"/>
                <a:gd name="connsiteX7" fmla="*/ 0 w 632680"/>
                <a:gd name="connsiteY7" fmla="*/ 105449 h 2466308"/>
                <a:gd name="connsiteX8" fmla="*/ 105449 w 632680"/>
                <a:gd name="connsiteY8" fmla="*/ 0 h 246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680" h="2466308">
                  <a:moveTo>
                    <a:pt x="632680" y="411060"/>
                  </a:moveTo>
                  <a:lnTo>
                    <a:pt x="632680" y="2055248"/>
                  </a:lnTo>
                  <a:cubicBezTo>
                    <a:pt x="632680" y="2282270"/>
                    <a:pt x="620569" y="2466308"/>
                    <a:pt x="605629" y="2466308"/>
                  </a:cubicBezTo>
                  <a:lnTo>
                    <a:pt x="0" y="2466308"/>
                  </a:lnTo>
                  <a:lnTo>
                    <a:pt x="0" y="24663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605629" y="0"/>
                  </a:lnTo>
                  <a:cubicBezTo>
                    <a:pt x="620569" y="0"/>
                    <a:pt x="632680" y="184038"/>
                    <a:pt x="632680" y="41106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47651" tIns="154710" rIns="278534" bIns="154711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000" kern="1200" dirty="0">
                  <a:solidFill>
                    <a:srgbClr val="FFFFFF"/>
                  </a:solidFill>
                  <a:latin typeface="Agency FB" panose="020B0503020202020204" pitchFamily="34" charset="0"/>
                </a:rPr>
                <a:t>Negociación</a:t>
              </a:r>
            </a:p>
          </p:txBody>
        </p:sp>
        <p:sp>
          <p:nvSpPr>
            <p:cNvPr id="31" name="Forma libre 30"/>
            <p:cNvSpPr/>
            <p:nvPr/>
          </p:nvSpPr>
          <p:spPr>
            <a:xfrm>
              <a:off x="6053172" y="5641274"/>
              <a:ext cx="2466308" cy="632680"/>
            </a:xfrm>
            <a:custGeom>
              <a:avLst/>
              <a:gdLst>
                <a:gd name="connsiteX0" fmla="*/ 105449 w 632680"/>
                <a:gd name="connsiteY0" fmla="*/ 0 h 2466308"/>
                <a:gd name="connsiteX1" fmla="*/ 527231 w 632680"/>
                <a:gd name="connsiteY1" fmla="*/ 0 h 2466308"/>
                <a:gd name="connsiteX2" fmla="*/ 632680 w 632680"/>
                <a:gd name="connsiteY2" fmla="*/ 105449 h 2466308"/>
                <a:gd name="connsiteX3" fmla="*/ 632680 w 632680"/>
                <a:gd name="connsiteY3" fmla="*/ 2466308 h 2466308"/>
                <a:gd name="connsiteX4" fmla="*/ 632680 w 632680"/>
                <a:gd name="connsiteY4" fmla="*/ 2466308 h 2466308"/>
                <a:gd name="connsiteX5" fmla="*/ 0 w 632680"/>
                <a:gd name="connsiteY5" fmla="*/ 2466308 h 2466308"/>
                <a:gd name="connsiteX6" fmla="*/ 0 w 632680"/>
                <a:gd name="connsiteY6" fmla="*/ 2466308 h 2466308"/>
                <a:gd name="connsiteX7" fmla="*/ 0 w 632680"/>
                <a:gd name="connsiteY7" fmla="*/ 105449 h 2466308"/>
                <a:gd name="connsiteX8" fmla="*/ 105449 w 632680"/>
                <a:gd name="connsiteY8" fmla="*/ 0 h 246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680" h="2466308">
                  <a:moveTo>
                    <a:pt x="632680" y="411060"/>
                  </a:moveTo>
                  <a:lnTo>
                    <a:pt x="632680" y="2055248"/>
                  </a:lnTo>
                  <a:cubicBezTo>
                    <a:pt x="632680" y="2282270"/>
                    <a:pt x="620569" y="2466308"/>
                    <a:pt x="605629" y="2466308"/>
                  </a:cubicBezTo>
                  <a:lnTo>
                    <a:pt x="0" y="2466308"/>
                  </a:lnTo>
                  <a:lnTo>
                    <a:pt x="0" y="24663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605629" y="0"/>
                  </a:lnTo>
                  <a:cubicBezTo>
                    <a:pt x="620569" y="0"/>
                    <a:pt x="632680" y="184038"/>
                    <a:pt x="632680" y="41106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47651" tIns="154710" rIns="278534" bIns="15471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000" kern="1200" dirty="0">
                  <a:solidFill>
                    <a:srgbClr val="FFFFFF"/>
                  </a:solidFill>
                  <a:latin typeface="Agency FB" panose="020B0503020202020204" pitchFamily="34" charset="0"/>
                </a:rPr>
                <a:t>Flexibilidad cognitiva</a:t>
              </a: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5611092" y="6613888"/>
            <a:ext cx="3420635" cy="252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s-MX" sz="1100" dirty="0">
                <a:latin typeface="Agency FB" panose="020B0503020202020204" pitchFamily="34" charset="0"/>
              </a:rPr>
              <a:t>Fuente: Foro Económico Mundial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74988" y="396541"/>
            <a:ext cx="8427308" cy="452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10 principales </a:t>
            </a:r>
            <a:r>
              <a:rPr lang="es-MX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habilidades que serán demandas por los </a:t>
            </a:r>
            <a:r>
              <a:rPr lang="es-MX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empleadores en 2020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36850" y="1062680"/>
            <a:ext cx="7777534" cy="68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Este tipo de habilidades permite a las empresas mejorar la productividad del capital humano </a:t>
            </a:r>
            <a:endParaRPr lang="es-MX" sz="2000" dirty="0">
              <a:solidFill>
                <a:schemeClr val="tx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4"/>
          <p:cNvCxnSpPr/>
          <p:nvPr/>
        </p:nvCxnSpPr>
        <p:spPr>
          <a:xfrm>
            <a:off x="825550" y="943883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7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ACB338B8-E8EB-42A3-8624-31BD5D06701F}"/>
              </a:ext>
            </a:extLst>
          </p:cNvPr>
          <p:cNvSpPr/>
          <p:nvPr/>
        </p:nvSpPr>
        <p:spPr>
          <a:xfrm>
            <a:off x="768207" y="2773738"/>
            <a:ext cx="3694120" cy="3743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058" tIns="41029" rIns="82058" bIns="41029" rtlCol="0" anchor="ctr"/>
          <a:lstStyle/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Arquitectura digital.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Ingeniería del Internet de las Cosas.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Arquitectura de nuevas realidades.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Ciberseguridad.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Arquitectura de Big Data.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Ingeniería de drones.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Ingeniería 3D.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Diseño de robótica.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Diseño de Inteligencia artificial</a:t>
            </a:r>
            <a:r>
              <a:rPr lang="es-MX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Realidad virtual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endParaRPr lang="es-MX" sz="20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C1C836B9-423C-42DC-BD87-0D3801BC410F}"/>
              </a:ext>
            </a:extLst>
          </p:cNvPr>
          <p:cNvSpPr/>
          <p:nvPr/>
        </p:nvSpPr>
        <p:spPr>
          <a:xfrm>
            <a:off x="4858247" y="3166434"/>
            <a:ext cx="3694120" cy="3743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058" tIns="41029" rIns="82058" bIns="41029" rtlCol="0" anchor="ctr"/>
          <a:lstStyle/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Director de datos.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Ingenieros y arquitectos de ciudades inteligentes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Gestoría de robots colaborativos.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Licenciatura en regulaciones normativas, o bien en privacidad y protección de datos.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Hacking ético.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Desarrolladores, administradores y especialistas de la </a:t>
            </a:r>
            <a:r>
              <a:rPr lang="es-MX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nube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r>
              <a:rPr lang="es-MX" sz="2000" dirty="0">
                <a:solidFill>
                  <a:schemeClr val="tx1"/>
                </a:solidFill>
                <a:latin typeface="Agency FB" panose="020B0503020202020204" pitchFamily="34" charset="0"/>
              </a:rPr>
              <a:t>Ingeniería genética</a:t>
            </a: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endParaRPr lang="es-MX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rgbClr val="3F9918"/>
              </a:buClr>
              <a:buSzPct val="150000"/>
              <a:buFont typeface="Wingdings" charset="2"/>
              <a:buChar char="§"/>
            </a:pPr>
            <a:endParaRPr lang="es-MX" sz="2000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D16B122E-7E79-488E-81CF-34CDDD927756}"/>
              </a:ext>
            </a:extLst>
          </p:cNvPr>
          <p:cNvSpPr/>
          <p:nvPr/>
        </p:nvSpPr>
        <p:spPr>
          <a:xfrm>
            <a:off x="595751" y="1282730"/>
            <a:ext cx="7983497" cy="1313966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algn="just"/>
            <a:r>
              <a:rPr lang="es-MX" sz="2000" dirty="0" smtClean="0">
                <a:solidFill>
                  <a:srgbClr val="000000"/>
                </a:solidFill>
                <a:latin typeface="Agency FB" panose="020B0503020202020204" pitchFamily="34" charset="0"/>
                <a:ea typeface="Arial" panose="020B0604020202020204" pitchFamily="34" charset="0"/>
                <a:cs typeface="Arial"/>
              </a:rPr>
              <a:t>Las instituciones educativas se verán obligadas a </a:t>
            </a:r>
            <a:r>
              <a:rPr lang="es-MX" sz="2000" b="1" dirty="0" smtClean="0">
                <a:solidFill>
                  <a:srgbClr val="000000"/>
                </a:solidFill>
                <a:latin typeface="Agency FB" panose="020B0503020202020204" pitchFamily="34" charset="0"/>
                <a:ea typeface="Arial" panose="020B0604020202020204" pitchFamily="34" charset="0"/>
                <a:cs typeface="Arial"/>
              </a:rPr>
              <a:t>introducir modificaciones significativas en la oferta educativa para elevar su pertinencia, enfrentar los retos del futuro y potenciar la empleabilidad de sus egresados</a:t>
            </a:r>
            <a:r>
              <a:rPr lang="es-MX" sz="2000" dirty="0" smtClean="0">
                <a:solidFill>
                  <a:srgbClr val="000000"/>
                </a:solidFill>
                <a:latin typeface="Agency FB" panose="020B0503020202020204" pitchFamily="34" charset="0"/>
                <a:ea typeface="Arial" panose="020B0604020202020204" pitchFamily="34" charset="0"/>
                <a:cs typeface="Arial"/>
              </a:rPr>
              <a:t>. Las más prometedoras oportunidades de trabajo en el futuro tendrán que ver con: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68207" y="310656"/>
            <a:ext cx="8136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En este contexto de permanente cambio, emergerán nuevas carreras</a:t>
            </a:r>
          </a:p>
        </p:txBody>
      </p:sp>
      <p:cxnSp>
        <p:nvCxnSpPr>
          <p:cNvPr id="11" name="Conector recto 4"/>
          <p:cNvCxnSpPr/>
          <p:nvPr/>
        </p:nvCxnSpPr>
        <p:spPr>
          <a:xfrm>
            <a:off x="825550" y="943883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1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1886" y="1292748"/>
            <a:ext cx="8163697" cy="5010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es-ES" dirty="0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Instituciones públicas nacionales </a:t>
            </a:r>
            <a:r>
              <a:rPr lang="es-ES" dirty="0" err="1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unimodales</a:t>
            </a:r>
            <a:r>
              <a:rPr lang="es-ES" dirty="0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de dedicación </a:t>
            </a:r>
            <a:r>
              <a:rPr lang="es-ES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exclusiva a la educación </a:t>
            </a:r>
            <a:r>
              <a:rPr lang="es-ES" dirty="0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escolarizada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es-ES" dirty="0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Instituciones estatales </a:t>
            </a:r>
            <a:r>
              <a:rPr lang="es-ES" dirty="0" err="1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unimodales</a:t>
            </a:r>
            <a:r>
              <a:rPr lang="es-ES" dirty="0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  <a:ea typeface="Calibri" charset="0"/>
                <a:cs typeface="Arial" panose="020B0604020202020204" pitchFamily="34" charset="0"/>
              </a:rPr>
              <a:t>Universidad Virtual del Estado de Guanajuato.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  <a:ea typeface="Calibri" charset="0"/>
                <a:cs typeface="Arial" panose="020B0604020202020204" pitchFamily="34" charset="0"/>
              </a:rPr>
              <a:t>Universidad Virtual del Estado de Michoacán.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  <a:ea typeface="Calibri" charset="0"/>
                <a:cs typeface="Arial" panose="020B0604020202020204" pitchFamily="34" charset="0"/>
              </a:rPr>
              <a:t>Universidad Digital del Estado de México.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  <a:ea typeface="Calibri" charset="0"/>
                <a:cs typeface="Arial" panose="020B0604020202020204" pitchFamily="34" charset="0"/>
              </a:rPr>
              <a:t>Universidad a Distancia del Estado de Chihuahua.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  <a:ea typeface="Calibri" charset="0"/>
                <a:cs typeface="Arial" panose="020B0604020202020204" pitchFamily="34" charset="0"/>
              </a:rPr>
              <a:t>Instituto de Educación Digital del Estado de Puebla.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  <a:ea typeface="Calibri" charset="0"/>
                <a:cs typeface="Arial" panose="020B0604020202020204" pitchFamily="34" charset="0"/>
              </a:rPr>
              <a:t>Universidad Ciudadana de Nuevo León.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  <a:ea typeface="Calibri" charset="0"/>
                <a:cs typeface="Arial" panose="020B0604020202020204" pitchFamily="34" charset="0"/>
              </a:rPr>
              <a:t>Universidad Digital del Estado de Hidalgo.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  <a:ea typeface="Calibri" charset="0"/>
                <a:cs typeface="Arial" panose="020B0604020202020204" pitchFamily="34" charset="0"/>
              </a:rPr>
              <a:t>Universidad Digital del Estado de Jalisco.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  <a:ea typeface="Calibri" charset="0"/>
                <a:cs typeface="Arial" panose="020B0604020202020204" pitchFamily="34" charset="0"/>
              </a:rPr>
              <a:t>Virtual-Universidad Autónoma Querétaro.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678180" algn="l"/>
              </a:tabLst>
            </a:pPr>
            <a:endParaRPr lang="es-MX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es-ES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Oferta de programas de </a:t>
            </a:r>
            <a:r>
              <a:rPr lang="es-ES" dirty="0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abierta y a distancia en instituciones multimodales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678180" algn="l"/>
              </a:tabLst>
            </a:pPr>
            <a:endParaRPr lang="es-ES" dirty="0" smtClean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es-MX" dirty="0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ES" dirty="0" err="1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nstituciones</a:t>
            </a:r>
            <a:r>
              <a:rPr lang="es-ES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transnacionales. </a:t>
            </a:r>
            <a:endParaRPr lang="es-MX" dirty="0">
              <a:effectLst/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825550" y="1086146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708454" y="197709"/>
            <a:ext cx="8043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s-MX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La educación superior no escolarizada está siendo ofertada hoy en día por diferentes tipos de </a:t>
            </a:r>
            <a:r>
              <a:rPr lang="es-MX" sz="2400" b="1" dirty="0">
                <a:latin typeface="Agency FB" panose="020B0503020202020204" pitchFamily="34" charset="0"/>
                <a:cs typeface="Arial" panose="020B0604020202020204" pitchFamily="34" charset="0"/>
              </a:rPr>
              <a:t>instituciones en México </a:t>
            </a: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7" y="1914333"/>
            <a:ext cx="823755" cy="7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n para Una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36" y="1144470"/>
            <a:ext cx="818383" cy="75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Univ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59" y="2309874"/>
            <a:ext cx="1068119" cy="5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n para Universidad Digital del Estado de Méxic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13016" r="7087" b="20676"/>
          <a:stretch/>
        </p:blipFill>
        <p:spPr bwMode="auto">
          <a:xfrm>
            <a:off x="6045699" y="2630237"/>
            <a:ext cx="1423913" cy="55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Resultado de imagen para Universidad Ciudadana de Nuevo Leó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18915" r="9970" b="14929"/>
          <a:stretch/>
        </p:blipFill>
        <p:spPr bwMode="auto">
          <a:xfrm>
            <a:off x="7637359" y="3379650"/>
            <a:ext cx="959409" cy="78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Resultado de imagen para Universidad Digital del Estado de Hidal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97" y="3718249"/>
            <a:ext cx="1013701" cy="45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esultado de imagen para Instituto de Educación Digital del Estado de Pueb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50" y="3174098"/>
            <a:ext cx="741505" cy="74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88" y="4134103"/>
            <a:ext cx="1490192" cy="4682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pic>
        <p:nvPicPr>
          <p:cNvPr id="15" name="Imagen 2" descr="image0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91" y="5364757"/>
            <a:ext cx="505161" cy="55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 descr="Resultado de imagen para LOGO IPN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5636" r="17462" b="6269"/>
          <a:stretch/>
        </p:blipFill>
        <p:spPr bwMode="auto">
          <a:xfrm>
            <a:off x="2374982" y="5358633"/>
            <a:ext cx="497297" cy="5793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 descr="Resultado de imagen para LOGO UNIVERSIDAD DE GUADALAJARA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79" y="5348285"/>
            <a:ext cx="427410" cy="56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Resultado de imagen para LOGO BENEMERITA UNIVERSIDAD AUTÃNOMA DE PUEBLA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82" y="5329289"/>
            <a:ext cx="515364" cy="55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Resultado de imagen para LOGO 2018 INSTITUTO TECNOLOGICO D E ESTUDIOS SUPERIORES DE MONTERREY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7" b="32635"/>
          <a:stretch/>
        </p:blipFill>
        <p:spPr bwMode="auto">
          <a:xfrm>
            <a:off x="4564156" y="5404790"/>
            <a:ext cx="1152128" cy="3748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 descr="Resultado de imagen para LOGO UNIVERSIDAD POPULAR AUTÃNOMA DEL ESTADO DE PUEBLA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6059"/>
          <a:stretch/>
        </p:blipFill>
        <p:spPr bwMode="auto">
          <a:xfrm>
            <a:off x="5808145" y="5332667"/>
            <a:ext cx="634554" cy="439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 descr="Resultado de imagen para LOGO UNIVERSIDAD INTERNACIONAL IBEROAMERICANA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47" y="5343845"/>
            <a:ext cx="648142" cy="42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 descr="Resultado de imagen para LOGO UNIVERSIDAD AUTÃNOMA DE CHIHUAHUA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19" y="5320407"/>
            <a:ext cx="468684" cy="533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9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79512" y="1351428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gency FB" panose="020B0503020202020204" pitchFamily="34" charset="0"/>
              </a:rPr>
              <a:t>La legislación existente, y en consecuencia la estadística de la SEP, reconoce tres modalidades: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latin typeface="Agency FB" panose="020B0503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Agency FB" panose="020B0503020202020204" pitchFamily="34" charset="0"/>
              </a:rPr>
              <a:t>Modalidad escolarizada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dirty="0" smtClean="0">
              <a:latin typeface="Agency FB" panose="020B0503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b="1" dirty="0" smtClean="0">
                <a:latin typeface="Agency FB" panose="020B0503020202020204" pitchFamily="34" charset="0"/>
              </a:rPr>
              <a:t>Modalidad no escolarizada</a:t>
            </a:r>
            <a:r>
              <a:rPr lang="es-MX" dirty="0" smtClean="0">
                <a:latin typeface="Agency FB" panose="020B0503020202020204" pitchFamily="34" charset="0"/>
              </a:rPr>
              <a:t>, que tiene </a:t>
            </a:r>
            <a:r>
              <a:rPr lang="es-MX" dirty="0">
                <a:latin typeface="Agency FB" panose="020B0503020202020204" pitchFamily="34" charset="0"/>
              </a:rPr>
              <a:t>una gran diversidad de </a:t>
            </a:r>
            <a:r>
              <a:rPr lang="es-MX" dirty="0" smtClean="0">
                <a:latin typeface="Agency FB" panose="020B0503020202020204" pitchFamily="34" charset="0"/>
              </a:rPr>
              <a:t>variantes. A</a:t>
            </a:r>
            <a:r>
              <a:rPr lang="es-ES" dirty="0" smtClean="0">
                <a:latin typeface="Agency FB" panose="020B0503020202020204" pitchFamily="34" charset="0"/>
                <a:cs typeface="Arial" panose="020B0604020202020204" pitchFamily="34" charset="0"/>
              </a:rPr>
              <a:t>barca </a:t>
            </a:r>
            <a:r>
              <a:rPr lang="es-ES" dirty="0">
                <a:latin typeface="Agency FB" panose="020B0503020202020204" pitchFamily="34" charset="0"/>
                <a:cs typeface="Arial" panose="020B0604020202020204" pitchFamily="34" charset="0"/>
              </a:rPr>
              <a:t>un amplio espectro que va desde los servicios de educación </a:t>
            </a:r>
            <a:r>
              <a:rPr lang="es-ES" dirty="0" smtClean="0">
                <a:latin typeface="Agency FB" panose="020B0503020202020204" pitchFamily="34" charset="0"/>
                <a:cs typeface="Arial" panose="020B0604020202020204" pitchFamily="34" charset="0"/>
              </a:rPr>
              <a:t>abierta hasta </a:t>
            </a:r>
            <a:r>
              <a:rPr lang="es-ES" dirty="0">
                <a:latin typeface="Agency FB" panose="020B0503020202020204" pitchFamily="34" charset="0"/>
                <a:cs typeface="Arial" panose="020B0604020202020204" pitchFamily="34" charset="0"/>
              </a:rPr>
              <a:t>los sistemas virtuales (“en línea”) de enseñanza</a:t>
            </a:r>
            <a:r>
              <a:rPr lang="es-ES" dirty="0" smtClean="0">
                <a:latin typeface="Agency FB" panose="020B0503020202020204" pitchFamily="34" charset="0"/>
                <a:cs typeface="Arial" panose="020B0604020202020204" pitchFamily="34" charset="0"/>
              </a:rPr>
              <a:t>. La </a:t>
            </a:r>
            <a:r>
              <a:rPr lang="es-ES" dirty="0">
                <a:latin typeface="Agency FB" panose="020B0503020202020204" pitchFamily="34" charset="0"/>
                <a:cs typeface="Arial" panose="020B0604020202020204" pitchFamily="34" charset="0"/>
              </a:rPr>
              <a:t>disponibilidad de tecnologías de la información ha favorecido el surgimiento de instituciones exclusivamente orientadas a ofrecer educación en </a:t>
            </a:r>
            <a:r>
              <a:rPr lang="es-ES" dirty="0" smtClean="0">
                <a:latin typeface="Agency FB" panose="020B0503020202020204" pitchFamily="34" charset="0"/>
                <a:cs typeface="Arial" panose="020B0604020202020204" pitchFamily="34" charset="0"/>
              </a:rPr>
              <a:t>línea.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Modalidad mixta, </a:t>
            </a:r>
            <a:r>
              <a:rPr lang="es-ES" dirty="0" smtClean="0">
                <a:latin typeface="Agency FB" panose="020B0503020202020204" pitchFamily="34" charset="0"/>
                <a:cs typeface="Arial" panose="020B0604020202020204" pitchFamily="34" charset="0"/>
              </a:rPr>
              <a:t>que c</a:t>
            </a:r>
            <a:r>
              <a:rPr lang="es-MX" dirty="0" err="1" smtClean="0">
                <a:latin typeface="Agency FB" panose="020B0503020202020204" pitchFamily="34" charset="0"/>
              </a:rPr>
              <a:t>ombina</a:t>
            </a:r>
            <a:r>
              <a:rPr lang="es-MX" dirty="0" smtClean="0">
                <a:latin typeface="Agency FB" panose="020B0503020202020204" pitchFamily="34" charset="0"/>
              </a:rPr>
              <a:t> </a:t>
            </a:r>
            <a:r>
              <a:rPr lang="es-MX" dirty="0">
                <a:latin typeface="Agency FB" panose="020B0503020202020204" pitchFamily="34" charset="0"/>
              </a:rPr>
              <a:t>las características presenciales y virtuales. También se le conoce como </a:t>
            </a:r>
            <a:r>
              <a:rPr lang="es-MX" dirty="0" err="1">
                <a:latin typeface="Agency FB" panose="020B0503020202020204" pitchFamily="34" charset="0"/>
              </a:rPr>
              <a:t>semiescolarizada</a:t>
            </a:r>
            <a:r>
              <a:rPr lang="es-MX" dirty="0">
                <a:latin typeface="Agency FB" panose="020B0503020202020204" pitchFamily="34" charset="0"/>
              </a:rPr>
              <a:t>, </a:t>
            </a:r>
            <a:r>
              <a:rPr lang="es-MX" dirty="0" err="1">
                <a:latin typeface="Agency FB" panose="020B0503020202020204" pitchFamily="34" charset="0"/>
              </a:rPr>
              <a:t>semipresencial</a:t>
            </a:r>
            <a:r>
              <a:rPr lang="es-MX" dirty="0">
                <a:latin typeface="Agency FB" panose="020B0503020202020204" pitchFamily="34" charset="0"/>
              </a:rPr>
              <a:t>. </a:t>
            </a:r>
            <a:r>
              <a:rPr lang="es-MX" dirty="0" err="1">
                <a:latin typeface="Agency FB" panose="020B0503020202020204" pitchFamily="34" charset="0"/>
              </a:rPr>
              <a:t>blended</a:t>
            </a:r>
            <a:r>
              <a:rPr lang="es-MX" dirty="0">
                <a:latin typeface="Agency FB" panose="020B0503020202020204" pitchFamily="34" charset="0"/>
              </a:rPr>
              <a:t> </a:t>
            </a:r>
            <a:r>
              <a:rPr lang="es-MX" dirty="0" err="1">
                <a:latin typeface="Agency FB" panose="020B0503020202020204" pitchFamily="34" charset="0"/>
              </a:rPr>
              <a:t>learning</a:t>
            </a:r>
            <a:r>
              <a:rPr lang="es-MX" dirty="0">
                <a:latin typeface="Agency FB" panose="020B0503020202020204" pitchFamily="34" charset="0"/>
              </a:rPr>
              <a:t>, híbrida, abierta y no-convencional. </a:t>
            </a:r>
            <a:endParaRPr lang="en-US" dirty="0">
              <a:latin typeface="Agency FB" panose="020B0503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 smtClean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>
              <a:latin typeface="Agency FB" panose="020B0503020202020204" pitchFamily="34" charset="0"/>
            </a:endParaRPr>
          </a:p>
        </p:txBody>
      </p:sp>
      <p:pic>
        <p:nvPicPr>
          <p:cNvPr id="18" name="Picture 2" descr="El modelo de educaciÃ³n a distanc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78C8F"/>
              </a:clrFrom>
              <a:clrTo>
                <a:srgbClr val="878C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3" y="1647568"/>
            <a:ext cx="3404989" cy="423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/>
          <p:cNvCxnSpPr/>
          <p:nvPr/>
        </p:nvCxnSpPr>
        <p:spPr>
          <a:xfrm>
            <a:off x="825550" y="1012597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79512" y="65901"/>
            <a:ext cx="874206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La educación superior en las estadísticas de la SEP</a:t>
            </a:r>
            <a:endParaRPr lang="es-MX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3038" y="2875006"/>
            <a:ext cx="850968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Algunos rasgos distintivos de la educación superior no escolarizada en México</a:t>
            </a:r>
            <a:endParaRPr lang="es-MX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1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11357" y="-15679"/>
            <a:ext cx="8119575" cy="995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/>
            <a:r>
              <a:rPr lang="es-MX" sz="2400" b="1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1. La matrícula de la educación superior no escolarizada ha crecido vertiginosamente.</a:t>
            </a:r>
            <a:endParaRPr lang="es-MX" sz="2400" b="1" dirty="0">
              <a:solidFill>
                <a:schemeClr val="tx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825550" y="905209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804034"/>
              </p:ext>
            </p:extLst>
          </p:nvPr>
        </p:nvGraphicFramePr>
        <p:xfrm>
          <a:off x="4680860" y="1794027"/>
          <a:ext cx="4283676" cy="405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0 Rectángulo"/>
          <p:cNvSpPr/>
          <p:nvPr/>
        </p:nvSpPr>
        <p:spPr>
          <a:xfrm>
            <a:off x="4880070" y="986495"/>
            <a:ext cx="4013856" cy="645319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MX" sz="17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Evolución de la </a:t>
            </a:r>
            <a:r>
              <a:rPr lang="es-MX" sz="1700" b="1" u="sng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matrícula no escolarizada </a:t>
            </a:r>
            <a:r>
              <a:rPr lang="es-MX" sz="17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de licenciatura y TSU</a:t>
            </a:r>
          </a:p>
        </p:txBody>
      </p:sp>
      <p:sp>
        <p:nvSpPr>
          <p:cNvPr id="15" name="10 Rectángulo"/>
          <p:cNvSpPr/>
          <p:nvPr/>
        </p:nvSpPr>
        <p:spPr>
          <a:xfrm>
            <a:off x="411925" y="986430"/>
            <a:ext cx="4031044" cy="645319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MX" sz="17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Evolución de la </a:t>
            </a:r>
            <a:r>
              <a:rPr lang="es-MX" sz="1700" b="1" u="sng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matrícula total</a:t>
            </a:r>
            <a:r>
              <a:rPr lang="es-MX" sz="17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en Educación Superior</a:t>
            </a:r>
            <a:endParaRPr lang="es-MX" sz="17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2DBB1978-181E-4E07-A68A-F01A7EBEB2CA}"/>
              </a:ext>
            </a:extLst>
          </p:cNvPr>
          <p:cNvSpPr txBox="1"/>
          <p:nvPr/>
        </p:nvSpPr>
        <p:spPr>
          <a:xfrm>
            <a:off x="197427" y="5801302"/>
            <a:ext cx="8847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gency FB" panose="020B0503020202020204" pitchFamily="34" charset="0"/>
                <a:cs typeface="Arial" panose="020B0604020202020204" pitchFamily="34" charset="0"/>
              </a:rPr>
              <a:t>En </a:t>
            </a:r>
            <a:r>
              <a:rPr lang="es-MX" sz="2000" dirty="0">
                <a:latin typeface="Agency FB" panose="020B0503020202020204" pitchFamily="34" charset="0"/>
                <a:cs typeface="Arial" panose="020B0604020202020204" pitchFamily="34" charset="0"/>
              </a:rPr>
              <a:t>los últimos 20 </a:t>
            </a:r>
            <a:r>
              <a:rPr lang="es-MX" sz="2000" dirty="0" smtClean="0">
                <a:latin typeface="Agency FB" panose="020B0503020202020204" pitchFamily="34" charset="0"/>
                <a:cs typeface="Arial" panose="020B0604020202020204" pitchFamily="34" charset="0"/>
              </a:rPr>
              <a:t>años la </a:t>
            </a:r>
            <a:r>
              <a:rPr lang="es-MX" sz="2000" dirty="0">
                <a:latin typeface="Agency FB" panose="020B0503020202020204" pitchFamily="34" charset="0"/>
                <a:cs typeface="Arial" panose="020B0604020202020204" pitchFamily="34" charset="0"/>
              </a:rPr>
              <a:t>matrícula no escolarizada </a:t>
            </a:r>
            <a:r>
              <a:rPr lang="es-MX" sz="2000" dirty="0" smtClean="0">
                <a:latin typeface="Agency FB" panose="020B0503020202020204" pitchFamily="34" charset="0"/>
                <a:cs typeface="Arial" panose="020B0604020202020204" pitchFamily="34" charset="0"/>
              </a:rPr>
              <a:t>se </a:t>
            </a:r>
            <a:r>
              <a:rPr lang="es-MX" sz="2000" dirty="0">
                <a:latin typeface="Agency FB" panose="020B0503020202020204" pitchFamily="34" charset="0"/>
                <a:cs typeface="Arial" panose="020B0604020202020204" pitchFamily="34" charset="0"/>
              </a:rPr>
              <a:t>incrementó de poco más </a:t>
            </a:r>
            <a:r>
              <a:rPr lang="es-MX" sz="2000" dirty="0" smtClean="0">
                <a:latin typeface="Agency FB" panose="020B0503020202020204" pitchFamily="34" charset="0"/>
                <a:cs typeface="Arial" panose="020B0604020202020204" pitchFamily="34" charset="0"/>
              </a:rPr>
              <a:t>de </a:t>
            </a:r>
            <a:r>
              <a:rPr lang="es-MX" sz="2000" dirty="0">
                <a:latin typeface="Agency FB" panose="020B0503020202020204" pitchFamily="34" charset="0"/>
                <a:cs typeface="Arial" panose="020B0604020202020204" pitchFamily="34" charset="0"/>
              </a:rPr>
              <a:t>100 mil </a:t>
            </a:r>
            <a:r>
              <a:rPr lang="es-MX" sz="2000" dirty="0" smtClean="0">
                <a:latin typeface="Agency FB" panose="020B0503020202020204" pitchFamily="34" charset="0"/>
                <a:cs typeface="Arial" panose="020B0604020202020204" pitchFamily="34" charset="0"/>
              </a:rPr>
              <a:t>a casi </a:t>
            </a:r>
            <a:r>
              <a:rPr lang="es-MX" sz="2000" dirty="0">
                <a:latin typeface="Agency FB" panose="020B0503020202020204" pitchFamily="34" charset="0"/>
                <a:cs typeface="Arial" panose="020B0604020202020204" pitchFamily="34" charset="0"/>
              </a:rPr>
              <a:t>600 </a:t>
            </a:r>
            <a:r>
              <a:rPr lang="es-MX" sz="2000" dirty="0" smtClean="0">
                <a:latin typeface="Agency FB" panose="020B0503020202020204" pitchFamily="34" charset="0"/>
                <a:cs typeface="Arial" panose="020B0604020202020204" pitchFamily="34" charset="0"/>
              </a:rPr>
              <a:t>mil alumnos. </a:t>
            </a:r>
            <a:r>
              <a:rPr lang="es-MX" sz="2000" dirty="0">
                <a:latin typeface="Agency FB" panose="020B0503020202020204" pitchFamily="34" charset="0"/>
                <a:cs typeface="Arial" panose="020B0604020202020204" pitchFamily="34" charset="0"/>
              </a:rPr>
              <a:t>En ese lapso, la modalidad a distancia elevó su participación en la matrícula total </a:t>
            </a:r>
            <a:r>
              <a:rPr lang="es-MX" sz="2000" dirty="0" smtClean="0">
                <a:latin typeface="Agency FB" panose="020B0503020202020204" pitchFamily="34" charset="0"/>
                <a:cs typeface="Arial" panose="020B0604020202020204" pitchFamily="34" charset="0"/>
              </a:rPr>
              <a:t>de </a:t>
            </a:r>
            <a:r>
              <a:rPr lang="es-MX" sz="2000" dirty="0">
                <a:latin typeface="Agency FB" panose="020B0503020202020204" pitchFamily="34" charset="0"/>
                <a:cs typeface="Arial" panose="020B0604020202020204" pitchFamily="34" charset="0"/>
              </a:rPr>
              <a:t>6.9 a 13.9%</a:t>
            </a:r>
          </a:p>
          <a:p>
            <a:endParaRPr lang="es-MX" sz="20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729023"/>
              </p:ext>
            </p:extLst>
          </p:nvPr>
        </p:nvGraphicFramePr>
        <p:xfrm>
          <a:off x="411925" y="1884717"/>
          <a:ext cx="3981990" cy="350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ángulo redondeado 20"/>
          <p:cNvSpPr/>
          <p:nvPr/>
        </p:nvSpPr>
        <p:spPr>
          <a:xfrm>
            <a:off x="326571" y="1653521"/>
            <a:ext cx="4116398" cy="39635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redondeado 21"/>
          <p:cNvSpPr/>
          <p:nvPr/>
        </p:nvSpPr>
        <p:spPr>
          <a:xfrm>
            <a:off x="4680860" y="1653521"/>
            <a:ext cx="4353397" cy="39635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697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324229"/>
              </p:ext>
            </p:extLst>
          </p:nvPr>
        </p:nvGraphicFramePr>
        <p:xfrm>
          <a:off x="708454" y="2057399"/>
          <a:ext cx="7873866" cy="416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0 Rectángulo"/>
          <p:cNvSpPr/>
          <p:nvPr/>
        </p:nvSpPr>
        <p:spPr>
          <a:xfrm>
            <a:off x="695255" y="1143000"/>
            <a:ext cx="7887064" cy="552540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MX" sz="17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Evolución de la </a:t>
            </a:r>
            <a:r>
              <a:rPr lang="es-MX" sz="17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matrícula no escolarizada por tipo de sostenimiento</a:t>
            </a:r>
            <a:endParaRPr lang="es-MX" sz="17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81000" y="1771134"/>
            <a:ext cx="8479972" cy="47167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5860474" y="2215977"/>
            <a:ext cx="3283526" cy="475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Matrícula particular</a:t>
            </a:r>
            <a:endParaRPr lang="es-MX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37855" y="4129510"/>
            <a:ext cx="1808018" cy="47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Matrícula pública</a:t>
            </a:r>
            <a:endParaRPr lang="es-MX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78971" y="-15679"/>
            <a:ext cx="8534400" cy="995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sz="2400" b="1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2. La oferta de educación superior no escolarizada ha crecido en los últimos años más rápido en las instituciones particulares que en las públicas.</a:t>
            </a:r>
            <a:endParaRPr lang="es-MX" sz="2400" b="1" dirty="0">
              <a:solidFill>
                <a:schemeClr val="tx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9"/>
          <p:cNvCxnSpPr/>
          <p:nvPr/>
        </p:nvCxnSpPr>
        <p:spPr>
          <a:xfrm>
            <a:off x="825550" y="905209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5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Gráfico"/>
          <p:cNvGraphicFramePr/>
          <p:nvPr>
            <p:extLst>
              <p:ext uri="{D42A27DB-BD31-4B8C-83A1-F6EECF244321}">
                <p14:modId xmlns:p14="http://schemas.microsoft.com/office/powerpoint/2010/main" val="3047244589"/>
              </p:ext>
            </p:extLst>
          </p:nvPr>
        </p:nvGraphicFramePr>
        <p:xfrm>
          <a:off x="102070" y="2047396"/>
          <a:ext cx="8806543" cy="4026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708454" y="77963"/>
            <a:ext cx="8435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MX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3. No obstante su notable crecimiento, hoy en día la educación </a:t>
            </a:r>
            <a:r>
              <a:rPr lang="es-MX" sz="2400" b="1" dirty="0">
                <a:latin typeface="Agency FB" panose="020B0503020202020204" pitchFamily="34" charset="0"/>
                <a:cs typeface="Arial" panose="020B0604020202020204" pitchFamily="34" charset="0"/>
              </a:rPr>
              <a:t>superior </a:t>
            </a:r>
            <a:r>
              <a:rPr lang="es-MX" sz="2400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no escolarizada sólo tiene presencia significativa en algunas entidades.</a:t>
            </a:r>
            <a:endParaRPr lang="es-MX" sz="2400" b="1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83029" y="1755243"/>
            <a:ext cx="8523514" cy="42746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 rot="10800000" flipV="1">
            <a:off x="543733" y="5999084"/>
            <a:ext cx="8153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latin typeface="Agency FB" panose="020B0503020202020204" pitchFamily="34" charset="0"/>
                <a:cs typeface="Arial" panose="020B0604020202020204" pitchFamily="34" charset="0"/>
              </a:rPr>
              <a:t>La modalidad no escolarizada representa </a:t>
            </a:r>
            <a:r>
              <a:rPr lang="es-MX" sz="2000" dirty="0">
                <a:latin typeface="Agency FB" panose="020B0503020202020204" pitchFamily="34" charset="0"/>
                <a:cs typeface="Arial" panose="020B0604020202020204" pitchFamily="34" charset="0"/>
              </a:rPr>
              <a:t>aún una proporción muy baja de la matrícula en la </a:t>
            </a:r>
            <a:r>
              <a:rPr lang="es-MX" sz="2000" dirty="0" smtClean="0">
                <a:latin typeface="Agency FB" panose="020B0503020202020204" pitchFamily="34" charset="0"/>
                <a:cs typeface="Arial" panose="020B0604020202020204" pitchFamily="34" charset="0"/>
              </a:rPr>
              <a:t>mayoría de las entidades federativas</a:t>
            </a:r>
            <a:r>
              <a:rPr lang="es-MX" sz="2000" dirty="0">
                <a:latin typeface="Agency FB" panose="020B0503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10 Rectángulo"/>
          <p:cNvSpPr/>
          <p:nvPr/>
        </p:nvSpPr>
        <p:spPr>
          <a:xfrm>
            <a:off x="428366" y="1132114"/>
            <a:ext cx="8153953" cy="554744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MX" sz="1700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Proporción que representa la matrícula no escolarizada en la matricula de cada entidad federativa</a:t>
            </a:r>
            <a:endParaRPr lang="es-MX" sz="17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825550" y="905209"/>
            <a:ext cx="77567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155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2294</TotalTime>
  <Words>3532</Words>
  <Application>Microsoft Office PowerPoint</Application>
  <PresentationFormat>Presentación en pantalla (4:3)</PresentationFormat>
  <Paragraphs>430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Innovar en la educación y  educar en la innovación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JAEM</dc:creator>
  <cp:lastModifiedBy>Marco Muñoz</cp:lastModifiedBy>
  <cp:revision>234</cp:revision>
  <cp:lastPrinted>2018-09-19T13:34:57Z</cp:lastPrinted>
  <dcterms:created xsi:type="dcterms:W3CDTF">2018-04-21T00:14:16Z</dcterms:created>
  <dcterms:modified xsi:type="dcterms:W3CDTF">2018-09-19T13:35:08Z</dcterms:modified>
</cp:coreProperties>
</file>