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9"/>
  </p:notesMasterIdLst>
  <p:sldIdLst>
    <p:sldId id="256" r:id="rId2"/>
    <p:sldId id="257" r:id="rId3"/>
    <p:sldId id="478" r:id="rId4"/>
    <p:sldId id="521" r:id="rId5"/>
    <p:sldId id="541" r:id="rId6"/>
    <p:sldId id="542" r:id="rId7"/>
    <p:sldId id="543" r:id="rId8"/>
    <p:sldId id="544" r:id="rId9"/>
    <p:sldId id="545" r:id="rId10"/>
    <p:sldId id="566" r:id="rId11"/>
    <p:sldId id="567" r:id="rId12"/>
    <p:sldId id="568" r:id="rId13"/>
    <p:sldId id="569" r:id="rId14"/>
    <p:sldId id="570" r:id="rId15"/>
    <p:sldId id="571" r:id="rId16"/>
    <p:sldId id="572" r:id="rId17"/>
    <p:sldId id="573" r:id="rId18"/>
    <p:sldId id="574" r:id="rId19"/>
    <p:sldId id="575" r:id="rId20"/>
    <p:sldId id="576" r:id="rId21"/>
    <p:sldId id="577" r:id="rId22"/>
    <p:sldId id="578" r:id="rId23"/>
    <p:sldId id="579" r:id="rId24"/>
    <p:sldId id="580" r:id="rId25"/>
    <p:sldId id="581" r:id="rId26"/>
    <p:sldId id="582" r:id="rId27"/>
    <p:sldId id="583" r:id="rId28"/>
    <p:sldId id="584" r:id="rId29"/>
    <p:sldId id="585" r:id="rId30"/>
    <p:sldId id="586" r:id="rId31"/>
    <p:sldId id="587" r:id="rId32"/>
    <p:sldId id="601" r:id="rId33"/>
    <p:sldId id="546" r:id="rId34"/>
    <p:sldId id="547" r:id="rId35"/>
    <p:sldId id="602" r:id="rId36"/>
    <p:sldId id="260" r:id="rId37"/>
    <p:sldId id="513" r:id="rId38"/>
    <p:sldId id="514" r:id="rId39"/>
    <p:sldId id="516" r:id="rId40"/>
    <p:sldId id="517" r:id="rId41"/>
    <p:sldId id="519" r:id="rId42"/>
    <p:sldId id="528" r:id="rId43"/>
    <p:sldId id="529" r:id="rId44"/>
    <p:sldId id="603" r:id="rId45"/>
    <p:sldId id="512" r:id="rId46"/>
    <p:sldId id="523" r:id="rId47"/>
    <p:sldId id="525" r:id="rId48"/>
    <p:sldId id="524" r:id="rId49"/>
    <p:sldId id="279" r:id="rId50"/>
    <p:sldId id="348" r:id="rId51"/>
    <p:sldId id="280" r:id="rId52"/>
    <p:sldId id="560" r:id="rId53"/>
    <p:sldId id="565" r:id="rId54"/>
    <p:sldId id="561" r:id="rId55"/>
    <p:sldId id="562" r:id="rId56"/>
    <p:sldId id="563" r:id="rId57"/>
    <p:sldId id="486" r:id="rId58"/>
    <p:sldId id="489" r:id="rId59"/>
    <p:sldId id="487" r:id="rId60"/>
    <p:sldId id="604" r:id="rId61"/>
    <p:sldId id="530" r:id="rId62"/>
    <p:sldId id="531" r:id="rId63"/>
    <p:sldId id="532" r:id="rId64"/>
    <p:sldId id="533" r:id="rId65"/>
    <p:sldId id="534" r:id="rId66"/>
    <p:sldId id="535" r:id="rId67"/>
    <p:sldId id="536" r:id="rId68"/>
    <p:sldId id="537" r:id="rId69"/>
    <p:sldId id="538" r:id="rId70"/>
    <p:sldId id="539" r:id="rId71"/>
    <p:sldId id="540" r:id="rId72"/>
    <p:sldId id="599" r:id="rId73"/>
    <p:sldId id="600" r:id="rId74"/>
    <p:sldId id="593" r:id="rId75"/>
    <p:sldId id="596" r:id="rId76"/>
    <p:sldId id="564" r:id="rId77"/>
    <p:sldId id="258" r:id="rId78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00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9" d="100"/>
          <a:sy n="59" d="100"/>
        </p:scale>
        <p:origin x="15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B46D0-376D-4344-BD97-7BB25EC0D555}" type="datetimeFigureOut">
              <a:rPr lang="es-ES" smtClean="0"/>
              <a:t>19/09/2018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B44E81-C217-4C47-88EB-6786C00454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9340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GT"/>
              <a:t>Definiciones de calidad.</a:t>
            </a:r>
          </a:p>
        </p:txBody>
      </p:sp>
      <p:sp>
        <p:nvSpPr>
          <p:cNvPr id="9216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9414DF2-ADE3-49CB-A0E1-306F09E97D58}" type="slidenum">
              <a:rPr lang="es-ES">
                <a:solidFill>
                  <a:srgbClr val="FFFFFF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s-ES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669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981655-6BCF-4768-83FE-4DC4845E4697}" type="slidenum">
              <a:rPr lang="es-ES" smtClean="0"/>
              <a:pPr>
                <a:defRPr/>
              </a:pPr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2276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981655-6BCF-4768-83FE-4DC4845E4697}" type="slidenum">
              <a:rPr lang="es-ES" smtClean="0"/>
              <a:pPr>
                <a:defRPr/>
              </a:pPr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79116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GT"/>
              <a:t>Objetivos anuales de ESVI-AL.</a:t>
            </a:r>
          </a:p>
        </p:txBody>
      </p:sp>
      <p:sp>
        <p:nvSpPr>
          <p:cNvPr id="16179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8DF166C-FBC6-493B-A03E-9F3FCCC76FAF}" type="slidenum">
              <a:rPr lang="es-ES">
                <a:solidFill>
                  <a:srgbClr val="FFFFFF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s-ES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473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6C8067-3F57-43BA-A7A4-27EC634B97BE}" type="slidenum">
              <a:rPr lang="es-ES" smtClean="0"/>
              <a:pPr>
                <a:defRPr/>
              </a:pPr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76794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981655-6BCF-4768-83FE-4DC4845E4697}" type="slidenum">
              <a:rPr lang="es-ES" smtClean="0"/>
              <a:pPr>
                <a:defRPr/>
              </a:pPr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26761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GT"/>
              <a:t>Definiciones de calidad.</a:t>
            </a:r>
          </a:p>
        </p:txBody>
      </p:sp>
      <p:sp>
        <p:nvSpPr>
          <p:cNvPr id="10547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0B0E6D2-E724-4640-A0BE-8DD822E89222}" type="slidenum">
              <a:rPr lang="es-ES">
                <a:solidFill>
                  <a:srgbClr val="FFFFFF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s-ES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3239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/>
          </a:p>
        </p:txBody>
      </p:sp>
      <p:sp>
        <p:nvSpPr>
          <p:cNvPr id="1187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170DAE-BFE0-4C16-A277-7E16C9A79970}" type="slidenum">
              <a:rPr lang="es-ES">
                <a:solidFill>
                  <a:srgbClr val="FFFFFF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s-ES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6502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/>
          </a:p>
        </p:txBody>
      </p:sp>
      <p:sp>
        <p:nvSpPr>
          <p:cNvPr id="11981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AB8B4ED-3FC1-4E74-89AC-2CE672437D9C}" type="slidenum">
              <a:rPr lang="es-ES">
                <a:solidFill>
                  <a:srgbClr val="FFFFFF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s-ES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4032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/>
          </a:p>
        </p:txBody>
      </p:sp>
      <p:sp>
        <p:nvSpPr>
          <p:cNvPr id="12390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103AED-2EAD-42FC-A65D-88A6EB71D223}" type="slidenum">
              <a:rPr lang="es-ES">
                <a:solidFill>
                  <a:srgbClr val="FFFFFF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s-ES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9260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GT"/>
              <a:t>Definiciones de calidad.</a:t>
            </a:r>
          </a:p>
        </p:txBody>
      </p:sp>
      <p:sp>
        <p:nvSpPr>
          <p:cNvPr id="9216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9414DF2-ADE3-49CB-A0E1-306F09E97D58}" type="slidenum">
              <a:rPr lang="es-ES">
                <a:solidFill>
                  <a:srgbClr val="FFFFFF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s-ES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294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GT"/>
              <a:t>Índice de contenido.</a:t>
            </a:r>
          </a:p>
        </p:txBody>
      </p:sp>
      <p:sp>
        <p:nvSpPr>
          <p:cNvPr id="9114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430D723-AF81-41BC-A4AA-E8566F0B8642}" type="slidenum">
              <a:rPr lang="es-ES">
                <a:solidFill>
                  <a:srgbClr val="FFFFFF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s-ES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1612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GT"/>
              <a:t>Definiciones de calidad.</a:t>
            </a:r>
          </a:p>
        </p:txBody>
      </p:sp>
      <p:sp>
        <p:nvSpPr>
          <p:cNvPr id="11059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7422A07-AB8C-4164-AD0C-911630DD48EB}" type="slidenum">
              <a:rPr lang="es-ES">
                <a:solidFill>
                  <a:srgbClr val="FFFFFF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s-ES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4126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GT"/>
          </a:p>
        </p:txBody>
      </p:sp>
      <p:sp>
        <p:nvSpPr>
          <p:cNvPr id="11366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F4472A-D59F-4C23-84EF-5DB93046D170}" type="slidenum">
              <a:rPr lang="es-ES">
                <a:solidFill>
                  <a:srgbClr val="FFFFFF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s-ES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5277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GT"/>
              <a:t>Definiciones de calidad.</a:t>
            </a:r>
          </a:p>
        </p:txBody>
      </p:sp>
      <p:sp>
        <p:nvSpPr>
          <p:cNvPr id="9216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9414DF2-ADE3-49CB-A0E1-306F09E97D58}" type="slidenum">
              <a:rPr lang="es-ES">
                <a:solidFill>
                  <a:srgbClr val="FFFFFF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s-ES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0177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GT"/>
              <a:t>Definiciones de calidad.</a:t>
            </a:r>
          </a:p>
        </p:txBody>
      </p:sp>
      <p:sp>
        <p:nvSpPr>
          <p:cNvPr id="9216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9414DF2-ADE3-49CB-A0E1-306F09E97D58}" type="slidenum">
              <a:rPr lang="es-ES">
                <a:solidFill>
                  <a:srgbClr val="FFFFFF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s-ES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3968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GT"/>
              <a:t>Definiciones de calidad.</a:t>
            </a:r>
          </a:p>
        </p:txBody>
      </p:sp>
      <p:sp>
        <p:nvSpPr>
          <p:cNvPr id="9216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9414DF2-ADE3-49CB-A0E1-306F09E97D58}" type="slidenum">
              <a:rPr lang="es-ES">
                <a:solidFill>
                  <a:srgbClr val="FFFFFF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s-ES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1107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GT"/>
              <a:t>Definiciones de calidad.</a:t>
            </a:r>
          </a:p>
        </p:txBody>
      </p:sp>
      <p:sp>
        <p:nvSpPr>
          <p:cNvPr id="9216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9414DF2-ADE3-49CB-A0E1-306F09E97D58}" type="slidenum">
              <a:rPr lang="es-ES">
                <a:solidFill>
                  <a:srgbClr val="FFFFFF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s-ES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2862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GT"/>
              <a:t>Definiciones de calidad.</a:t>
            </a:r>
          </a:p>
        </p:txBody>
      </p:sp>
      <p:sp>
        <p:nvSpPr>
          <p:cNvPr id="9216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9414DF2-ADE3-49CB-A0E1-306F09E97D58}" type="slidenum">
              <a:rPr lang="es-ES">
                <a:solidFill>
                  <a:srgbClr val="FFFFFF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s-ES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673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GT"/>
              <a:t>Definiciones de calidad.</a:t>
            </a:r>
          </a:p>
        </p:txBody>
      </p:sp>
      <p:sp>
        <p:nvSpPr>
          <p:cNvPr id="9216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9414DF2-ADE3-49CB-A0E1-306F09E97D58}" type="slidenum">
              <a:rPr lang="es-ES">
                <a:solidFill>
                  <a:srgbClr val="FFFFFF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s-ES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7230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GT"/>
              <a:t>Definiciones de calidad.</a:t>
            </a:r>
          </a:p>
        </p:txBody>
      </p:sp>
      <p:sp>
        <p:nvSpPr>
          <p:cNvPr id="9216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9414DF2-ADE3-49CB-A0E1-306F09E97D58}" type="slidenum">
              <a:rPr lang="es-ES">
                <a:solidFill>
                  <a:srgbClr val="FFFFFF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s-ES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2313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GT"/>
              <a:t>Definiciones de calidad.</a:t>
            </a:r>
          </a:p>
        </p:txBody>
      </p:sp>
      <p:sp>
        <p:nvSpPr>
          <p:cNvPr id="9216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9414DF2-ADE3-49CB-A0E1-306F09E97D58}" type="slidenum">
              <a:rPr lang="es-ES">
                <a:solidFill>
                  <a:srgbClr val="FFFFFF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s-ES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898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GT"/>
              <a:t>Definiciones de calidad.</a:t>
            </a:r>
          </a:p>
        </p:txBody>
      </p:sp>
      <p:sp>
        <p:nvSpPr>
          <p:cNvPr id="9216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9414DF2-ADE3-49CB-A0E1-306F09E97D58}" type="slidenum">
              <a:rPr lang="es-ES">
                <a:solidFill>
                  <a:srgbClr val="FFFFFF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s-ES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9173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GT"/>
              <a:t>Definiciones de calidad.</a:t>
            </a:r>
          </a:p>
        </p:txBody>
      </p:sp>
      <p:sp>
        <p:nvSpPr>
          <p:cNvPr id="9216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9414DF2-ADE3-49CB-A0E1-306F09E97D58}" type="slidenum">
              <a:rPr lang="es-ES">
                <a:solidFill>
                  <a:srgbClr val="FFFFFF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s-ES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0833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GT"/>
              <a:t>Definiciones de calidad.</a:t>
            </a:r>
          </a:p>
        </p:txBody>
      </p:sp>
      <p:sp>
        <p:nvSpPr>
          <p:cNvPr id="9216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9414DF2-ADE3-49CB-A0E1-306F09E97D58}" type="slidenum">
              <a:rPr lang="es-ES">
                <a:solidFill>
                  <a:srgbClr val="FFFFFF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s-ES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0283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GT"/>
              <a:t>Definiciones de calidad.</a:t>
            </a:r>
          </a:p>
        </p:txBody>
      </p:sp>
      <p:sp>
        <p:nvSpPr>
          <p:cNvPr id="9216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9414DF2-ADE3-49CB-A0E1-306F09E97D58}" type="slidenum">
              <a:rPr lang="es-ES">
                <a:solidFill>
                  <a:srgbClr val="FFFFFF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s-ES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9026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GT"/>
              <a:t>Definiciones de calidad.</a:t>
            </a:r>
          </a:p>
        </p:txBody>
      </p:sp>
      <p:sp>
        <p:nvSpPr>
          <p:cNvPr id="9216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9414DF2-ADE3-49CB-A0E1-306F09E97D58}" type="slidenum">
              <a:rPr lang="es-ES">
                <a:solidFill>
                  <a:srgbClr val="FFFFFF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s-ES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3599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GT"/>
              <a:t>Definiciones de calidad.</a:t>
            </a:r>
          </a:p>
        </p:txBody>
      </p:sp>
      <p:sp>
        <p:nvSpPr>
          <p:cNvPr id="9216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9414DF2-ADE3-49CB-A0E1-306F09E97D58}" type="slidenum">
              <a:rPr lang="es-ES">
                <a:solidFill>
                  <a:srgbClr val="FFFFFF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s-ES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5588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GT"/>
              <a:t>Calidad vs. Accesibilidad. </a:t>
            </a:r>
          </a:p>
        </p:txBody>
      </p:sp>
      <p:sp>
        <p:nvSpPr>
          <p:cNvPr id="1208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A1CD4D9-301C-44E3-96D7-0CBDC1EA160D}" type="slidenum">
              <a:rPr lang="es-ES">
                <a:solidFill>
                  <a:srgbClr val="FFFFFF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s-ES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2419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/>
          </a:p>
        </p:txBody>
      </p:sp>
      <p:sp>
        <p:nvSpPr>
          <p:cNvPr id="12186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D21BE72-2758-4361-8EB4-C0D931576C3F}" type="slidenum">
              <a:rPr lang="es-ES">
                <a:solidFill>
                  <a:srgbClr val="FFFFFF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s-ES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4229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GT"/>
              <a:t>Calidad vs. Accesibilidad. </a:t>
            </a:r>
          </a:p>
        </p:txBody>
      </p:sp>
      <p:sp>
        <p:nvSpPr>
          <p:cNvPr id="1321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4A484E-A385-424D-AE96-27D61380AEAB}" type="slidenum">
              <a:rPr lang="es-ES">
                <a:solidFill>
                  <a:srgbClr val="FFFFFF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s-ES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7251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GT"/>
              <a:t>Definiciones de calidad.</a:t>
            </a:r>
          </a:p>
        </p:txBody>
      </p:sp>
      <p:sp>
        <p:nvSpPr>
          <p:cNvPr id="9216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9414DF2-ADE3-49CB-A0E1-306F09E97D58}" type="slidenum">
              <a:rPr lang="es-ES">
                <a:solidFill>
                  <a:srgbClr val="FFFFFF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s-ES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294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/>
          </a:p>
        </p:txBody>
      </p:sp>
      <p:sp>
        <p:nvSpPr>
          <p:cNvPr id="9626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64AD852-069F-4867-8E7D-EF6351A12449}" type="slidenum">
              <a:rPr lang="es-ES">
                <a:solidFill>
                  <a:srgbClr val="FFFFFF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s-ES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992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/>
          </a:p>
        </p:txBody>
      </p:sp>
      <p:sp>
        <p:nvSpPr>
          <p:cNvPr id="10240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DAEA698-4685-4A38-B41D-FBC286D5642B}" type="slidenum">
              <a:rPr lang="es-ES">
                <a:solidFill>
                  <a:srgbClr val="FFFFFF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s-ES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696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GT"/>
              <a:t>Definiciones de calidad.</a:t>
            </a:r>
          </a:p>
        </p:txBody>
      </p:sp>
      <p:sp>
        <p:nvSpPr>
          <p:cNvPr id="10445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CC61AFF-373C-4DBA-A817-86C5AD2120ED}" type="slidenum">
              <a:rPr lang="es-ES">
                <a:solidFill>
                  <a:srgbClr val="FFFFFF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s-ES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740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GT"/>
              <a:t>Calidad vs. Accesibilidad. </a:t>
            </a:r>
          </a:p>
        </p:txBody>
      </p:sp>
      <p:sp>
        <p:nvSpPr>
          <p:cNvPr id="11674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0D908FD-2E17-4DB2-BC9C-CC4FE437D513}" type="slidenum">
              <a:rPr lang="es-ES">
                <a:solidFill>
                  <a:srgbClr val="FFFFFF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s-ES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5882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077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GT"/>
              <a:t>Enlace al sitio web del proyecto ESVI-AL.</a:t>
            </a:r>
          </a:p>
        </p:txBody>
      </p:sp>
      <p:sp>
        <p:nvSpPr>
          <p:cNvPr id="16077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AF2894-F68F-4A5F-88A0-EFC7FC575F8B}" type="slidenum">
              <a:rPr lang="es-ES">
                <a:solidFill>
                  <a:srgbClr val="FFFFFF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s-ES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171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981655-6BCF-4768-83FE-4DC4845E4697}" type="slidenum">
              <a:rPr lang="es-ES" smtClean="0"/>
              <a:pPr>
                <a:defRPr/>
              </a:pPr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2276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79B5C-6B43-4C40-A5AB-9F0C2C9A18A8}" type="datetimeFigureOut">
              <a:rPr lang="es-ES" smtClean="0"/>
              <a:t>19/09/2018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BC015-F6E4-2C42-9331-023774846F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2352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79B5C-6B43-4C40-A5AB-9F0C2C9A18A8}" type="datetimeFigureOut">
              <a:rPr lang="es-ES" smtClean="0"/>
              <a:t>19/09/2018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BC015-F6E4-2C42-9331-023774846F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3295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79B5C-6B43-4C40-A5AB-9F0C2C9A18A8}" type="datetimeFigureOut">
              <a:rPr lang="es-ES" smtClean="0"/>
              <a:t>19/09/2018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BC015-F6E4-2C42-9331-023774846F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3627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068625" y="6116319"/>
            <a:ext cx="6131481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12700"/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s-ES" sz="1000" b="1" i="1" dirty="0">
                <a:solidFill>
                  <a:srgbClr val="D6ECFF">
                    <a:lumMod val="25000"/>
                  </a:srgbClr>
                </a:solidFill>
                <a:latin typeface="+mn-lt"/>
              </a:rPr>
              <a:t>Éste proyecto ha sido financiado con la ayuda de la Unión Europea. Los contenidos son responsabilidad de su autor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s-ES" sz="1000" b="1" i="1" dirty="0">
                <a:solidFill>
                  <a:srgbClr val="D6ECFF">
                    <a:lumMod val="25000"/>
                  </a:srgbClr>
                </a:solidFill>
                <a:latin typeface="+mn-lt"/>
              </a:rPr>
              <a:t>y de ningún modo debe considerarse que refleja la opinión oficial de la Unión Europea</a:t>
            </a:r>
          </a:p>
        </p:txBody>
      </p:sp>
      <p:sp>
        <p:nvSpPr>
          <p:cNvPr id="33" name="31 Marcador de texto"/>
          <p:cNvSpPr>
            <a:spLocks noGrp="1"/>
          </p:cNvSpPr>
          <p:nvPr>
            <p:ph type="body" sz="quarter" idx="11"/>
          </p:nvPr>
        </p:nvSpPr>
        <p:spPr>
          <a:xfrm>
            <a:off x="214282" y="4136305"/>
            <a:ext cx="7786742" cy="830997"/>
          </a:xfrm>
          <a:noFill/>
          <a:ln>
            <a:noFill/>
          </a:ln>
        </p:spPr>
        <p:txBody>
          <a:bodyPr>
            <a:spAutoFit/>
          </a:bodyPr>
          <a:lstStyle>
            <a:lvl1pPr marL="0" algn="l" rtl="0" latinLnBrk="0">
              <a:buNone/>
              <a:defRPr kumimoji="0" lang="es-E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0" algn="l" rtl="0" latinLnBrk="0">
              <a:buNone/>
              <a:defRPr kumimoji="0" lang="es-ES" sz="2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algn="l" rtl="0" latinLnBrk="0">
              <a:buNone/>
              <a:defRPr kumimoji="0" lang="es-ES" sz="2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algn="l" rtl="0" latinLnBrk="0">
              <a:defRPr kumimoji="0" lang="es-ES" sz="2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algn="l" rtl="0" latinLnBrk="0">
              <a:defRPr kumimoji="0" lang="es-ES" sz="2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2" name="31 Marcador de texto"/>
          <p:cNvSpPr>
            <a:spLocks noGrp="1"/>
          </p:cNvSpPr>
          <p:nvPr>
            <p:ph type="body" sz="quarter" idx="10"/>
          </p:nvPr>
        </p:nvSpPr>
        <p:spPr>
          <a:xfrm>
            <a:off x="32" y="2500306"/>
            <a:ext cx="9144000" cy="1214445"/>
          </a:xfrm>
          <a:noFill/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360000" rIns="360000" anchor="ctr"/>
          <a:lstStyle>
            <a:lvl1pPr marL="0" algn="l" rtl="0" latinLnBrk="0">
              <a:buNone/>
              <a:defRPr kumimoji="0" lang="es-ES" sz="2400" kern="1200" baseline="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algn="l" rtl="0" latinLnBrk="0">
              <a:buNone/>
              <a:defRPr kumimoji="0" lang="es-ES" sz="2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algn="l" rtl="0" latinLnBrk="0">
              <a:buNone/>
              <a:defRPr kumimoji="0" lang="es-ES" sz="2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algn="l" rtl="0" latinLnBrk="0">
              <a:defRPr kumimoji="0" lang="es-ES" sz="2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algn="l" rtl="0" latinLnBrk="0">
              <a:defRPr kumimoji="0" lang="es-ES" sz="2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214563"/>
          </a:xfrm>
          <a:prstGeom prst="rect">
            <a:avLst/>
          </a:prstGeom>
          <a:solidFill>
            <a:schemeClr val="bg2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360000" rIns="360000" anchor="ctr"/>
          <a:lstStyle>
            <a:lvl1pPr>
              <a:defRPr kumimoji="1" lang="es-GT" sz="2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209274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: 1 a la izquierda y 2 a la derech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>
            <a:spLocks noChangeArrowheads="1"/>
          </p:cNvSpPr>
          <p:nvPr userDrawn="1"/>
        </p:nvSpPr>
        <p:spPr bwMode="auto">
          <a:xfrm>
            <a:off x="4140200" y="6453188"/>
            <a:ext cx="615950" cy="3381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32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32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32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32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32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9C5F694C-93F9-4E39-BE3F-FD2958B2800B}" type="slidenum">
              <a:rPr lang="es-ES" sz="1600" b="0" smtClean="0">
                <a:solidFill>
                  <a:srgbClr val="111F8A"/>
                </a:solidFill>
              </a:rPr>
              <a:pPr eaLnBrk="1" hangingPunct="1">
                <a:defRPr/>
              </a:pPr>
              <a:t>‹Nº›</a:t>
            </a:fld>
            <a:endParaRPr lang="es-ES" sz="1600" b="0">
              <a:solidFill>
                <a:srgbClr val="111F8A"/>
              </a:solidFill>
            </a:endParaRPr>
          </a:p>
        </p:txBody>
      </p:sp>
      <p:sp>
        <p:nvSpPr>
          <p:cNvPr id="14" name="Rectangle 11"/>
          <p:cNvSpPr>
            <a:spLocks noGrp="1"/>
          </p:cNvSpPr>
          <p:nvPr>
            <p:ph sz="quarter" idx="15"/>
          </p:nvPr>
        </p:nvSpPr>
        <p:spPr>
          <a:xfrm>
            <a:off x="142844" y="908720"/>
            <a:ext cx="8786874" cy="5112568"/>
          </a:xfrm>
        </p:spPr>
        <p:txBody>
          <a:bodyPr>
            <a:normAutofit/>
          </a:bodyPr>
          <a:lstStyle>
            <a:lvl1pPr>
              <a:spcBef>
                <a:spcPts val="1200"/>
              </a:spcBef>
              <a:defRPr sz="2000"/>
            </a:lvl1pPr>
            <a:lvl2pPr marL="342900" indent="-342900">
              <a:buFont typeface="Arial" pitchFamily="34" charset="0"/>
              <a:buChar char="•"/>
              <a:defRPr/>
            </a:lvl2pPr>
            <a:lvl3pPr marL="604837" indent="-285750">
              <a:lnSpc>
                <a:spcPct val="120000"/>
              </a:lnSpc>
              <a:spcBef>
                <a:spcPts val="600"/>
              </a:spcBef>
              <a:buFont typeface="Arial" pitchFamily="34" charset="0"/>
              <a:buChar char="•"/>
              <a:defRPr sz="1800" baseline="0"/>
            </a:lvl3pPr>
            <a:lvl4pPr marL="808038" indent="-227013">
              <a:spcBef>
                <a:spcPts val="600"/>
              </a:spcBef>
              <a:buFont typeface="Courier New" pitchFamily="49" charset="0"/>
              <a:buChar char="o"/>
              <a:defRPr sz="1600" baseline="0"/>
            </a:lvl4pPr>
            <a:lvl5pPr>
              <a:spcBef>
                <a:spcPts val="600"/>
              </a:spcBef>
              <a:defRPr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bg2"/>
          </a:solidFill>
          <a:ln w="25400" cap="rnd" cmpd="sng" algn="ctr">
            <a:noFill/>
            <a:prstDash val="solid"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504000" tIns="45720" rIns="360000" bIns="45720" numCol="1" anchor="ctr" anchorCtr="0" compatLnSpc="1">
            <a:prstTxWarp prst="textNoShape">
              <a:avLst/>
            </a:prstTxWarp>
          </a:bodyPr>
          <a:lstStyle>
            <a:lvl1pPr>
              <a:defRPr lang="es-GT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270592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: 1 a la izquierda y 2 a la derech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>
            <a:spLocks noChangeArrowheads="1"/>
          </p:cNvSpPr>
          <p:nvPr userDrawn="1"/>
        </p:nvSpPr>
        <p:spPr bwMode="auto">
          <a:xfrm>
            <a:off x="4140200" y="6453188"/>
            <a:ext cx="615950" cy="3381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32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32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32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32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32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AEE60891-66F8-498B-B394-E36FE0A1CDB9}" type="slidenum">
              <a:rPr lang="es-ES" sz="1600" b="0" smtClean="0">
                <a:solidFill>
                  <a:srgbClr val="111F8A"/>
                </a:solidFill>
              </a:rPr>
              <a:pPr eaLnBrk="1" hangingPunct="1">
                <a:defRPr/>
              </a:pPr>
              <a:t>‹Nº›</a:t>
            </a:fld>
            <a:endParaRPr lang="es-ES" sz="1600" b="0">
              <a:solidFill>
                <a:srgbClr val="111F8A"/>
              </a:solidFill>
            </a:endParaRPr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bg2"/>
          </a:solidFill>
          <a:ln w="25400" cap="rnd" cmpd="sng" algn="ctr">
            <a:noFill/>
            <a:prstDash val="solid"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504000" tIns="45720" rIns="360000" bIns="45720" numCol="1" anchor="ctr" anchorCtr="0" compatLnSpc="1">
            <a:prstTxWarp prst="textNoShape">
              <a:avLst/>
            </a:prstTxWarp>
          </a:bodyPr>
          <a:lstStyle>
            <a:lvl1pPr>
              <a:defRPr lang="es-GT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125033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3: 1 a la izquierda y 2 a la derech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>
            <a:spLocks noChangeArrowheads="1"/>
          </p:cNvSpPr>
          <p:nvPr userDrawn="1"/>
        </p:nvSpPr>
        <p:spPr bwMode="auto">
          <a:xfrm>
            <a:off x="4140200" y="6453188"/>
            <a:ext cx="6159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32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32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32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32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D25E50D3-64F7-4C61-AB04-0B45E4548469}" type="slidenum">
              <a:rPr lang="es-ES" sz="1600" b="0" smtClean="0">
                <a:solidFill>
                  <a:schemeClr val="tx1"/>
                </a:solidFill>
              </a:rPr>
              <a:pPr eaLnBrk="1" hangingPunct="1">
                <a:defRPr/>
              </a:pPr>
              <a:t>‹Nº›</a:t>
            </a:fld>
            <a:endParaRPr lang="es-ES" sz="1600" b="0">
              <a:solidFill>
                <a:schemeClr val="tx1"/>
              </a:solidFill>
            </a:endParaRPr>
          </a:p>
        </p:txBody>
      </p:sp>
      <p:pic>
        <p:nvPicPr>
          <p:cNvPr id="5" name="4 Imagen" descr="Recorte de pantalla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325" y="6280150"/>
            <a:ext cx="1792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8"/>
          <p:cNvSpPr>
            <a:spLocks noGrp="1"/>
          </p:cNvSpPr>
          <p:nvPr>
            <p:ph type="body" sz="quarter" idx="13"/>
          </p:nvPr>
        </p:nvSpPr>
        <p:spPr>
          <a:xfrm>
            <a:off x="0" y="-1715"/>
            <a:ext cx="9144000" cy="644633"/>
          </a:xfrm>
          <a:solidFill>
            <a:schemeClr val="bg2"/>
          </a:solidFill>
          <a:ln w="25400" cap="rnd" cmpd="sng" algn="ctr">
            <a:noFill/>
            <a:prstDash val="solid"/>
            <a:miter lim="800000"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504000" rIns="360000" anchor="ctr"/>
          <a:lstStyle>
            <a:lvl1pPr marL="0" indent="0" eaLnBrk="1" latinLnBrk="0" hangingPunct="1">
              <a:buNone/>
              <a:tabLst/>
              <a:defRPr lang="es-ES" sz="24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4" name="Rectangle 11"/>
          <p:cNvSpPr>
            <a:spLocks noGrp="1"/>
          </p:cNvSpPr>
          <p:nvPr>
            <p:ph sz="quarter" idx="15"/>
          </p:nvPr>
        </p:nvSpPr>
        <p:spPr>
          <a:xfrm>
            <a:off x="142844" y="908720"/>
            <a:ext cx="8786874" cy="5112568"/>
          </a:xfrm>
        </p:spPr>
        <p:txBody>
          <a:bodyPr>
            <a:normAutofit/>
          </a:bodyPr>
          <a:lstStyle>
            <a:lvl1pPr>
              <a:spcBef>
                <a:spcPts val="1200"/>
              </a:spcBef>
              <a:defRPr sz="2000"/>
            </a:lvl1pPr>
            <a:lvl2pPr marL="342900" indent="-342900">
              <a:buFont typeface="Arial" pitchFamily="34" charset="0"/>
              <a:buChar char="•"/>
              <a:defRPr/>
            </a:lvl2pPr>
            <a:lvl3pPr marL="604837" indent="-285750">
              <a:lnSpc>
                <a:spcPct val="120000"/>
              </a:lnSpc>
              <a:spcBef>
                <a:spcPts val="600"/>
              </a:spcBef>
              <a:buFont typeface="Arial" pitchFamily="34" charset="0"/>
              <a:buChar char="•"/>
              <a:defRPr sz="1800" baseline="0"/>
            </a:lvl3pPr>
            <a:lvl4pPr marL="808038" indent="-227013">
              <a:spcBef>
                <a:spcPts val="600"/>
              </a:spcBef>
              <a:buFont typeface="Courier New" pitchFamily="49" charset="0"/>
              <a:buChar char="o"/>
              <a:defRPr sz="1600" baseline="0"/>
            </a:lvl4pPr>
            <a:lvl5pPr>
              <a:spcBef>
                <a:spcPts val="600"/>
              </a:spcBef>
              <a:defRPr/>
            </a:lvl5pPr>
            <a:extLst/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2"/>
            <a:r>
              <a:rPr lang="es-ES" dirty="0"/>
              <a:t>Segundo nivel</a:t>
            </a:r>
          </a:p>
          <a:p>
            <a:pPr lvl="3"/>
            <a:r>
              <a:rPr lang="es-ES" dirty="0"/>
              <a:t>Tercer </a:t>
            </a:r>
            <a:r>
              <a:rPr lang="es-ES" dirty="0" err="1"/>
              <a:t>nivle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6539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79B5C-6B43-4C40-A5AB-9F0C2C9A18A8}" type="datetimeFigureOut">
              <a:rPr lang="es-ES" smtClean="0"/>
              <a:t>19/09/2018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BC015-F6E4-2C42-9331-023774846F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6215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79B5C-6B43-4C40-A5AB-9F0C2C9A18A8}" type="datetimeFigureOut">
              <a:rPr lang="es-ES" smtClean="0"/>
              <a:t>19/09/2018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BC015-F6E4-2C42-9331-023774846F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24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79B5C-6B43-4C40-A5AB-9F0C2C9A18A8}" type="datetimeFigureOut">
              <a:rPr lang="es-ES" smtClean="0"/>
              <a:t>19/09/2018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BC015-F6E4-2C42-9331-023774846F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043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79B5C-6B43-4C40-A5AB-9F0C2C9A18A8}" type="datetimeFigureOut">
              <a:rPr lang="es-ES" smtClean="0"/>
              <a:t>19/09/2018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BC015-F6E4-2C42-9331-023774846F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1579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79B5C-6B43-4C40-A5AB-9F0C2C9A18A8}" type="datetimeFigureOut">
              <a:rPr lang="es-ES" smtClean="0"/>
              <a:t>19/09/2018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BC015-F6E4-2C42-9331-023774846F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6264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79B5C-6B43-4C40-A5AB-9F0C2C9A18A8}" type="datetimeFigureOut">
              <a:rPr lang="es-ES" smtClean="0"/>
              <a:t>19/09/2018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BC015-F6E4-2C42-9331-023774846F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409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79B5C-6B43-4C40-A5AB-9F0C2C9A18A8}" type="datetimeFigureOut">
              <a:rPr lang="es-ES" smtClean="0"/>
              <a:t>19/09/2018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BC015-F6E4-2C42-9331-023774846F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562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79B5C-6B43-4C40-A5AB-9F0C2C9A18A8}" type="datetimeFigureOut">
              <a:rPr lang="es-ES" smtClean="0"/>
              <a:t>19/09/2018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BC015-F6E4-2C42-9331-023774846F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5425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79B5C-6B43-4C40-A5AB-9F0C2C9A18A8}" type="datetimeFigureOut">
              <a:rPr lang="es-ES" smtClean="0"/>
              <a:t>19/09/2018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BC015-F6E4-2C42-9331-023774846F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694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vial.org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jpeg"/><Relationship Id="rId11" Type="http://schemas.openxmlformats.org/officeDocument/2006/relationships/image" Target="../media/image54.png"/><Relationship Id="rId5" Type="http://schemas.openxmlformats.org/officeDocument/2006/relationships/image" Target="../media/image48.jpeg"/><Relationship Id="rId10" Type="http://schemas.openxmlformats.org/officeDocument/2006/relationships/image" Target="../media/image53.png"/><Relationship Id="rId4" Type="http://schemas.openxmlformats.org/officeDocument/2006/relationships/image" Target="../media/image47.jpeg"/><Relationship Id="rId9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://www.w3c.es/Traducciones/es/WAI/intro/accessibility" TargetMode="External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7.png"/><Relationship Id="rId3" Type="http://schemas.openxmlformats.org/officeDocument/2006/relationships/image" Target="../media/image70.png"/><Relationship Id="rId7" Type="http://schemas.openxmlformats.org/officeDocument/2006/relationships/image" Target="../media/image72.jpeg"/><Relationship Id="rId12" Type="http://schemas.openxmlformats.org/officeDocument/2006/relationships/hyperlink" Target="http://www.inteco.es/Accesibilidad/difusion/Manuales_y_Guias/guia_wcag2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23.png"/><Relationship Id="rId10" Type="http://schemas.openxmlformats.org/officeDocument/2006/relationships/image" Target="../media/image75.png"/><Relationship Id="rId4" Type="http://schemas.openxmlformats.org/officeDocument/2006/relationships/image" Target="../media/image28.png"/><Relationship Id="rId9" Type="http://schemas.openxmlformats.org/officeDocument/2006/relationships/image" Target="../media/image74.png"/><Relationship Id="rId14" Type="http://schemas.openxmlformats.org/officeDocument/2006/relationships/image" Target="../media/image7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svial.org/cafvir2014" TargetMode="External"/><Relationship Id="rId3" Type="http://schemas.openxmlformats.org/officeDocument/2006/relationships/image" Target="../media/image85.jpe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4.xml"/><Relationship Id="rId6" Type="http://schemas.openxmlformats.org/officeDocument/2006/relationships/image" Target="cid:ii_hwi3ueuy4_146a5e6a5c4f9f32" TargetMode="External"/><Relationship Id="rId5" Type="http://schemas.openxmlformats.org/officeDocument/2006/relationships/image" Target="../media/image113.png"/><Relationship Id="rId4" Type="http://schemas.openxmlformats.org/officeDocument/2006/relationships/image" Target="cid:ii_hwi3slrv2_146a5e50ac142d0d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cid:ii_hwi3wn7r5_146a5e7eac2780b6" TargetMode="External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4.xml"/><Relationship Id="rId5" Type="http://schemas.openxmlformats.org/officeDocument/2006/relationships/image" Target="cid:ii_hwi40x8k10_146a5eaf7d055bb1" TargetMode="External"/><Relationship Id="rId4" Type="http://schemas.openxmlformats.org/officeDocument/2006/relationships/image" Target="../media/image115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tmp"/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svial.org/" TargetMode="External"/><Relationship Id="rId1" Type="http://schemas.openxmlformats.org/officeDocument/2006/relationships/slideLayout" Target="../slideLayouts/slideLayout1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c.uah.es/hilera/GuiaEstandares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090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1 Marcador de contenido"/>
          <p:cNvSpPr txBox="1">
            <a:spLocks/>
          </p:cNvSpPr>
          <p:nvPr/>
        </p:nvSpPr>
        <p:spPr bwMode="auto">
          <a:xfrm>
            <a:off x="468313" y="1125538"/>
            <a:ext cx="8424862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514350">
              <a:defRPr>
                <a:solidFill>
                  <a:schemeClr val="tx1"/>
                </a:solidFill>
                <a:latin typeface="Arial" charset="0"/>
              </a:defRPr>
            </a:lvl2pPr>
            <a:lvl3pPr indent="158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2" algn="just">
              <a:lnSpc>
                <a:spcPct val="120000"/>
              </a:lnSpc>
              <a:spcBef>
                <a:spcPts val="600"/>
              </a:spcBef>
              <a:buClr>
                <a:srgbClr val="FF9900"/>
              </a:buClr>
            </a:pPr>
            <a:r>
              <a:rPr kumimoji="1" lang="es-ES">
                <a:solidFill>
                  <a:srgbClr val="AF0F5B"/>
                </a:solidFill>
              </a:rPr>
              <a:t>CALIDAD: “Satisfacción de las expectativas </a:t>
            </a:r>
            <a:r>
              <a:rPr kumimoji="1" lang="es-ES" u="sng">
                <a:solidFill>
                  <a:srgbClr val="AF0F5B"/>
                </a:solidFill>
              </a:rPr>
              <a:t>de un tipo</a:t>
            </a:r>
            <a:r>
              <a:rPr kumimoji="1" lang="es-ES">
                <a:solidFill>
                  <a:srgbClr val="AF0F5B"/>
                </a:solidFill>
              </a:rPr>
              <a:t> de cliente”</a:t>
            </a:r>
            <a:endParaRPr kumimoji="1" lang="es-ES" i="1">
              <a:solidFill>
                <a:srgbClr val="AF0F5B"/>
              </a:solidFill>
            </a:endParaRPr>
          </a:p>
          <a:p>
            <a:pPr marL="0" lvl="2">
              <a:lnSpc>
                <a:spcPct val="120000"/>
              </a:lnSpc>
              <a:spcBef>
                <a:spcPts val="600"/>
              </a:spcBef>
              <a:buClr>
                <a:srgbClr val="FF9900"/>
              </a:buClr>
            </a:pPr>
            <a:endParaRPr kumimoji="1" lang="es-ES" i="1">
              <a:solidFill>
                <a:srgbClr val="003F75"/>
              </a:solidFill>
            </a:endParaRPr>
          </a:p>
          <a:p>
            <a:pPr marL="0" lvl="2">
              <a:lnSpc>
                <a:spcPct val="120000"/>
              </a:lnSpc>
              <a:spcBef>
                <a:spcPts val="600"/>
              </a:spcBef>
              <a:buClr>
                <a:srgbClr val="FF9900"/>
              </a:buClr>
            </a:pPr>
            <a:endParaRPr kumimoji="1" lang="es-ES">
              <a:solidFill>
                <a:srgbClr val="003F75"/>
              </a:solidFill>
            </a:endParaRPr>
          </a:p>
          <a:p>
            <a:pPr lvl="1">
              <a:spcBef>
                <a:spcPts val="1800"/>
              </a:spcBef>
              <a:buClr>
                <a:srgbClr val="FF9900"/>
              </a:buClr>
            </a:pPr>
            <a:endParaRPr kumimoji="1" lang="es-ES">
              <a:solidFill>
                <a:srgbClr val="003F75"/>
              </a:solidFill>
            </a:endParaRPr>
          </a:p>
        </p:txBody>
      </p:sp>
      <p:sp>
        <p:nvSpPr>
          <p:cNvPr id="38915" name="1 Marcador de contenido"/>
          <p:cNvSpPr txBox="1">
            <a:spLocks/>
          </p:cNvSpPr>
          <p:nvPr/>
        </p:nvSpPr>
        <p:spPr bwMode="auto">
          <a:xfrm>
            <a:off x="468313" y="3716338"/>
            <a:ext cx="88566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514350">
              <a:defRPr>
                <a:solidFill>
                  <a:schemeClr val="tx1"/>
                </a:solidFill>
                <a:latin typeface="Arial" charset="0"/>
              </a:defRPr>
            </a:lvl2pPr>
            <a:lvl3pPr indent="158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2" algn="just">
              <a:lnSpc>
                <a:spcPct val="120000"/>
              </a:lnSpc>
              <a:spcBef>
                <a:spcPts val="600"/>
              </a:spcBef>
              <a:buClr>
                <a:srgbClr val="FF9900"/>
              </a:buClr>
            </a:pPr>
            <a:r>
              <a:rPr kumimoji="1" lang="es-ES">
                <a:solidFill>
                  <a:srgbClr val="AF0F5B"/>
                </a:solidFill>
              </a:rPr>
              <a:t>ACCESIBILIDAD: “Satisfacción de las expectativas </a:t>
            </a:r>
            <a:r>
              <a:rPr kumimoji="1" lang="es-ES" u="sng">
                <a:solidFill>
                  <a:srgbClr val="AF0F5B"/>
                </a:solidFill>
              </a:rPr>
              <a:t>de todos</a:t>
            </a:r>
            <a:r>
              <a:rPr kumimoji="1" lang="es-ES">
                <a:solidFill>
                  <a:srgbClr val="AF0F5B"/>
                </a:solidFill>
              </a:rPr>
              <a:t> los clientes”</a:t>
            </a:r>
            <a:endParaRPr kumimoji="1" lang="es-ES" i="1">
              <a:solidFill>
                <a:srgbClr val="AF0F5B"/>
              </a:solidFill>
            </a:endParaRPr>
          </a:p>
          <a:p>
            <a:pPr marL="0" lvl="2">
              <a:lnSpc>
                <a:spcPct val="120000"/>
              </a:lnSpc>
              <a:spcBef>
                <a:spcPts val="600"/>
              </a:spcBef>
              <a:buClr>
                <a:srgbClr val="FF9900"/>
              </a:buClr>
            </a:pPr>
            <a:endParaRPr kumimoji="1" lang="es-ES" i="1">
              <a:solidFill>
                <a:srgbClr val="003F75"/>
              </a:solidFill>
            </a:endParaRPr>
          </a:p>
          <a:p>
            <a:pPr marL="0" lvl="2">
              <a:lnSpc>
                <a:spcPct val="120000"/>
              </a:lnSpc>
              <a:spcBef>
                <a:spcPts val="600"/>
              </a:spcBef>
              <a:buClr>
                <a:srgbClr val="FF9900"/>
              </a:buClr>
            </a:pPr>
            <a:endParaRPr kumimoji="1" lang="es-ES">
              <a:solidFill>
                <a:srgbClr val="003F75"/>
              </a:solidFill>
            </a:endParaRPr>
          </a:p>
          <a:p>
            <a:pPr lvl="1">
              <a:spcBef>
                <a:spcPts val="1800"/>
              </a:spcBef>
              <a:buClr>
                <a:srgbClr val="FF9900"/>
              </a:buClr>
            </a:pPr>
            <a:endParaRPr kumimoji="1" lang="es-ES">
              <a:solidFill>
                <a:srgbClr val="003F75"/>
              </a:solidFill>
            </a:endParaRPr>
          </a:p>
        </p:txBody>
      </p:sp>
      <p:sp>
        <p:nvSpPr>
          <p:cNvPr id="11" name="10 Elipse" descr="Imagen decorativa, circulo relleno. Satisfacción parcial a favor de las expectativas de un tipo de cliente. "/>
          <p:cNvSpPr/>
          <p:nvPr/>
        </p:nvSpPr>
        <p:spPr>
          <a:xfrm>
            <a:off x="3348038" y="2276475"/>
            <a:ext cx="287337" cy="288925"/>
          </a:xfrm>
          <a:prstGeom prst="ellipse">
            <a:avLst/>
          </a:prstGeom>
          <a:solidFill>
            <a:schemeClr val="bg2">
              <a:lumMod val="90000"/>
            </a:schemeClr>
          </a:solidFill>
          <a:ln w="254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en-US" sz="3200" b="1">
              <a:solidFill>
                <a:prstClr val="white"/>
              </a:solidFill>
            </a:endParaRPr>
          </a:p>
        </p:txBody>
      </p:sp>
      <p:sp>
        <p:nvSpPr>
          <p:cNvPr id="14" name="13 Elipse" descr="Imagen decorativa, circulo relleno. Satisfacción parcial a favor de las expectativas de un tipo de cliente. "/>
          <p:cNvSpPr/>
          <p:nvPr/>
        </p:nvSpPr>
        <p:spPr>
          <a:xfrm>
            <a:off x="3924300" y="2276475"/>
            <a:ext cx="287338" cy="288925"/>
          </a:xfrm>
          <a:prstGeom prst="ellipse">
            <a:avLst/>
          </a:prstGeom>
          <a:solidFill>
            <a:schemeClr val="bg2">
              <a:lumMod val="90000"/>
            </a:schemeClr>
          </a:solidFill>
          <a:ln w="254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en-US" sz="3200" b="1">
              <a:solidFill>
                <a:prstClr val="white"/>
              </a:solidFill>
            </a:endParaRPr>
          </a:p>
        </p:txBody>
      </p:sp>
      <p:sp>
        <p:nvSpPr>
          <p:cNvPr id="15" name="14 Elipse" descr="Imagen decorativa, circulo relleno. Satisfacción parcial a favor de las expectativas de un tipo de cliente. "/>
          <p:cNvSpPr/>
          <p:nvPr/>
        </p:nvSpPr>
        <p:spPr>
          <a:xfrm>
            <a:off x="3635375" y="2708275"/>
            <a:ext cx="288925" cy="288925"/>
          </a:xfrm>
          <a:prstGeom prst="ellipse">
            <a:avLst/>
          </a:prstGeom>
          <a:solidFill>
            <a:schemeClr val="bg2">
              <a:lumMod val="90000"/>
            </a:schemeClr>
          </a:solidFill>
          <a:ln w="254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en-US" sz="3200" b="1">
              <a:solidFill>
                <a:prstClr val="white"/>
              </a:solidFill>
            </a:endParaRPr>
          </a:p>
        </p:txBody>
      </p:sp>
      <p:sp>
        <p:nvSpPr>
          <p:cNvPr id="16" name="15 Elipse" descr="Imagen decorativa, circulo relleno. Satisfacción de las expectativas de un tipo de cliente. "/>
          <p:cNvSpPr/>
          <p:nvPr/>
        </p:nvSpPr>
        <p:spPr>
          <a:xfrm>
            <a:off x="4284663" y="2708275"/>
            <a:ext cx="287337" cy="288925"/>
          </a:xfrm>
          <a:prstGeom prst="ellipse">
            <a:avLst/>
          </a:prstGeom>
          <a:noFill/>
          <a:ln w="254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en-US" sz="3200" b="1">
              <a:solidFill>
                <a:prstClr val="white"/>
              </a:solidFill>
            </a:endParaRPr>
          </a:p>
        </p:txBody>
      </p:sp>
      <p:sp>
        <p:nvSpPr>
          <p:cNvPr id="17" name="16 Elipse" descr="Imagen decorativa, circulo vacio. Satisfacción de las expectativas de un tipo de cliente. "/>
          <p:cNvSpPr/>
          <p:nvPr/>
        </p:nvSpPr>
        <p:spPr>
          <a:xfrm>
            <a:off x="4500563" y="2276475"/>
            <a:ext cx="287337" cy="288925"/>
          </a:xfrm>
          <a:prstGeom prst="ellipse">
            <a:avLst/>
          </a:prstGeom>
          <a:noFill/>
          <a:ln w="254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en-US" sz="3200" b="1">
              <a:solidFill>
                <a:prstClr val="white"/>
              </a:solidFill>
            </a:endParaRPr>
          </a:p>
        </p:txBody>
      </p:sp>
      <p:sp>
        <p:nvSpPr>
          <p:cNvPr id="18" name="17 Elipse" descr="Imagen decorativa, circulo relleno&#10;"/>
          <p:cNvSpPr/>
          <p:nvPr/>
        </p:nvSpPr>
        <p:spPr>
          <a:xfrm>
            <a:off x="3348038" y="4797425"/>
            <a:ext cx="287337" cy="287338"/>
          </a:xfrm>
          <a:prstGeom prst="ellipse">
            <a:avLst/>
          </a:prstGeom>
          <a:solidFill>
            <a:schemeClr val="bg2">
              <a:lumMod val="90000"/>
            </a:schemeClr>
          </a:solidFill>
          <a:ln w="254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en-US" sz="3200" b="1">
              <a:solidFill>
                <a:prstClr val="white"/>
              </a:solidFill>
            </a:endParaRPr>
          </a:p>
        </p:txBody>
      </p:sp>
      <p:sp>
        <p:nvSpPr>
          <p:cNvPr id="19" name="18 Elipse" descr="Imagen decorativa, circulo relleno. Satisfacción de las expectativas de todos los tipos de clientes. "/>
          <p:cNvSpPr/>
          <p:nvPr/>
        </p:nvSpPr>
        <p:spPr>
          <a:xfrm>
            <a:off x="3924300" y="4784725"/>
            <a:ext cx="287338" cy="287338"/>
          </a:xfrm>
          <a:prstGeom prst="ellipse">
            <a:avLst/>
          </a:prstGeom>
          <a:solidFill>
            <a:schemeClr val="bg2">
              <a:lumMod val="90000"/>
            </a:schemeClr>
          </a:solidFill>
          <a:ln w="254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en-US" sz="3200" b="1">
              <a:solidFill>
                <a:prstClr val="white"/>
              </a:solidFill>
            </a:endParaRPr>
          </a:p>
        </p:txBody>
      </p:sp>
      <p:sp>
        <p:nvSpPr>
          <p:cNvPr id="20" name="19 Elipse" descr="Imagen decorativa, circulo relleno. Satisfacción de las expectativas de todos los tipos de clientes. "/>
          <p:cNvSpPr/>
          <p:nvPr/>
        </p:nvSpPr>
        <p:spPr>
          <a:xfrm>
            <a:off x="3635375" y="5229225"/>
            <a:ext cx="288925" cy="287338"/>
          </a:xfrm>
          <a:prstGeom prst="ellipse">
            <a:avLst/>
          </a:prstGeom>
          <a:solidFill>
            <a:schemeClr val="bg2">
              <a:lumMod val="90000"/>
            </a:schemeClr>
          </a:solidFill>
          <a:ln w="254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en-US" sz="3200" b="1">
              <a:solidFill>
                <a:prstClr val="white"/>
              </a:solidFill>
            </a:endParaRPr>
          </a:p>
        </p:txBody>
      </p:sp>
      <p:sp>
        <p:nvSpPr>
          <p:cNvPr id="21" name="20 Elipse" descr="Imagen decorativa, circulo relleno. Satisfacción de las expectativas de todos los tipos de clientes. "/>
          <p:cNvSpPr/>
          <p:nvPr/>
        </p:nvSpPr>
        <p:spPr>
          <a:xfrm>
            <a:off x="4284663" y="5229225"/>
            <a:ext cx="287337" cy="287338"/>
          </a:xfrm>
          <a:prstGeom prst="ellipse">
            <a:avLst/>
          </a:prstGeom>
          <a:solidFill>
            <a:schemeClr val="bg2">
              <a:lumMod val="90000"/>
            </a:schemeClr>
          </a:solidFill>
          <a:ln w="254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en-US" sz="3200" b="1">
              <a:solidFill>
                <a:prstClr val="white"/>
              </a:solidFill>
            </a:endParaRPr>
          </a:p>
        </p:txBody>
      </p:sp>
      <p:sp>
        <p:nvSpPr>
          <p:cNvPr id="22" name="21 Elipse" descr="Imagen decorativa, circulo relleno. Satisfacción de las expectativas de todos los tipos de clientes. "/>
          <p:cNvSpPr/>
          <p:nvPr/>
        </p:nvSpPr>
        <p:spPr>
          <a:xfrm>
            <a:off x="4500563" y="4797425"/>
            <a:ext cx="287337" cy="287338"/>
          </a:xfrm>
          <a:prstGeom prst="ellipse">
            <a:avLst/>
          </a:prstGeom>
          <a:solidFill>
            <a:schemeClr val="bg2">
              <a:lumMod val="90000"/>
            </a:schemeClr>
          </a:solidFill>
          <a:ln w="254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en-US" sz="3200" b="1">
              <a:solidFill>
                <a:prstClr val="white"/>
              </a:solidFill>
            </a:endParaRP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ES" sz="3200" dirty="0"/>
              <a:t>LA ACCESIBILIDAD COMO FACTOR DE CALIDAD</a:t>
            </a:r>
          </a:p>
        </p:txBody>
      </p:sp>
      <p:pic>
        <p:nvPicPr>
          <p:cNvPr id="38927" name="Picture 2" descr="http://t3.gstatic.com/images?q=tbn:ANd9GcSo7ve4V2p5TfHTcQN0YrElfNG3rxNFLAW9fuKaNNcmgu5mtf9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508500"/>
            <a:ext cx="1846263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8" name="Picture 4" descr="http://t1.gstatic.com/images?q=tbn:ANd9GcR2i7N6A_x0RzSpGKeAPtTh7lO004AKLiNu1IP-YWvUduJtRqPbL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263" y="1855788"/>
            <a:ext cx="26860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647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3 CuadroTexto"/>
          <p:cNvSpPr txBox="1">
            <a:spLocks noChangeArrowheads="1"/>
          </p:cNvSpPr>
          <p:nvPr/>
        </p:nvSpPr>
        <p:spPr bwMode="auto">
          <a:xfrm>
            <a:off x="1835150" y="6165850"/>
            <a:ext cx="52292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kumimoji="1" lang="es-GT" sz="1100" b="1">
                <a:solidFill>
                  <a:srgbClr val="0D1768"/>
                </a:solidFill>
                <a:hlinkClick r:id="rId3" tooltip="Enlace al sitio oficial de ESVI-AL"/>
              </a:rPr>
              <a:t>Enlace al sitio oficial de ESVI-AL (www.esvial.org).</a:t>
            </a:r>
            <a:r>
              <a:rPr kumimoji="1" lang="en-US" sz="1100" b="1">
                <a:solidFill>
                  <a:srgbClr val="0D1768"/>
                </a:solidFill>
              </a:rPr>
              <a:t> </a:t>
            </a: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pPr>
              <a:defRPr/>
            </a:pPr>
            <a:r>
              <a:rPr sz="4000" dirty="0"/>
              <a:t>El proyecto europeo ESVI-AL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7" y="836712"/>
            <a:ext cx="8935054" cy="2899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Banner encabezado de página principal proyecto ESVI-AL, la imagen presenta una pantalla de computadora con el texto &quot;Mejora de la Accesibilidad en la Educación Superior Virtual en América Latina&quot;&#10;&#10;Los logos de las instituciones participantes se presentan en la sección inferior de la imagen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615" y="3712418"/>
            <a:ext cx="5542980" cy="2319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567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3"/>
          </p:nvPr>
        </p:nvSpPr>
        <p:spPr>
          <a:xfrm>
            <a:off x="0" y="-1588"/>
            <a:ext cx="9144000" cy="644526"/>
          </a:xfrm>
        </p:spPr>
        <p:txBody>
          <a:bodyPr/>
          <a:lstStyle/>
          <a:p>
            <a:pPr>
              <a:defRPr/>
            </a:pPr>
            <a:r>
              <a:rPr lang="es-ES" dirty="0"/>
              <a:t>ALFA III – ESVI-AL</a:t>
            </a:r>
            <a:endParaRPr dirty="0"/>
          </a:p>
        </p:txBody>
      </p:sp>
      <p:sp>
        <p:nvSpPr>
          <p:cNvPr id="32771" name="2 Marcador de contenido"/>
          <p:cNvSpPr>
            <a:spLocks noGrp="1"/>
          </p:cNvSpPr>
          <p:nvPr>
            <p:ph sz="quarter" idx="15"/>
          </p:nvPr>
        </p:nvSpPr>
        <p:spPr>
          <a:xfrm>
            <a:off x="395536" y="980728"/>
            <a:ext cx="8391277" cy="51125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400" b="1" dirty="0"/>
              <a:t>Objetivos</a:t>
            </a:r>
          </a:p>
          <a:p>
            <a:pPr marL="0" indent="0">
              <a:buNone/>
            </a:pPr>
            <a:endParaRPr lang="es-ES" sz="2400" b="1" dirty="0"/>
          </a:p>
          <a:p>
            <a:pPr marL="0" indent="0">
              <a:buNone/>
            </a:pPr>
            <a:r>
              <a:rPr lang="es-ES" sz="2400" dirty="0"/>
              <a:t>- </a:t>
            </a:r>
            <a:r>
              <a:rPr lang="es-ES" sz="2400" dirty="0">
                <a:solidFill>
                  <a:srgbClr val="FF0000"/>
                </a:solidFill>
              </a:rPr>
              <a:t>Definir procesos </a:t>
            </a:r>
            <a:r>
              <a:rPr lang="es-ES" sz="2400" dirty="0"/>
              <a:t>metodológicos para el diseño e  implantación de desarrollos curriculares virtuales </a:t>
            </a:r>
            <a:r>
              <a:rPr lang="es-ES" sz="2400" dirty="0">
                <a:solidFill>
                  <a:srgbClr val="FF0000"/>
                </a:solidFill>
              </a:rPr>
              <a:t>en campus virtuales accesibles.</a:t>
            </a:r>
            <a:br>
              <a:rPr lang="es-ES" sz="2400" dirty="0"/>
            </a:br>
            <a:r>
              <a:rPr lang="es-ES" sz="2400" dirty="0"/>
              <a:t>- Avanzar en la creación de un </a:t>
            </a:r>
            <a:r>
              <a:rPr lang="es-ES" sz="2400" dirty="0">
                <a:solidFill>
                  <a:srgbClr val="FF0000"/>
                </a:solidFill>
              </a:rPr>
              <a:t>espacio de educación </a:t>
            </a:r>
            <a:r>
              <a:rPr lang="es-ES" sz="2400" dirty="0"/>
              <a:t>superior virtual inclusiva en América Latina.</a:t>
            </a:r>
            <a:br>
              <a:rPr lang="es-ES" sz="2400" dirty="0"/>
            </a:br>
            <a:r>
              <a:rPr lang="es-ES" sz="2400" dirty="0"/>
              <a:t>- </a:t>
            </a:r>
            <a:r>
              <a:rPr lang="es-ES" sz="2400" dirty="0">
                <a:solidFill>
                  <a:srgbClr val="FF0000"/>
                </a:solidFill>
              </a:rPr>
              <a:t>Mejorar la empleabilidad </a:t>
            </a:r>
            <a:r>
              <a:rPr lang="es-ES" sz="2400" dirty="0"/>
              <a:t>de personas con discapacidades de América Latina a través de la educación virtual accesible.</a:t>
            </a:r>
            <a:br>
              <a:rPr lang="es-ES" sz="2400" dirty="0"/>
            </a:br>
            <a:r>
              <a:rPr lang="es-ES" sz="2400" dirty="0"/>
              <a:t>- Establecer una </a:t>
            </a:r>
            <a:r>
              <a:rPr lang="es-ES" sz="2400" dirty="0">
                <a:solidFill>
                  <a:srgbClr val="FF0000"/>
                </a:solidFill>
              </a:rPr>
              <a:t>red de cooperación </a:t>
            </a:r>
            <a:r>
              <a:rPr lang="es-ES" sz="2400" dirty="0"/>
              <a:t>sobre accesibilidad en la educación y sociedad virtual</a:t>
            </a:r>
          </a:p>
          <a:p>
            <a:pPr marL="0" indent="0">
              <a:buNone/>
            </a:pPr>
            <a:endParaRPr lang="es-ES" sz="9600" b="1" dirty="0"/>
          </a:p>
        </p:txBody>
      </p:sp>
    </p:spTree>
    <p:extLst>
      <p:ext uri="{BB962C8B-B14F-4D97-AF65-F5344CB8AC3E}">
        <p14:creationId xmlns:p14="http://schemas.microsoft.com/office/powerpoint/2010/main" val="8575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3"/>
          </p:nvPr>
        </p:nvSpPr>
        <p:spPr>
          <a:xfrm>
            <a:off x="0" y="-1588"/>
            <a:ext cx="9144000" cy="644526"/>
          </a:xfrm>
        </p:spPr>
        <p:txBody>
          <a:bodyPr/>
          <a:lstStyle/>
          <a:p>
            <a:pPr>
              <a:defRPr/>
            </a:pPr>
            <a:r>
              <a:rPr lang="es-ES" dirty="0"/>
              <a:t>ALFA III – ESVI-AL</a:t>
            </a:r>
            <a:endParaRPr dirty="0"/>
          </a:p>
        </p:txBody>
      </p:sp>
      <p:sp>
        <p:nvSpPr>
          <p:cNvPr id="32771" name="2 Marcador de contenido"/>
          <p:cNvSpPr>
            <a:spLocks noGrp="1"/>
          </p:cNvSpPr>
          <p:nvPr>
            <p:ph sz="quarter" idx="15"/>
          </p:nvPr>
        </p:nvSpPr>
        <p:spPr>
          <a:xfrm>
            <a:off x="395536" y="980728"/>
            <a:ext cx="8391277" cy="51125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400" b="1" dirty="0"/>
              <a:t>Impacto</a:t>
            </a:r>
          </a:p>
          <a:p>
            <a:pPr>
              <a:buFontTx/>
              <a:buChar char="-"/>
            </a:pPr>
            <a:r>
              <a:rPr lang="es-ES" sz="2400" dirty="0"/>
              <a:t>Favorecer la </a:t>
            </a:r>
            <a:r>
              <a:rPr lang="es-ES" sz="2400" dirty="0">
                <a:solidFill>
                  <a:srgbClr val="FF0000"/>
                </a:solidFill>
              </a:rPr>
              <a:t>cohesión social </a:t>
            </a:r>
            <a:r>
              <a:rPr lang="es-ES" sz="2400" dirty="0"/>
              <a:t>reforzando el acceso a la educación superior de la población de América Latina y especialmente de las personas con discapacidad.</a:t>
            </a:r>
            <a:br>
              <a:rPr lang="es-ES" sz="2400" dirty="0"/>
            </a:br>
            <a:endParaRPr lang="es-ES" sz="2400" dirty="0"/>
          </a:p>
          <a:p>
            <a:pPr>
              <a:buFontTx/>
              <a:buChar char="-"/>
            </a:pPr>
            <a:r>
              <a:rPr lang="es-ES" sz="2400" dirty="0"/>
              <a:t>Mejorar la </a:t>
            </a:r>
            <a:r>
              <a:rPr lang="es-ES" sz="2400" dirty="0">
                <a:solidFill>
                  <a:srgbClr val="FF0000"/>
                </a:solidFill>
              </a:rPr>
              <a:t>empleabilidad</a:t>
            </a:r>
            <a:r>
              <a:rPr lang="es-ES" sz="2400" dirty="0"/>
              <a:t> y el acceso al mercado laboral de las personas con discapacidad física.</a:t>
            </a:r>
            <a:br>
              <a:rPr lang="es-ES" sz="2400" dirty="0"/>
            </a:br>
            <a:endParaRPr lang="es-ES" sz="2400" dirty="0"/>
          </a:p>
          <a:p>
            <a:pPr>
              <a:buFontTx/>
              <a:buChar char="-"/>
            </a:pPr>
            <a:r>
              <a:rPr lang="es-ES" sz="2400" dirty="0"/>
              <a:t>Avanzar hacia la inclusión educativa, social y laboral en América Latina.</a:t>
            </a:r>
          </a:p>
        </p:txBody>
      </p:sp>
    </p:spTree>
    <p:extLst>
      <p:ext uri="{BB962C8B-B14F-4D97-AF65-F5344CB8AC3E}">
        <p14:creationId xmlns:p14="http://schemas.microsoft.com/office/powerpoint/2010/main" val="65701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3"/>
          </p:nvPr>
        </p:nvSpPr>
        <p:spPr>
          <a:xfrm>
            <a:off x="0" y="-1588"/>
            <a:ext cx="9144000" cy="644526"/>
          </a:xfrm>
        </p:spPr>
        <p:txBody>
          <a:bodyPr/>
          <a:lstStyle/>
          <a:p>
            <a:pPr>
              <a:defRPr/>
            </a:pPr>
            <a:r>
              <a:rPr dirty="0"/>
              <a:t>Proyecto ESVI-AL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5"/>
          </p:nvPr>
        </p:nvSpPr>
        <p:spPr>
          <a:xfrm>
            <a:off x="323528" y="764704"/>
            <a:ext cx="3816424" cy="3528392"/>
          </a:xfrm>
        </p:spPr>
        <p:txBody>
          <a:bodyPr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tabLst>
                <a:tab pos="4927600" algn="ctr"/>
              </a:tabLst>
              <a:defRPr/>
            </a:pPr>
            <a:r>
              <a:rPr lang="es-ES" dirty="0">
                <a:solidFill>
                  <a:schemeClr val="bg2">
                    <a:lumMod val="25000"/>
                  </a:schemeClr>
                </a:solidFill>
              </a:rPr>
              <a:t>Título</a:t>
            </a:r>
          </a:p>
          <a:p>
            <a:pPr lvl="2" eaLnBrk="1" fontAlgn="auto" hangingPunct="1">
              <a:spcAft>
                <a:spcPts val="0"/>
              </a:spcAft>
              <a:tabLst>
                <a:tab pos="4927600" algn="ctr"/>
              </a:tabLst>
              <a:defRPr/>
            </a:pPr>
            <a:r>
              <a:rPr lang="es-ES" dirty="0">
                <a:solidFill>
                  <a:srgbClr val="FF0000"/>
                </a:solidFill>
              </a:rPr>
              <a:t>E</a:t>
            </a:r>
            <a:r>
              <a:rPr lang="es-ES" dirty="0">
                <a:solidFill>
                  <a:schemeClr val="tx1"/>
                </a:solidFill>
              </a:rPr>
              <a:t>ducación </a:t>
            </a:r>
            <a:r>
              <a:rPr lang="es-ES" dirty="0">
                <a:solidFill>
                  <a:srgbClr val="FF0000"/>
                </a:solidFill>
              </a:rPr>
              <a:t>S</a:t>
            </a:r>
            <a:r>
              <a:rPr lang="es-ES" dirty="0">
                <a:solidFill>
                  <a:schemeClr val="tx1"/>
                </a:solidFill>
              </a:rPr>
              <a:t>uperior </a:t>
            </a:r>
            <a:r>
              <a:rPr lang="es-ES" dirty="0">
                <a:solidFill>
                  <a:srgbClr val="FF0000"/>
                </a:solidFill>
              </a:rPr>
              <a:t>V</a:t>
            </a:r>
            <a:r>
              <a:rPr lang="es-ES" dirty="0">
                <a:solidFill>
                  <a:schemeClr val="tx1"/>
                </a:solidFill>
              </a:rPr>
              <a:t>irtual </a:t>
            </a:r>
            <a:r>
              <a:rPr lang="es-ES" dirty="0">
                <a:solidFill>
                  <a:srgbClr val="FF0000"/>
                </a:solidFill>
              </a:rPr>
              <a:t>I</a:t>
            </a:r>
            <a:r>
              <a:rPr lang="es-ES" dirty="0">
                <a:solidFill>
                  <a:schemeClr val="tx1"/>
                </a:solidFill>
              </a:rPr>
              <a:t>nclusiva - </a:t>
            </a:r>
            <a:r>
              <a:rPr lang="es-ES" dirty="0">
                <a:solidFill>
                  <a:srgbClr val="FF0000"/>
                </a:solidFill>
              </a:rPr>
              <a:t>A</a:t>
            </a:r>
            <a:r>
              <a:rPr lang="es-ES" dirty="0">
                <a:solidFill>
                  <a:schemeClr val="tx1"/>
                </a:solidFill>
              </a:rPr>
              <a:t>mérica </a:t>
            </a:r>
            <a:r>
              <a:rPr lang="es-ES" dirty="0">
                <a:solidFill>
                  <a:srgbClr val="FF0000"/>
                </a:solidFill>
              </a:rPr>
              <a:t>L</a:t>
            </a:r>
            <a:r>
              <a:rPr lang="es-ES" dirty="0">
                <a:solidFill>
                  <a:schemeClr val="tx1"/>
                </a:solidFill>
              </a:rPr>
              <a:t>atina: </a:t>
            </a:r>
            <a:r>
              <a:rPr lang="es-ES" sz="1800" i="1" dirty="0">
                <a:solidFill>
                  <a:schemeClr val="tx1"/>
                </a:solidFill>
              </a:rPr>
              <a:t>Mejora de la Accesibilidad en la Educación Superior Virtual en América Latina</a:t>
            </a:r>
          </a:p>
          <a:p>
            <a:pPr lvl="2" eaLnBrk="1" fontAlgn="auto" hangingPunct="1">
              <a:spcAft>
                <a:spcPts val="0"/>
              </a:spcAft>
              <a:tabLst>
                <a:tab pos="4927600" algn="ctr"/>
              </a:tabLst>
              <a:defRPr/>
            </a:pPr>
            <a:endParaRPr sz="800" dirty="0">
              <a:solidFill>
                <a:schemeClr val="bg2">
                  <a:lumMod val="2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tabLst>
                <a:tab pos="4927600" algn="ctr"/>
              </a:tabLst>
              <a:defRPr/>
            </a:pPr>
            <a:r>
              <a:rPr dirty="0">
                <a:solidFill>
                  <a:schemeClr val="bg2">
                    <a:lumMod val="25000"/>
                  </a:schemeClr>
                </a:solidFill>
              </a:rPr>
              <a:t>Convocatoria ALFA III (2011) de la Unión Europea</a:t>
            </a:r>
          </a:p>
          <a:p>
            <a:pPr eaLnBrk="1" fontAlgn="auto" hangingPunct="1">
              <a:spcAft>
                <a:spcPts val="0"/>
              </a:spcAft>
              <a:tabLst>
                <a:tab pos="4927600" algn="ctr"/>
              </a:tabLst>
              <a:defRPr/>
            </a:pPr>
            <a:r>
              <a:rPr dirty="0">
                <a:solidFill>
                  <a:schemeClr val="bg2">
                    <a:lumMod val="25000"/>
                  </a:schemeClr>
                </a:solidFill>
              </a:rPr>
              <a:t>Código</a:t>
            </a:r>
          </a:p>
          <a:p>
            <a:pPr lvl="2" eaLnBrk="1" fontAlgn="auto" hangingPunct="1">
              <a:spcAft>
                <a:spcPts val="0"/>
              </a:spcAft>
              <a:tabLst>
                <a:tab pos="4927600" algn="ctr"/>
              </a:tabLst>
              <a:defRPr/>
            </a:pPr>
            <a:r>
              <a:rPr lang="es-ES" dirty="0">
                <a:solidFill>
                  <a:schemeClr val="bg2">
                    <a:lumMod val="25000"/>
                  </a:schemeClr>
                </a:solidFill>
              </a:rPr>
              <a:t>DCI-ALA/19.09.01/11/21526/279-146/ALFA 111(2011)-11</a:t>
            </a:r>
            <a:endParaRPr dirty="0">
              <a:solidFill>
                <a:schemeClr val="bg2">
                  <a:lumMod val="2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tabLst>
                <a:tab pos="5024438" algn="r"/>
              </a:tabLst>
              <a:defRPr/>
            </a:pPr>
            <a:r>
              <a:rPr dirty="0">
                <a:solidFill>
                  <a:schemeClr val="bg2">
                    <a:lumMod val="25000"/>
                  </a:schemeClr>
                </a:solidFill>
              </a:rPr>
              <a:t>Duración: 2012-2014</a:t>
            </a:r>
          </a:p>
          <a:p>
            <a:pPr marL="0" indent="0" eaLnBrk="1" fontAlgn="auto" hangingPunct="1">
              <a:spcAft>
                <a:spcPts val="0"/>
              </a:spcAft>
              <a:buNone/>
              <a:tabLst>
                <a:tab pos="5024438" algn="r"/>
              </a:tabLst>
              <a:defRPr/>
            </a:pPr>
            <a:endParaRPr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defRPr/>
            </a:pPr>
            <a:endParaRPr dirty="0"/>
          </a:p>
        </p:txBody>
      </p:sp>
      <p:sp>
        <p:nvSpPr>
          <p:cNvPr id="4" name="2 Marcador de contenido"/>
          <p:cNvSpPr txBox="1">
            <a:spLocks/>
          </p:cNvSpPr>
          <p:nvPr/>
        </p:nvSpPr>
        <p:spPr bwMode="auto">
          <a:xfrm>
            <a:off x="4283968" y="729308"/>
            <a:ext cx="4464496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65113" indent="-265113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0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1pPr>
            <a:lvl2pPr marL="342900" indent="-342900" algn="l" rtl="0" eaLnBrk="0" fontAlgn="base" hangingPunct="0">
              <a:spcBef>
                <a:spcPts val="1800"/>
              </a:spcBef>
              <a:spcAft>
                <a:spcPct val="0"/>
              </a:spcAft>
              <a:buClr>
                <a:srgbClr val="FF9900"/>
              </a:buClr>
              <a:buFont typeface="Arial" pitchFamily="34" charset="0"/>
              <a:buChar char="•"/>
              <a:defRPr lang="es-ES" sz="20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2pPr>
            <a:lvl3pPr marL="604837" indent="-285750" algn="l" rtl="0" eaLnBrk="0" fontAlgn="base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Font typeface="Arial" pitchFamily="34" charset="0"/>
              <a:buChar char="•"/>
              <a:defRPr lang="es-ES" sz="1800" baseline="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3pPr>
            <a:lvl4pPr marL="808038" indent="-227013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Font typeface="Courier New" pitchFamily="49" charset="0"/>
              <a:buChar char="o"/>
              <a:defRPr lang="es-ES" sz="1600" baseline="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4pPr>
            <a:lvl5pPr marL="1074738" indent="-227013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kumimoji="0" lang="es-E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kumimoji="0" lang="es-E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kumimoji="0" lang="es-E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kumimoji="0" lang="es-E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defRPr/>
            </a:pPr>
            <a:r>
              <a:rPr lang="es-ES" sz="1200" dirty="0"/>
              <a:t>7 Socios de Latinoamérica:</a:t>
            </a:r>
          </a:p>
          <a:p>
            <a:pPr lvl="2">
              <a:lnSpc>
                <a:spcPct val="100000"/>
              </a:lnSpc>
              <a:defRPr/>
            </a:pPr>
            <a:r>
              <a:rPr lang="es-ES" sz="1200" b="0" dirty="0"/>
              <a:t>Universidad Galileo (UGAL), </a:t>
            </a:r>
            <a:r>
              <a:rPr lang="es-ES" sz="1200" b="1" dirty="0"/>
              <a:t>Guatemala</a:t>
            </a:r>
          </a:p>
          <a:p>
            <a:pPr lvl="2">
              <a:lnSpc>
                <a:spcPct val="100000"/>
              </a:lnSpc>
              <a:defRPr/>
            </a:pPr>
            <a:r>
              <a:rPr lang="es-ES" sz="1200" b="0" dirty="0"/>
              <a:t>Universidad Técnica Particular de Loja (UTPL), </a:t>
            </a:r>
            <a:r>
              <a:rPr lang="es-ES" sz="1200" b="1" dirty="0"/>
              <a:t>Ecuador</a:t>
            </a:r>
          </a:p>
          <a:p>
            <a:pPr lvl="2">
              <a:lnSpc>
                <a:spcPct val="100000"/>
              </a:lnSpc>
              <a:defRPr/>
            </a:pPr>
            <a:r>
              <a:rPr lang="es-ES" sz="1200" b="0" dirty="0"/>
              <a:t>Fundación Universitaria Católica del Norte (UCN), </a:t>
            </a:r>
            <a:r>
              <a:rPr lang="es-ES" sz="1200" b="1" dirty="0"/>
              <a:t>Colombia</a:t>
            </a:r>
          </a:p>
          <a:p>
            <a:pPr lvl="2">
              <a:lnSpc>
                <a:spcPct val="100000"/>
              </a:lnSpc>
              <a:defRPr/>
            </a:pPr>
            <a:r>
              <a:rPr lang="es-ES" sz="1200" b="0" dirty="0"/>
              <a:t>Universidad Politécnica de El Salvador (UPES), </a:t>
            </a:r>
            <a:br>
              <a:rPr lang="es-ES" sz="1200" b="0" dirty="0"/>
            </a:br>
            <a:r>
              <a:rPr lang="es-ES" sz="1200" b="1" dirty="0"/>
              <a:t>El Salvador</a:t>
            </a:r>
          </a:p>
          <a:p>
            <a:pPr lvl="2">
              <a:lnSpc>
                <a:spcPct val="100000"/>
              </a:lnSpc>
              <a:defRPr/>
            </a:pPr>
            <a:r>
              <a:rPr lang="es-ES" sz="1200" b="0" dirty="0"/>
              <a:t>Universidad Nacional de Asunción (UNA), </a:t>
            </a:r>
            <a:r>
              <a:rPr lang="es-ES" sz="1200" b="1" dirty="0"/>
              <a:t>Paraguay</a:t>
            </a:r>
          </a:p>
          <a:p>
            <a:pPr lvl="2">
              <a:lnSpc>
                <a:spcPct val="100000"/>
              </a:lnSpc>
              <a:defRPr/>
            </a:pPr>
            <a:r>
              <a:rPr lang="es-ES" sz="1200" b="0" dirty="0"/>
              <a:t>Universidad Continental de Ciencias e Ingeniería (UCCI), </a:t>
            </a:r>
            <a:r>
              <a:rPr lang="es-ES" sz="1200" b="1" dirty="0"/>
              <a:t>Perú</a:t>
            </a:r>
          </a:p>
          <a:p>
            <a:pPr lvl="2">
              <a:lnSpc>
                <a:spcPct val="100000"/>
              </a:lnSpc>
              <a:defRPr/>
            </a:pPr>
            <a:r>
              <a:rPr lang="es-ES" sz="1200" b="0" dirty="0"/>
              <a:t>Universidad de la República (URU), </a:t>
            </a:r>
            <a:r>
              <a:rPr lang="es-ES" sz="1200" b="1" dirty="0"/>
              <a:t>Uruguay</a:t>
            </a:r>
          </a:p>
          <a:p>
            <a:pPr>
              <a:defRPr/>
            </a:pPr>
            <a:r>
              <a:rPr lang="es-ES" sz="1200" dirty="0"/>
              <a:t>3 socios de Europa: </a:t>
            </a:r>
          </a:p>
          <a:p>
            <a:pPr lvl="2">
              <a:lnSpc>
                <a:spcPct val="100000"/>
              </a:lnSpc>
              <a:defRPr/>
            </a:pPr>
            <a:r>
              <a:rPr lang="es-ES" sz="1200" b="0" dirty="0"/>
              <a:t>Universidad de Alcalá (UAH), </a:t>
            </a:r>
            <a:r>
              <a:rPr lang="es-ES" sz="1200" b="1" dirty="0"/>
              <a:t>España</a:t>
            </a:r>
          </a:p>
          <a:p>
            <a:pPr lvl="2">
              <a:lnSpc>
                <a:spcPct val="100000"/>
              </a:lnSpc>
              <a:defRPr/>
            </a:pPr>
            <a:r>
              <a:rPr lang="es-ES" sz="1200" b="0" dirty="0" err="1"/>
              <a:t>Universidade</a:t>
            </a:r>
            <a:r>
              <a:rPr lang="es-ES" sz="1200" b="0" dirty="0"/>
              <a:t> de Lisboa (ULI), </a:t>
            </a:r>
            <a:r>
              <a:rPr lang="es-ES" sz="1200" b="1" dirty="0"/>
              <a:t>Portugal</a:t>
            </a:r>
          </a:p>
          <a:p>
            <a:pPr lvl="2">
              <a:lnSpc>
                <a:spcPct val="100000"/>
              </a:lnSpc>
              <a:defRPr/>
            </a:pPr>
            <a:r>
              <a:rPr lang="es-ES" sz="1200" b="0" dirty="0"/>
              <a:t>Helsinki </a:t>
            </a:r>
            <a:r>
              <a:rPr lang="es-ES" sz="1200" b="0" dirty="0" err="1"/>
              <a:t>Metropolia</a:t>
            </a:r>
            <a:r>
              <a:rPr lang="es-ES" sz="1200" b="0" dirty="0"/>
              <a:t> </a:t>
            </a:r>
            <a:r>
              <a:rPr lang="es-ES" sz="1200" b="0" dirty="0" err="1"/>
              <a:t>University</a:t>
            </a:r>
            <a:r>
              <a:rPr lang="es-ES" sz="1200" b="0" dirty="0"/>
              <a:t> of </a:t>
            </a:r>
            <a:r>
              <a:rPr lang="es-ES" sz="1200" b="0" dirty="0" err="1"/>
              <a:t>Applied</a:t>
            </a:r>
            <a:r>
              <a:rPr lang="es-ES" sz="1200" b="0" dirty="0"/>
              <a:t> </a:t>
            </a:r>
            <a:r>
              <a:rPr lang="es-ES" sz="1200" b="0" dirty="0" err="1"/>
              <a:t>Sciences</a:t>
            </a:r>
            <a:r>
              <a:rPr lang="es-ES" sz="1200" b="0" dirty="0"/>
              <a:t> (UMET), </a:t>
            </a:r>
            <a:r>
              <a:rPr lang="es-ES" sz="1200" b="1" dirty="0"/>
              <a:t>Finlandia </a:t>
            </a:r>
          </a:p>
          <a:p>
            <a:pPr>
              <a:defRPr/>
            </a:pPr>
            <a:r>
              <a:rPr lang="es-ES" sz="1400" dirty="0"/>
              <a:t>4 Entidades Colaboradoras </a:t>
            </a:r>
            <a:r>
              <a:rPr lang="es-ES" sz="1400" b="1" dirty="0"/>
              <a:t>internacionales</a:t>
            </a:r>
          </a:p>
          <a:p>
            <a:pPr lvl="2">
              <a:lnSpc>
                <a:spcPct val="100000"/>
              </a:lnSpc>
              <a:defRPr/>
            </a:pPr>
            <a:r>
              <a:rPr lang="es-ES" sz="1400" b="0" dirty="0"/>
              <a:t>Organización Mundial de Personas con Discapacidad (OMPD).</a:t>
            </a:r>
          </a:p>
          <a:p>
            <a:pPr lvl="2">
              <a:lnSpc>
                <a:spcPct val="100000"/>
              </a:lnSpc>
              <a:defRPr/>
            </a:pPr>
            <a:r>
              <a:rPr lang="es-ES" sz="1400" b="0" dirty="0"/>
              <a:t>Asociación Internacional de Seguridad Social (AISS). </a:t>
            </a:r>
          </a:p>
          <a:p>
            <a:pPr lvl="2">
              <a:lnSpc>
                <a:spcPct val="100000"/>
              </a:lnSpc>
              <a:defRPr/>
            </a:pPr>
            <a:r>
              <a:rPr lang="es-ES" sz="1400" b="0" dirty="0"/>
              <a:t>Virtual Educa (VE)</a:t>
            </a:r>
          </a:p>
          <a:p>
            <a:pPr lvl="2">
              <a:lnSpc>
                <a:spcPct val="100000"/>
              </a:lnSpc>
              <a:defRPr/>
            </a:pPr>
            <a:r>
              <a:rPr lang="es-ES" sz="1400" dirty="0"/>
              <a:t>Unión </a:t>
            </a:r>
            <a:r>
              <a:rPr lang="es-ES" sz="1400" dirty="0" err="1"/>
              <a:t>Latinoamerica</a:t>
            </a:r>
            <a:r>
              <a:rPr lang="es-ES" sz="1400" dirty="0"/>
              <a:t> de Ciegos</a:t>
            </a:r>
            <a:endParaRPr lang="es-ES" sz="1400" b="0" dirty="0"/>
          </a:p>
          <a:p>
            <a:pPr>
              <a:defRPr/>
            </a:pPr>
            <a:endParaRPr lang="es-ES" sz="1200" dirty="0"/>
          </a:p>
        </p:txBody>
      </p:sp>
      <p:pic>
        <p:nvPicPr>
          <p:cNvPr id="5" name="Picture 47" descr="ESVI-ALareadeaccionv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149080"/>
            <a:ext cx="2693500" cy="2349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043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dirty="0"/>
              <a:t>Objetivos anuales del proyecto ESVI-AL</a:t>
            </a:r>
          </a:p>
        </p:txBody>
      </p:sp>
      <p:sp>
        <p:nvSpPr>
          <p:cNvPr id="29699" name="2 Marcador de contenido"/>
          <p:cNvSpPr>
            <a:spLocks noGrp="1"/>
          </p:cNvSpPr>
          <p:nvPr>
            <p:ph sz="quarter" idx="4294967295"/>
          </p:nvPr>
        </p:nvSpPr>
        <p:spPr>
          <a:xfrm>
            <a:off x="744279" y="1672450"/>
            <a:ext cx="8221127" cy="4728349"/>
          </a:xfrm>
        </p:spPr>
        <p:txBody>
          <a:bodyPr>
            <a:normAutofit fontScale="70000" lnSpcReduction="20000"/>
          </a:bodyPr>
          <a:lstStyle/>
          <a:p>
            <a:pPr algn="just">
              <a:defRPr/>
            </a:pPr>
            <a:r>
              <a:rPr dirty="0">
                <a:solidFill>
                  <a:schemeClr val="accent2">
                    <a:lumMod val="75000"/>
                  </a:schemeClr>
                </a:solidFill>
              </a:rPr>
              <a:t>Año 1 (2012):</a:t>
            </a:r>
            <a:r>
              <a:rPr dirty="0"/>
              <a:t> Creación una </a:t>
            </a:r>
            <a:r>
              <a:rPr b="1" dirty="0"/>
              <a:t>guía metodológica </a:t>
            </a:r>
            <a:r>
              <a:rPr dirty="0"/>
              <a:t>para la </a:t>
            </a:r>
            <a:r>
              <a:rPr dirty="0" err="1"/>
              <a:t>implantación</a:t>
            </a:r>
            <a:r>
              <a:rPr dirty="0"/>
              <a:t> de desarrollos curriculares y campus virtuales accesibles</a:t>
            </a:r>
          </a:p>
          <a:p>
            <a:pPr algn="just">
              <a:defRPr/>
            </a:pPr>
            <a:endParaRPr dirty="0"/>
          </a:p>
          <a:p>
            <a:pPr algn="just">
              <a:defRPr/>
            </a:pPr>
            <a:r>
              <a:rPr dirty="0">
                <a:solidFill>
                  <a:schemeClr val="accent2">
                    <a:lumMod val="75000"/>
                  </a:schemeClr>
                </a:solidFill>
              </a:rPr>
              <a:t>Año 2 (2013) </a:t>
            </a:r>
            <a:r>
              <a:rPr dirty="0"/>
              <a:t>: Instalación de campus virtuales en América Latina, y </a:t>
            </a:r>
            <a:r>
              <a:rPr b="1" dirty="0"/>
              <a:t>formación</a:t>
            </a:r>
            <a:r>
              <a:rPr dirty="0"/>
              <a:t>:</a:t>
            </a:r>
          </a:p>
          <a:p>
            <a:pPr lvl="2" algn="just">
              <a:defRPr/>
            </a:pPr>
            <a:r>
              <a:rPr dirty="0"/>
              <a:t>de profesores sobre cómo crear contenidos accesibles</a:t>
            </a:r>
          </a:p>
          <a:p>
            <a:pPr lvl="2" algn="just">
              <a:defRPr/>
            </a:pPr>
            <a:r>
              <a:rPr dirty="0"/>
              <a:t>de técnicos sobre como instalar y mantener un campus virtual accesible</a:t>
            </a:r>
          </a:p>
          <a:p>
            <a:pPr algn="just">
              <a:defRPr/>
            </a:pPr>
            <a:endParaRPr dirty="0"/>
          </a:p>
          <a:p>
            <a:pPr algn="just">
              <a:defRPr/>
            </a:pPr>
            <a:r>
              <a:rPr dirty="0" err="1">
                <a:solidFill>
                  <a:schemeClr val="accent2">
                    <a:lumMod val="75000"/>
                  </a:schemeClr>
                </a:solidFill>
              </a:rPr>
              <a:t>Año</a:t>
            </a:r>
            <a:r>
              <a:rPr dirty="0">
                <a:solidFill>
                  <a:schemeClr val="accent2">
                    <a:lumMod val="75000"/>
                  </a:schemeClr>
                </a:solidFill>
              </a:rPr>
              <a:t> 3</a:t>
            </a:r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 y 4</a:t>
            </a:r>
            <a:r>
              <a:rPr dirty="0">
                <a:solidFill>
                  <a:schemeClr val="accent2">
                    <a:lumMod val="75000"/>
                  </a:schemeClr>
                </a:solidFill>
              </a:rPr>
              <a:t> (2014-2015): </a:t>
            </a:r>
            <a:r>
              <a:rPr dirty="0"/>
              <a:t>Implantación de actividades formativas virtuales accesibles en los campus virtuales, e </a:t>
            </a:r>
            <a:r>
              <a:rPr b="1" dirty="0"/>
              <a:t>impartición</a:t>
            </a:r>
            <a:r>
              <a:rPr dirty="0"/>
              <a:t> a grupos piloto</a:t>
            </a:r>
          </a:p>
          <a:p>
            <a:pPr lvl="2" algn="just">
              <a:defRPr/>
            </a:pPr>
            <a:r>
              <a:rPr dirty="0"/>
              <a:t>Estudiar la creación de una Red de Cooperación y un </a:t>
            </a:r>
            <a:r>
              <a:rPr b="1" u="sng" dirty="0"/>
              <a:t>observatorio de Accesibilidad en la Educación y Sociedad Virtual.</a:t>
            </a:r>
          </a:p>
          <a:p>
            <a:pPr lvl="2" algn="just">
              <a:defRPr/>
            </a:pPr>
            <a:r>
              <a:rPr lang="es-ES" b="1" u="sng" dirty="0"/>
              <a:t>Nuevo objetivo: </a:t>
            </a:r>
            <a:r>
              <a:rPr lang="es-ES" dirty="0"/>
              <a:t>crear </a:t>
            </a:r>
            <a:r>
              <a:rPr lang="es-ES" dirty="0" err="1"/>
              <a:t>Moocs</a:t>
            </a:r>
            <a:r>
              <a:rPr lang="es-ES" dirty="0"/>
              <a:t> con la experiencia recibida</a:t>
            </a:r>
          </a:p>
          <a:p>
            <a:pPr algn="just">
              <a:defRPr/>
            </a:pPr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Años sucesivos (2016…):</a:t>
            </a:r>
            <a:r>
              <a:rPr lang="es-ES" dirty="0"/>
              <a:t> Investigación en mejoras, difusión de resultados</a:t>
            </a:r>
          </a:p>
          <a:p>
            <a:pPr lvl="2" algn="just"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710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3"/>
          </p:nvPr>
        </p:nvSpPr>
        <p:spPr>
          <a:xfrm>
            <a:off x="0" y="-1588"/>
            <a:ext cx="9144000" cy="644526"/>
          </a:xfrm>
        </p:spPr>
        <p:txBody>
          <a:bodyPr/>
          <a:lstStyle/>
          <a:p>
            <a:pPr>
              <a:defRPr/>
            </a:pPr>
            <a:r>
              <a:rPr lang="es-GT" dirty="0"/>
              <a:t>Los dos libros del proyecto ESVI-AL</a:t>
            </a:r>
          </a:p>
        </p:txBody>
      </p:sp>
      <p:sp>
        <p:nvSpPr>
          <p:cNvPr id="10243" name="2 Marcador de contenido"/>
          <p:cNvSpPr>
            <a:spLocks noGrp="1"/>
          </p:cNvSpPr>
          <p:nvPr>
            <p:ph sz="quarter" idx="15"/>
          </p:nvPr>
        </p:nvSpPr>
        <p:spPr>
          <a:xfrm>
            <a:off x="142875" y="908050"/>
            <a:ext cx="8786813" cy="1584325"/>
          </a:xfrm>
        </p:spPr>
        <p:txBody>
          <a:bodyPr/>
          <a:lstStyle/>
          <a:p>
            <a:r>
              <a:t>A1.1.6 Elaboración de una guía metodológica para la implantación de desarrollos curriculares</a:t>
            </a:r>
          </a:p>
          <a:p>
            <a:pPr marL="603250" lvl="2">
              <a:buFont typeface="Arial" charset="0"/>
              <a:buChar char="•"/>
            </a:pPr>
            <a:r>
              <a:t>Año 2012: Entregable E.1.1.6: Libro en español e inglés (L1). Coord. UAH</a:t>
            </a:r>
            <a:endParaRPr lang="es-GT"/>
          </a:p>
          <a:p>
            <a:endParaRPr lang="es-GT"/>
          </a:p>
        </p:txBody>
      </p:sp>
      <p:pic>
        <p:nvPicPr>
          <p:cNvPr id="10244" name="Picture 4" descr="C:\Users\jose\AppData\Local\Microsoft\Windows\Temporary Internet Files\Content.IE5\JYDE3O71\MC900439819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276475"/>
            <a:ext cx="1516062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2 CuadroTexto"/>
          <p:cNvSpPr txBox="1">
            <a:spLocks noChangeArrowheads="1"/>
          </p:cNvSpPr>
          <p:nvPr/>
        </p:nvSpPr>
        <p:spPr bwMode="auto">
          <a:xfrm>
            <a:off x="2484438" y="2420938"/>
            <a:ext cx="57165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kumimoji="1" sz="3200"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kumimoji="1" sz="3200"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kumimoji="1" sz="3200"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kumimoji="1" sz="3200"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s-ES" sz="1600" i="1" dirty="0">
                <a:solidFill>
                  <a:schemeClr val="tx1"/>
                </a:solidFill>
              </a:rPr>
              <a:t>LIBRO 1: Guía Metodológica para la implantación de desarrollos</a:t>
            </a:r>
            <a:br>
              <a:rPr lang="es-ES" sz="1600" i="1" dirty="0">
                <a:solidFill>
                  <a:schemeClr val="tx1"/>
                </a:solidFill>
              </a:rPr>
            </a:br>
            <a:r>
              <a:rPr lang="es-ES" sz="1600" i="1" dirty="0">
                <a:solidFill>
                  <a:schemeClr val="tx1"/>
                </a:solidFill>
              </a:rPr>
              <a:t>curriculares virtuales accesibles (2013)</a:t>
            </a:r>
          </a:p>
        </p:txBody>
      </p:sp>
      <p:sp>
        <p:nvSpPr>
          <p:cNvPr id="10246" name="2 Marcador de contenido"/>
          <p:cNvSpPr txBox="1">
            <a:spLocks/>
          </p:cNvSpPr>
          <p:nvPr/>
        </p:nvSpPr>
        <p:spPr bwMode="auto">
          <a:xfrm>
            <a:off x="125413" y="4491038"/>
            <a:ext cx="878681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65113" indent="-265113" eaLnBrk="0" hangingPunct="0">
              <a:defRPr kumimoji="1" sz="3200"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kumimoji="1" sz="3200"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603250" indent="-285750" eaLnBrk="0" hangingPunct="0">
              <a:defRPr kumimoji="1" sz="3200"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kumimoji="1" sz="3200"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kumimoji="1" sz="3200"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lvl="2">
              <a:lnSpc>
                <a:spcPct val="120000"/>
              </a:lnSpc>
              <a:spcBef>
                <a:spcPts val="600"/>
              </a:spcBef>
              <a:buClr>
                <a:srgbClr val="FF9900"/>
              </a:buClr>
              <a:buFont typeface="Arial" charset="0"/>
              <a:buChar char="•"/>
            </a:pPr>
            <a:r>
              <a:rPr lang="es-ES" sz="1800" b="0">
                <a:solidFill>
                  <a:srgbClr val="003F75"/>
                </a:solidFill>
                <a:latin typeface="Arial" charset="0"/>
              </a:rPr>
              <a:t>Año 2014: Entregable E.3.2.3: Libro en español e inglés (L2). Coord: UTPL</a:t>
            </a:r>
          </a:p>
          <a:p>
            <a:pPr>
              <a:spcBef>
                <a:spcPts val="1200"/>
              </a:spcBef>
              <a:buClr>
                <a:srgbClr val="FF9900"/>
              </a:buClr>
              <a:buFont typeface="Wingdings" pitchFamily="2" charset="2"/>
              <a:buChar char="§"/>
            </a:pPr>
            <a:endParaRPr lang="es-ES" sz="2000" b="0">
              <a:solidFill>
                <a:srgbClr val="003F75"/>
              </a:solidFill>
              <a:latin typeface="Arial" charset="0"/>
            </a:endParaRPr>
          </a:p>
        </p:txBody>
      </p:sp>
      <p:pic>
        <p:nvPicPr>
          <p:cNvPr id="10247" name="Picture 4" descr="C:\Users\jose\AppData\Local\Microsoft\Windows\Temporary Internet Files\Content.IE5\JYDE3O71\MC900439819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4797425"/>
            <a:ext cx="1516062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7 CuadroTexto"/>
          <p:cNvSpPr txBox="1">
            <a:spLocks noChangeArrowheads="1"/>
          </p:cNvSpPr>
          <p:nvPr/>
        </p:nvSpPr>
        <p:spPr bwMode="auto">
          <a:xfrm>
            <a:off x="2447925" y="5013325"/>
            <a:ext cx="622776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kumimoji="1" sz="3200"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kumimoji="1" sz="3200"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kumimoji="1" sz="3200"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kumimoji="1" sz="3200"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s-ES" sz="1400" i="1">
                <a:solidFill>
                  <a:schemeClr val="tx1"/>
                </a:solidFill>
              </a:rPr>
              <a:t>LIBRO 2: Manual de buenas prácticas y casos de éxito en la acreditación de la accesibilidad y calidad de la formación virtual y campus virtuales, y en la selección e integración de recursos educativos abiertos en repositorios y plataformas de educación virtual accesibles (Diciembre, 2014)</a:t>
            </a:r>
          </a:p>
        </p:txBody>
      </p:sp>
      <p:cxnSp>
        <p:nvCxnSpPr>
          <p:cNvPr id="5" name="4 Conector recto"/>
          <p:cNvCxnSpPr/>
          <p:nvPr/>
        </p:nvCxnSpPr>
        <p:spPr>
          <a:xfrm>
            <a:off x="539750" y="4076700"/>
            <a:ext cx="777716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738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0" y="102113"/>
            <a:ext cx="9144000" cy="764704"/>
          </a:xfrm>
        </p:spPr>
        <p:txBody>
          <a:bodyPr/>
          <a:lstStyle/>
          <a:p>
            <a:r>
              <a:rPr lang="es-GT" dirty="0"/>
              <a:t>Contenido de la Guía metodológica</a:t>
            </a:r>
            <a:endParaRPr lang="es-ES" dirty="0"/>
          </a:p>
        </p:txBody>
      </p:sp>
      <p:sp>
        <p:nvSpPr>
          <p:cNvPr id="4" name="2 Marcador de contenido"/>
          <p:cNvSpPr>
            <a:spLocks noGrp="1"/>
          </p:cNvSpPr>
          <p:nvPr>
            <p:ph sz="quarter" idx="15"/>
          </p:nvPr>
        </p:nvSpPr>
        <p:spPr>
          <a:xfrm>
            <a:off x="1547664" y="908720"/>
            <a:ext cx="5256584" cy="5544616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>
            <a:normAutofit fontScale="77500" lnSpcReduction="20000"/>
          </a:bodyPr>
          <a:lstStyle/>
          <a:p>
            <a:pPr>
              <a:spcBef>
                <a:spcPts val="0"/>
              </a:spcBef>
              <a:defRPr/>
            </a:pPr>
            <a:r>
              <a:rPr lang="es-ES" sz="2300" dirty="0">
                <a:solidFill>
                  <a:schemeClr val="accent2">
                    <a:lumMod val="75000"/>
                  </a:schemeClr>
                </a:solidFill>
              </a:rPr>
              <a:t>I. INTRODUCCIÓN</a:t>
            </a:r>
          </a:p>
          <a:p>
            <a:pPr lvl="2">
              <a:spcBef>
                <a:spcPts val="0"/>
              </a:spcBef>
              <a:defRPr/>
            </a:pPr>
            <a:r>
              <a:rPr lang="es-ES" sz="2100" dirty="0"/>
              <a:t>Capítulo 1. Introducción</a:t>
            </a:r>
          </a:p>
          <a:p>
            <a:pPr>
              <a:spcBef>
                <a:spcPts val="600"/>
              </a:spcBef>
              <a:defRPr/>
            </a:pPr>
            <a:r>
              <a:rPr lang="es-ES" sz="2300" dirty="0">
                <a:solidFill>
                  <a:schemeClr val="accent2">
                    <a:lumMod val="75000"/>
                  </a:schemeClr>
                </a:solidFill>
              </a:rPr>
              <a:t>II. GUÍA DE PROCESOS</a:t>
            </a:r>
          </a:p>
          <a:p>
            <a:pPr lvl="2">
              <a:spcBef>
                <a:spcPts val="0"/>
              </a:spcBef>
              <a:defRPr/>
            </a:pPr>
            <a:r>
              <a:rPr lang="es-ES" sz="2100" dirty="0"/>
              <a:t>Capítulo 2. Proceso de Análisis de Necesidades (AN)</a:t>
            </a:r>
          </a:p>
          <a:p>
            <a:pPr lvl="2">
              <a:spcBef>
                <a:spcPts val="0"/>
              </a:spcBef>
              <a:defRPr/>
            </a:pPr>
            <a:r>
              <a:rPr lang="es-ES" sz="2100" dirty="0"/>
              <a:t>Capítulo 3. Proceso de Análisis del Marco (AM)</a:t>
            </a:r>
          </a:p>
          <a:p>
            <a:pPr lvl="2">
              <a:spcBef>
                <a:spcPts val="0"/>
              </a:spcBef>
              <a:defRPr/>
            </a:pPr>
            <a:r>
              <a:rPr lang="es-ES" sz="2100" dirty="0"/>
              <a:t>Capítulo 4. Proceso de Concepto/Diseño (CD)</a:t>
            </a:r>
          </a:p>
          <a:p>
            <a:pPr lvl="2">
              <a:spcBef>
                <a:spcPts val="0"/>
              </a:spcBef>
              <a:defRPr/>
            </a:pPr>
            <a:r>
              <a:rPr lang="es-ES" sz="2100" dirty="0"/>
              <a:t>Capítulo 5. Proceso de Desarrollo/Producción (DP)</a:t>
            </a:r>
          </a:p>
          <a:p>
            <a:pPr lvl="2">
              <a:spcBef>
                <a:spcPts val="0"/>
              </a:spcBef>
              <a:defRPr/>
            </a:pPr>
            <a:r>
              <a:rPr lang="es-ES" sz="2100" dirty="0"/>
              <a:t>Capítulo 6. Proceso de Implementación (IM)</a:t>
            </a:r>
          </a:p>
          <a:p>
            <a:pPr lvl="2">
              <a:spcBef>
                <a:spcPts val="0"/>
              </a:spcBef>
              <a:defRPr/>
            </a:pPr>
            <a:r>
              <a:rPr lang="es-ES" sz="2100" dirty="0"/>
              <a:t>Capítulo 7. Proceso de Aprendizaje (PA)</a:t>
            </a:r>
          </a:p>
          <a:p>
            <a:pPr lvl="2">
              <a:spcBef>
                <a:spcPts val="0"/>
              </a:spcBef>
              <a:defRPr/>
            </a:pPr>
            <a:r>
              <a:rPr lang="es-ES" sz="2100" dirty="0"/>
              <a:t>Capítulo 8. Proceso de Evaluación/Optimización (EO)</a:t>
            </a:r>
          </a:p>
          <a:p>
            <a:pPr>
              <a:spcBef>
                <a:spcPts val="600"/>
              </a:spcBef>
              <a:defRPr/>
            </a:pPr>
            <a:r>
              <a:rPr lang="es-ES" sz="2300" dirty="0">
                <a:solidFill>
                  <a:schemeClr val="accent2">
                    <a:lumMod val="75000"/>
                  </a:schemeClr>
                </a:solidFill>
              </a:rPr>
              <a:t>III. GUÍA DE TÉCNICAS Y MÉTRICAS</a:t>
            </a:r>
          </a:p>
          <a:p>
            <a:pPr lvl="2">
              <a:spcBef>
                <a:spcPts val="0"/>
              </a:spcBef>
              <a:defRPr/>
            </a:pPr>
            <a:r>
              <a:rPr lang="es-ES" sz="2100" dirty="0"/>
              <a:t>Capítulo 9. Descripción de técnicas</a:t>
            </a:r>
          </a:p>
          <a:p>
            <a:pPr lvl="2">
              <a:spcBef>
                <a:spcPts val="0"/>
              </a:spcBef>
              <a:defRPr/>
            </a:pPr>
            <a:r>
              <a:rPr lang="es-ES" sz="2100" dirty="0"/>
              <a:t>Capítulo 10. Descripción de métricas</a:t>
            </a:r>
          </a:p>
          <a:p>
            <a:pPr>
              <a:spcBef>
                <a:spcPts val="600"/>
              </a:spcBef>
              <a:defRPr/>
            </a:pPr>
            <a:r>
              <a:rPr lang="es-ES" sz="2300" dirty="0">
                <a:solidFill>
                  <a:schemeClr val="accent2">
                    <a:lumMod val="75000"/>
                  </a:schemeClr>
                </a:solidFill>
              </a:rPr>
              <a:t>IV. GUÍA DE PARTICIPANTES</a:t>
            </a:r>
          </a:p>
          <a:p>
            <a:pPr lvl="2">
              <a:spcBef>
                <a:spcPts val="0"/>
              </a:spcBef>
              <a:defRPr/>
            </a:pPr>
            <a:r>
              <a:rPr lang="es-ES" sz="2100" dirty="0"/>
              <a:t>Capitulo 11. Descripción de participantes</a:t>
            </a:r>
          </a:p>
          <a:p>
            <a:pPr>
              <a:spcBef>
                <a:spcPts val="600"/>
              </a:spcBef>
              <a:defRPr/>
            </a:pPr>
            <a:r>
              <a:rPr lang="es-ES" sz="2300" dirty="0">
                <a:solidFill>
                  <a:schemeClr val="accent2">
                    <a:lumMod val="75000"/>
                  </a:schemeClr>
                </a:solidFill>
              </a:rPr>
              <a:t>V. GUÍA DE PLATAFORMA</a:t>
            </a:r>
          </a:p>
          <a:p>
            <a:pPr lvl="2">
              <a:spcBef>
                <a:spcPts val="0"/>
              </a:spcBef>
              <a:defRPr/>
            </a:pPr>
            <a:r>
              <a:rPr lang="es-ES" sz="2100" dirty="0"/>
              <a:t>Capítulo 12. Requisitos de accesibilidad de un LMS</a:t>
            </a:r>
            <a:endParaRPr sz="2100" dirty="0"/>
          </a:p>
          <a:p>
            <a:pPr>
              <a:spcBef>
                <a:spcPts val="600"/>
              </a:spcBef>
              <a:defRPr/>
            </a:pPr>
            <a:r>
              <a:rPr lang="es-ES" sz="2300" dirty="0">
                <a:solidFill>
                  <a:schemeClr val="accent2">
                    <a:lumMod val="75000"/>
                  </a:schemeClr>
                </a:solidFill>
              </a:rPr>
              <a:t>ANEXOS</a:t>
            </a:r>
          </a:p>
          <a:p>
            <a:pPr lvl="2">
              <a:spcBef>
                <a:spcPts val="0"/>
              </a:spcBef>
              <a:defRPr/>
            </a:pPr>
            <a:r>
              <a:rPr lang="es-ES" sz="2100" dirty="0"/>
              <a:t>A.1. Mapa general de procesos</a:t>
            </a:r>
          </a:p>
          <a:p>
            <a:pPr lvl="2">
              <a:spcBef>
                <a:spcPts val="0"/>
              </a:spcBef>
              <a:defRPr/>
            </a:pPr>
            <a:r>
              <a:rPr lang="es-ES" sz="2100" dirty="0"/>
              <a:t>A.2. Tabla de mapeo/equivalencia de procesos.</a:t>
            </a:r>
          </a:p>
          <a:p>
            <a:pPr lvl="2">
              <a:spcBef>
                <a:spcPts val="0"/>
              </a:spcBef>
              <a:defRPr/>
            </a:pPr>
            <a:r>
              <a:rPr lang="es-ES" sz="2100" dirty="0"/>
              <a:t>A.3. Referencias bibliográficas</a:t>
            </a:r>
          </a:p>
          <a:p>
            <a:pPr lvl="2">
              <a:spcBef>
                <a:spcPts val="0"/>
              </a:spcBef>
              <a:defRPr/>
            </a:pPr>
            <a:endParaRPr dirty="0"/>
          </a:p>
          <a:p>
            <a:pPr>
              <a:defRPr/>
            </a:pPr>
            <a:endParaRPr dirty="0"/>
          </a:p>
          <a:p>
            <a:pPr marL="603250" lvl="2">
              <a:buFont typeface="Arial" charset="0"/>
              <a:buChar char="•"/>
              <a:defRPr/>
            </a:pPr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265275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pPr>
              <a:defRPr/>
            </a:pPr>
            <a:r>
              <a:rPr lang="es-ES" dirty="0"/>
              <a:t>Norma UNE/ISO 19796-1:2010</a:t>
            </a:r>
            <a:endParaRPr dirty="0"/>
          </a:p>
        </p:txBody>
      </p:sp>
      <p:sp>
        <p:nvSpPr>
          <p:cNvPr id="2" name="1 Rectángulo"/>
          <p:cNvSpPr/>
          <p:nvPr/>
        </p:nvSpPr>
        <p:spPr>
          <a:xfrm>
            <a:off x="411163" y="3573463"/>
            <a:ext cx="8048625" cy="14763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2" indent="-342900" algn="just">
              <a:buFont typeface="Arial" pitchFamily="34" charset="0"/>
              <a:buChar char="•"/>
              <a:defRPr/>
            </a:pPr>
            <a:r>
              <a:rPr kumimoji="1" lang="es-ES" dirty="0">
                <a:solidFill>
                  <a:srgbClr val="AF0F5B"/>
                </a:solidFill>
                <a:latin typeface="+mn-lt"/>
              </a:rPr>
              <a:t>Define un “Marco de referencia para la descripción de la calidad” (RFDQ)</a:t>
            </a:r>
          </a:p>
          <a:p>
            <a:pPr marL="342900" lvl="2" indent="-342900" algn="just">
              <a:buFont typeface="Arial" pitchFamily="34" charset="0"/>
              <a:buChar char="•"/>
              <a:defRPr/>
            </a:pPr>
            <a:r>
              <a:rPr kumimoji="1" lang="es-ES" dirty="0">
                <a:solidFill>
                  <a:srgbClr val="AF0F5B"/>
                </a:solidFill>
                <a:latin typeface="+mn-lt"/>
              </a:rPr>
              <a:t>Está basada en el modelo de procesos</a:t>
            </a:r>
          </a:p>
          <a:p>
            <a:pPr marL="342900" lvl="2" indent="-342900" algn="just">
              <a:buFont typeface="Arial" pitchFamily="34" charset="0"/>
              <a:buChar char="•"/>
              <a:defRPr/>
            </a:pPr>
            <a:r>
              <a:rPr kumimoji="1" lang="es-ES" dirty="0">
                <a:solidFill>
                  <a:srgbClr val="AF0F5B"/>
                </a:solidFill>
                <a:latin typeface="+mn-lt"/>
              </a:rPr>
              <a:t>Define los criterios de Calidad de Referencia</a:t>
            </a:r>
          </a:p>
          <a:p>
            <a:pPr marL="342900" lvl="2" indent="-342900" algn="just">
              <a:buFont typeface="Arial" pitchFamily="34" charset="0"/>
              <a:buChar char="•"/>
              <a:defRPr/>
            </a:pPr>
            <a:endParaRPr kumimoji="1" lang="es-ES" sz="2000" dirty="0">
              <a:solidFill>
                <a:srgbClr val="AF0F5B"/>
              </a:solidFill>
              <a:latin typeface="+mn-lt"/>
            </a:endParaRPr>
          </a:p>
          <a:p>
            <a:pPr marL="0" lvl="2" algn="just">
              <a:defRPr/>
            </a:pPr>
            <a:r>
              <a:rPr kumimoji="1" lang="es-ES" sz="16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Es la primera parte del estándar ISO 19796 (Constará de 5 partes)</a:t>
            </a:r>
          </a:p>
        </p:txBody>
      </p:sp>
      <p:sp>
        <p:nvSpPr>
          <p:cNvPr id="27652" name="4 Rectángulo"/>
          <p:cNvSpPr>
            <a:spLocks noChangeArrowheads="1"/>
          </p:cNvSpPr>
          <p:nvPr/>
        </p:nvSpPr>
        <p:spPr bwMode="auto">
          <a:xfrm>
            <a:off x="171450" y="1268413"/>
            <a:ext cx="3106941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111F8A"/>
                </a:solidFill>
              </a:rPr>
              <a:t>Norma UNE/ISO 19796-1:2010 </a:t>
            </a:r>
          </a:p>
          <a:p>
            <a:r>
              <a:rPr lang="es-ES" sz="1600" dirty="0">
                <a:solidFill>
                  <a:srgbClr val="111F8A"/>
                </a:solidFill>
              </a:rPr>
              <a:t>Tecnología de la información.</a:t>
            </a:r>
          </a:p>
          <a:p>
            <a:r>
              <a:rPr lang="es-ES" sz="1600" dirty="0">
                <a:solidFill>
                  <a:srgbClr val="111F8A"/>
                </a:solidFill>
              </a:rPr>
              <a:t>Enseñanza, educación y formación.</a:t>
            </a:r>
          </a:p>
          <a:p>
            <a:r>
              <a:rPr lang="es-GT" sz="1600" dirty="0">
                <a:solidFill>
                  <a:srgbClr val="111F8A"/>
                </a:solidFill>
              </a:rPr>
              <a:t>Gestión aseguramiento y métricas</a:t>
            </a:r>
          </a:p>
          <a:p>
            <a:r>
              <a:rPr lang="es-GT" sz="1600" dirty="0">
                <a:solidFill>
                  <a:srgbClr val="111F8A"/>
                </a:solidFill>
              </a:rPr>
              <a:t>de la calidad </a:t>
            </a:r>
            <a:endParaRPr kumimoji="1" lang="es-ES" sz="20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2765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613" y="908050"/>
            <a:ext cx="4891087" cy="2520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313" y="5218113"/>
            <a:ext cx="3370262" cy="704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00" y="5222875"/>
            <a:ext cx="3457575" cy="731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5232400"/>
            <a:ext cx="601663" cy="72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691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44000" cy="644526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s-ES" sz="2800" dirty="0"/>
              <a:t>CONCEPTO DE ACCESIBILIDAD</a:t>
            </a:r>
          </a:p>
        </p:txBody>
      </p:sp>
      <p:sp>
        <p:nvSpPr>
          <p:cNvPr id="17411" name="1 Marcador de contenido"/>
          <p:cNvSpPr>
            <a:spLocks noGrp="1"/>
          </p:cNvSpPr>
          <p:nvPr>
            <p:ph sz="quarter" idx="15"/>
          </p:nvPr>
        </p:nvSpPr>
        <p:spPr>
          <a:xfrm>
            <a:off x="1762125" y="1565275"/>
            <a:ext cx="5618163" cy="1296988"/>
          </a:xfrm>
        </p:spPr>
        <p:txBody>
          <a:bodyPr>
            <a:normAutofit fontScale="85000" lnSpcReduction="10000"/>
          </a:bodyPr>
          <a:lstStyle/>
          <a:p>
            <a:pPr marL="0" lvl="2" indent="15875" algn="just" eaLnBrk="1" hangingPunct="1">
              <a:buFontTx/>
              <a:buNone/>
              <a:defRPr/>
            </a:pPr>
            <a:r>
              <a:rPr sz="2400" dirty="0">
                <a:solidFill>
                  <a:schemeClr val="accent2"/>
                </a:solidFill>
                <a:cs typeface="Arial" charset="0"/>
              </a:rPr>
              <a:t>“Condición que deben cumplir los entornos, productos y servicios para que sean comprensibles, utilizables y practicables por todas las personas”</a:t>
            </a:r>
          </a:p>
          <a:p>
            <a:pPr marL="0" lvl="2" indent="15875" eaLnBrk="1" hangingPunct="1">
              <a:buFontTx/>
              <a:buNone/>
              <a:defRPr/>
            </a:pPr>
            <a:endParaRPr sz="2400" i="1" dirty="0">
              <a:cs typeface="Arial" charset="0"/>
            </a:endParaRPr>
          </a:p>
          <a:p>
            <a:pPr marL="0" lvl="2" indent="15875" eaLnBrk="1" hangingPunct="1">
              <a:buFontTx/>
              <a:buNone/>
              <a:defRPr/>
            </a:pPr>
            <a:endParaRPr sz="2400" dirty="0">
              <a:cs typeface="Arial" charset="0"/>
            </a:endParaRPr>
          </a:p>
          <a:p>
            <a:pPr marL="914400" lvl="1" indent="-514350" eaLnBrk="1" hangingPunct="1">
              <a:buFontTx/>
              <a:buNone/>
              <a:defRPr/>
            </a:pPr>
            <a:endParaRPr sz="2400" dirty="0">
              <a:cs typeface="Arial" charset="0"/>
            </a:endParaRPr>
          </a:p>
        </p:txBody>
      </p:sp>
      <p:sp>
        <p:nvSpPr>
          <p:cNvPr id="4" name="1 Marcador de contenido"/>
          <p:cNvSpPr txBox="1">
            <a:spLocks/>
          </p:cNvSpPr>
          <p:nvPr/>
        </p:nvSpPr>
        <p:spPr bwMode="auto">
          <a:xfrm>
            <a:off x="2746375" y="3078163"/>
            <a:ext cx="5929313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lvl="2" indent="15875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s-ES" sz="1400" b="0" i="1" kern="0" dirty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Ley 51/2003, de 2 de diciembre, de igualdad de oportunidades, no discriminación y accesibilidad universal de las personas con discapacidad, España</a:t>
            </a:r>
          </a:p>
          <a:p>
            <a:pPr marL="0" lvl="2" indent="15875" eaLnBrk="1" hangingPunct="1">
              <a:spcBef>
                <a:spcPts val="0"/>
              </a:spcBef>
              <a:spcAft>
                <a:spcPts val="1800"/>
              </a:spcAft>
              <a:defRPr/>
            </a:pPr>
            <a:endParaRPr lang="es-ES" sz="1400" b="0" i="1" kern="0" dirty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lvl="2" indent="15875" eaLnBrk="1" hangingPunct="1">
              <a:spcBef>
                <a:spcPts val="0"/>
              </a:spcBef>
              <a:spcAft>
                <a:spcPts val="1800"/>
              </a:spcAft>
              <a:defRPr/>
            </a:pPr>
            <a:endParaRPr lang="es-ES" sz="1400" b="0" i="1" kern="0" dirty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lvl="2" indent="15875" eaLnBrk="1" hangingPunct="1">
              <a:spcBef>
                <a:spcPts val="0"/>
              </a:spcBef>
              <a:spcAft>
                <a:spcPts val="1800"/>
              </a:spcAft>
              <a:defRPr/>
            </a:pPr>
            <a:endParaRPr lang="es-ES" sz="1400" b="0" kern="0" dirty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914400" lvl="1" indent="-514350" eaLnBrk="1" hangingPunct="1">
              <a:spcBef>
                <a:spcPts val="0"/>
              </a:spcBef>
              <a:spcAft>
                <a:spcPts val="1800"/>
              </a:spcAft>
              <a:defRPr/>
            </a:pPr>
            <a:endParaRPr lang="es-ES" sz="1400" b="0" kern="0" dirty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16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51999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sz="4000" dirty="0">
                <a:solidFill>
                  <a:srgbClr val="0F00D2"/>
                </a:solidFill>
              </a:rPr>
              <a:t>EL RETO DE LA INCLUSIÓN DESDE LA EDUCACIÓN A DISTANCIA</a:t>
            </a:r>
          </a:p>
        </p:txBody>
      </p:sp>
      <p:sp>
        <p:nvSpPr>
          <p:cNvPr id="5" name="2 Marcador de texto">
            <a:extLst>
              <a:ext uri="{FF2B5EF4-FFF2-40B4-BE49-F238E27FC236}">
                <a16:creationId xmlns:a16="http://schemas.microsoft.com/office/drawing/2014/main" id="{AADBD442-8E69-46A9-AD26-83AD5215FE42}"/>
              </a:ext>
            </a:extLst>
          </p:cNvPr>
          <p:cNvSpPr txBox="1">
            <a:spLocks/>
          </p:cNvSpPr>
          <p:nvPr/>
        </p:nvSpPr>
        <p:spPr>
          <a:xfrm>
            <a:off x="750888" y="3662995"/>
            <a:ext cx="4753024" cy="1214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defPPr>
              <a:defRPr lang="es-E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s-ES" sz="2000"/>
          </a:p>
          <a:p>
            <a:pPr>
              <a:defRPr/>
            </a:pPr>
            <a:endParaRPr lang="es-ES" sz="2000"/>
          </a:p>
          <a:p>
            <a:pPr>
              <a:defRPr/>
            </a:pPr>
            <a:r>
              <a:rPr lang="es-ES" sz="2000"/>
              <a:t>Dr. José Antonio Gutiérrez de Mesa</a:t>
            </a:r>
          </a:p>
          <a:p>
            <a:pPr>
              <a:defRPr/>
            </a:pPr>
            <a:r>
              <a:rPr lang="es-ES" sz="2000"/>
              <a:t>Universidad de Alcalá</a:t>
            </a:r>
            <a:endParaRPr lang="es-ES" sz="2000" dirty="0"/>
          </a:p>
        </p:txBody>
      </p:sp>
      <p:pic>
        <p:nvPicPr>
          <p:cNvPr id="6" name="5 Imagen">
            <a:extLst>
              <a:ext uri="{FF2B5EF4-FFF2-40B4-BE49-F238E27FC236}">
                <a16:creationId xmlns:a16="http://schemas.microsoft.com/office/drawing/2014/main" id="{F749D207-CE04-4803-B51E-13F522896F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7" y="4167821"/>
            <a:ext cx="2232025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2229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3"/>
          </p:nvPr>
        </p:nvSpPr>
        <p:spPr>
          <a:xfrm>
            <a:off x="0" y="-1588"/>
            <a:ext cx="9144000" cy="909638"/>
          </a:xfrm>
        </p:spPr>
        <p:txBody>
          <a:bodyPr/>
          <a:lstStyle/>
          <a:p>
            <a:pPr algn="ctr">
              <a:defRPr/>
            </a:pPr>
            <a:r>
              <a:rPr dirty="0"/>
              <a:t>Problemas de accesibilidad</a:t>
            </a:r>
            <a:br>
              <a:rPr dirty="0"/>
            </a:br>
            <a:r>
              <a:rPr dirty="0"/>
              <a:t>Caso 1: Usuarios con discapacidad visual</a:t>
            </a: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 bwMode="auto">
          <a:xfrm>
            <a:off x="539750" y="1125538"/>
            <a:ext cx="3311525" cy="496728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ts val="12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  <a:defRPr/>
            </a:pPr>
            <a:r>
              <a:rPr lang="es-ES_tradnl" sz="24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CURSO</a:t>
            </a:r>
          </a:p>
          <a:p>
            <a:pPr>
              <a:defRPr/>
            </a:pPr>
            <a:r>
              <a:rPr lang="es-ES_tradnl" sz="24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 pulsa el círculo verde comenzará el curso</a:t>
            </a:r>
          </a:p>
          <a:p>
            <a:pPr>
              <a:defRPr/>
            </a:pPr>
            <a:r>
              <a:rPr lang="es-ES_tradnl" sz="24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 pulsa el círculo rojo se eliminará el curso</a:t>
            </a:r>
          </a:p>
        </p:txBody>
      </p:sp>
      <p:sp>
        <p:nvSpPr>
          <p:cNvPr id="5" name="1 Elipse"/>
          <p:cNvSpPr/>
          <p:nvPr/>
        </p:nvSpPr>
        <p:spPr>
          <a:xfrm>
            <a:off x="827088" y="4724400"/>
            <a:ext cx="1008062" cy="865188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4 Elipse"/>
          <p:cNvSpPr/>
          <p:nvPr/>
        </p:nvSpPr>
        <p:spPr>
          <a:xfrm>
            <a:off x="2555875" y="4724400"/>
            <a:ext cx="1008063" cy="865188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83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3"/>
          </p:nvPr>
        </p:nvSpPr>
        <p:spPr>
          <a:xfrm>
            <a:off x="0" y="-1588"/>
            <a:ext cx="9144000" cy="909638"/>
          </a:xfrm>
        </p:spPr>
        <p:txBody>
          <a:bodyPr/>
          <a:lstStyle/>
          <a:p>
            <a:pPr algn="ctr">
              <a:defRPr/>
            </a:pPr>
            <a:r>
              <a:rPr lang="es-ES" dirty="0"/>
              <a:t>Problemas de accesibilidad</a:t>
            </a:r>
            <a:br>
              <a:rPr lang="es-ES" dirty="0"/>
            </a:br>
            <a:r>
              <a:rPr lang="es-ES" dirty="0"/>
              <a:t>Caso 1: Usuarios con discapacidad visual</a:t>
            </a: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 bwMode="auto">
          <a:xfrm>
            <a:off x="539750" y="1125538"/>
            <a:ext cx="3311525" cy="496728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ts val="12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  <a:defRPr/>
            </a:pPr>
            <a:r>
              <a:rPr lang="es-ES_tradnl" sz="24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CURSO</a:t>
            </a:r>
          </a:p>
          <a:p>
            <a:pPr>
              <a:defRPr/>
            </a:pPr>
            <a:r>
              <a:rPr lang="es-ES_tradnl" sz="24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 pulsa el círculo verde comenzará el curso</a:t>
            </a:r>
          </a:p>
          <a:p>
            <a:pPr>
              <a:defRPr/>
            </a:pPr>
            <a:r>
              <a:rPr lang="es-ES_tradnl" sz="24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 pulsa el círculo rojo se eliminará el curso</a:t>
            </a:r>
          </a:p>
        </p:txBody>
      </p:sp>
      <p:sp>
        <p:nvSpPr>
          <p:cNvPr id="7" name="1 Elipse"/>
          <p:cNvSpPr/>
          <p:nvPr/>
        </p:nvSpPr>
        <p:spPr>
          <a:xfrm>
            <a:off x="827088" y="4724400"/>
            <a:ext cx="1008062" cy="865188"/>
          </a:xfrm>
          <a:prstGeom prst="ellipse">
            <a:avLst/>
          </a:prstGeom>
          <a:solidFill>
            <a:schemeClr val="bg1">
              <a:lumMod val="50000"/>
            </a:schemeClr>
          </a:solidFill>
          <a:ln w="254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4 Elipse"/>
          <p:cNvSpPr/>
          <p:nvPr/>
        </p:nvSpPr>
        <p:spPr>
          <a:xfrm>
            <a:off x="2555875" y="4724400"/>
            <a:ext cx="1008063" cy="865188"/>
          </a:xfrm>
          <a:prstGeom prst="ellipse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3 CuadroTexto"/>
          <p:cNvSpPr txBox="1"/>
          <p:nvPr/>
        </p:nvSpPr>
        <p:spPr>
          <a:xfrm>
            <a:off x="3995738" y="3357563"/>
            <a:ext cx="4725987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s-ES" sz="2400" b="0" dirty="0">
                <a:solidFill>
                  <a:srgbClr val="000000"/>
                </a:solidFill>
                <a:latin typeface="+mn-lt"/>
              </a:rPr>
              <a:t>Problema si no se distinguen colores</a:t>
            </a:r>
          </a:p>
          <a:p>
            <a:pPr eaLnBrk="1" hangingPunct="1">
              <a:defRPr/>
            </a:pPr>
            <a:r>
              <a:rPr lang="es-ES" sz="2400" b="0" dirty="0">
                <a:solidFill>
                  <a:srgbClr val="000000"/>
                </a:solidFill>
                <a:latin typeface="+mn-lt"/>
              </a:rPr>
              <a:t>(Daltonismo)</a:t>
            </a:r>
            <a:endParaRPr lang="en-US" sz="2400" b="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1583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3"/>
          </p:nvPr>
        </p:nvSpPr>
        <p:spPr>
          <a:xfrm>
            <a:off x="0" y="-1588"/>
            <a:ext cx="9144000" cy="909638"/>
          </a:xfrm>
        </p:spPr>
        <p:txBody>
          <a:bodyPr/>
          <a:lstStyle/>
          <a:p>
            <a:pPr algn="ctr">
              <a:defRPr/>
            </a:pPr>
            <a:r>
              <a:rPr lang="es-ES" dirty="0"/>
              <a:t>Problemas de accesibilidad</a:t>
            </a:r>
            <a:br>
              <a:rPr lang="es-ES" dirty="0"/>
            </a:br>
            <a:r>
              <a:rPr lang="es-ES" dirty="0"/>
              <a:t>Caso 1: Usuarios con discapacidad visual</a:t>
            </a:r>
          </a:p>
        </p:txBody>
      </p:sp>
      <p:sp>
        <p:nvSpPr>
          <p:cNvPr id="7" name="2 Marcador de contenido"/>
          <p:cNvSpPr>
            <a:spLocks noGrp="1"/>
          </p:cNvSpPr>
          <p:nvPr>
            <p:ph sz="quarter" idx="4294967295"/>
          </p:nvPr>
        </p:nvSpPr>
        <p:spPr>
          <a:xfrm>
            <a:off x="539750" y="1341438"/>
            <a:ext cx="3311525" cy="43910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es-ES_tradnl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CURSO</a:t>
            </a:r>
          </a:p>
          <a:p>
            <a:pPr>
              <a:defRPr/>
            </a:pPr>
            <a:r>
              <a:rPr lang="es-ES_tradnl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 pulsa el círculo verde comenzará el curso</a:t>
            </a:r>
          </a:p>
          <a:p>
            <a:pPr>
              <a:defRPr/>
            </a:pPr>
            <a:r>
              <a:rPr lang="es-ES_tradnl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 pulsa el círculo rojo se eliminará el curso</a:t>
            </a:r>
          </a:p>
        </p:txBody>
      </p:sp>
      <p:sp>
        <p:nvSpPr>
          <p:cNvPr id="8" name="1 Elipse"/>
          <p:cNvSpPr/>
          <p:nvPr/>
        </p:nvSpPr>
        <p:spPr>
          <a:xfrm>
            <a:off x="827088" y="4437063"/>
            <a:ext cx="1008062" cy="8636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4 Elipse"/>
          <p:cNvSpPr/>
          <p:nvPr/>
        </p:nvSpPr>
        <p:spPr>
          <a:xfrm>
            <a:off x="2555875" y="4437063"/>
            <a:ext cx="1008063" cy="863600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 bwMode="auto">
          <a:xfrm>
            <a:off x="4716463" y="1341438"/>
            <a:ext cx="3311525" cy="43910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>
            <a:lvl1pPr marL="265113" indent="-265113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4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1pPr>
            <a:lvl2pPr marL="284163" indent="-284163" algn="l" rtl="0" eaLnBrk="0" fontAlgn="base" hangingPunct="0">
              <a:spcBef>
                <a:spcPts val="18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0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2pPr>
            <a:lvl3pPr marL="546100" indent="-227013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0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3pPr>
            <a:lvl4pPr marL="808038" indent="-227013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0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4pPr>
            <a:lvl5pPr marL="1074738" indent="-227013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0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kumimoji="0" lang="es-E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kumimoji="0" lang="es-E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kumimoji="0" lang="es-E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kumimoji="0" lang="es-E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Font typeface="Wingdings" pitchFamily="2" charset="2"/>
              <a:buNone/>
              <a:defRPr/>
            </a:pPr>
            <a:r>
              <a:rPr lang="es-ES_tradnl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CURSO</a:t>
            </a:r>
          </a:p>
          <a:p>
            <a:pPr>
              <a:defRPr/>
            </a:pPr>
            <a:r>
              <a:rPr lang="es-ES_tradnl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 pulsa el círculo verde comenzará el curso</a:t>
            </a:r>
          </a:p>
          <a:p>
            <a:pPr>
              <a:defRPr/>
            </a:pPr>
            <a:r>
              <a:rPr lang="es-ES_tradnl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 pulsa el círculo rojo se eliminará el curso</a:t>
            </a:r>
          </a:p>
        </p:txBody>
      </p:sp>
      <p:sp>
        <p:nvSpPr>
          <p:cNvPr id="11" name="6 Elipse"/>
          <p:cNvSpPr/>
          <p:nvPr/>
        </p:nvSpPr>
        <p:spPr>
          <a:xfrm>
            <a:off x="5003800" y="4437063"/>
            <a:ext cx="1008063" cy="8636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7 Elipse"/>
          <p:cNvSpPr/>
          <p:nvPr/>
        </p:nvSpPr>
        <p:spPr>
          <a:xfrm>
            <a:off x="6732588" y="4437063"/>
            <a:ext cx="1008062" cy="863600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4585" name="3 CuadroTexto"/>
          <p:cNvSpPr txBox="1">
            <a:spLocks noChangeArrowheads="1"/>
          </p:cNvSpPr>
          <p:nvPr/>
        </p:nvSpPr>
        <p:spPr bwMode="auto">
          <a:xfrm>
            <a:off x="4975225" y="5300663"/>
            <a:ext cx="1128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2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kumimoji="1" sz="32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kumimoji="1" sz="32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kumimoji="1" sz="32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kumimoji="1" sz="32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1800">
                <a:solidFill>
                  <a:schemeClr val="tx1"/>
                </a:solidFill>
                <a:latin typeface="Verdana" panose="020B0604030504040204" pitchFamily="34" charset="0"/>
              </a:rPr>
              <a:t>Eliminar</a:t>
            </a:r>
            <a:endParaRPr lang="en-US" altLang="es-ES" sz="180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24586" name="9 CuadroTexto"/>
          <p:cNvSpPr txBox="1">
            <a:spLocks noChangeArrowheads="1"/>
          </p:cNvSpPr>
          <p:nvPr/>
        </p:nvSpPr>
        <p:spPr bwMode="auto">
          <a:xfrm>
            <a:off x="6588125" y="5300663"/>
            <a:ext cx="1350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2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kumimoji="1" sz="32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kumimoji="1" sz="32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kumimoji="1" sz="32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kumimoji="1" sz="32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1800">
                <a:solidFill>
                  <a:schemeClr val="tx1"/>
                </a:solidFill>
                <a:latin typeface="Verdana" panose="020B0604030504040204" pitchFamily="34" charset="0"/>
              </a:rPr>
              <a:t>Comenzar</a:t>
            </a:r>
            <a:endParaRPr lang="en-US" altLang="es-ES" sz="180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15" name="8 CuadroTexto"/>
          <p:cNvSpPr txBox="1"/>
          <p:nvPr/>
        </p:nvSpPr>
        <p:spPr>
          <a:xfrm>
            <a:off x="4643438" y="5792788"/>
            <a:ext cx="16700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s-ES" sz="2000" i="1" dirty="0">
                <a:solidFill>
                  <a:srgbClr val="0070C0"/>
                </a:solidFill>
                <a:latin typeface="+mn-lt"/>
              </a:rPr>
              <a:t>Accesible </a:t>
            </a:r>
            <a:r>
              <a:rPr lang="es-ES" sz="2000" dirty="0">
                <a:solidFill>
                  <a:srgbClr val="0070C0"/>
                </a:solidFill>
                <a:sym typeface="Wingdings" pitchFamily="2" charset="2"/>
              </a:rPr>
              <a:t>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6" name="11 CuadroTexto"/>
          <p:cNvSpPr txBox="1"/>
          <p:nvPr/>
        </p:nvSpPr>
        <p:spPr>
          <a:xfrm>
            <a:off x="1908175" y="5805488"/>
            <a:ext cx="20383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s-ES" sz="2000" i="1" dirty="0">
                <a:solidFill>
                  <a:srgbClr val="0070C0"/>
                </a:solidFill>
                <a:latin typeface="+mn-lt"/>
              </a:rPr>
              <a:t>No accesible </a:t>
            </a:r>
            <a:r>
              <a:rPr lang="es-ES" sz="2000" dirty="0">
                <a:solidFill>
                  <a:srgbClr val="0070C0"/>
                </a:solidFill>
                <a:sym typeface="Wingdings" pitchFamily="2" charset="2"/>
              </a:rPr>
              <a:t></a:t>
            </a:r>
            <a:endParaRPr 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39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3"/>
          </p:nvPr>
        </p:nvSpPr>
        <p:spPr>
          <a:xfrm>
            <a:off x="0" y="-1588"/>
            <a:ext cx="9144000" cy="909638"/>
          </a:xfrm>
        </p:spPr>
        <p:txBody>
          <a:bodyPr/>
          <a:lstStyle/>
          <a:p>
            <a:pPr algn="ctr">
              <a:defRPr/>
            </a:pPr>
            <a:r>
              <a:rPr lang="es-ES" dirty="0"/>
              <a:t>Problemas de accesibilidad</a:t>
            </a:r>
            <a:br>
              <a:rPr lang="es-ES" dirty="0"/>
            </a:br>
            <a:r>
              <a:rPr lang="es-ES" dirty="0"/>
              <a:t>Caso 2: Usuarios con discapacidad motora</a:t>
            </a:r>
          </a:p>
        </p:txBody>
      </p:sp>
      <p:sp>
        <p:nvSpPr>
          <p:cNvPr id="7" name="2 Marcador de contenido"/>
          <p:cNvSpPr>
            <a:spLocks noGrp="1"/>
          </p:cNvSpPr>
          <p:nvPr>
            <p:ph sz="quarter" idx="4294967295"/>
          </p:nvPr>
        </p:nvSpPr>
        <p:spPr>
          <a:xfrm>
            <a:off x="539750" y="1700213"/>
            <a:ext cx="3311525" cy="4249737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es-ES_trad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CURSO</a:t>
            </a:r>
          </a:p>
          <a:p>
            <a:pPr>
              <a:defRPr/>
            </a:pPr>
            <a:r>
              <a:rPr lang="es-ES_trad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 pulsa el círculo verde comenzará el curso</a:t>
            </a:r>
          </a:p>
          <a:p>
            <a:pPr>
              <a:defRPr/>
            </a:pPr>
            <a:r>
              <a:rPr lang="es-ES_trad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 pulsa el círculo rojo se eliminará el curso</a:t>
            </a:r>
          </a:p>
        </p:txBody>
      </p:sp>
      <p:sp>
        <p:nvSpPr>
          <p:cNvPr id="8" name="1 Elipse"/>
          <p:cNvSpPr/>
          <p:nvPr/>
        </p:nvSpPr>
        <p:spPr>
          <a:xfrm>
            <a:off x="827088" y="4797425"/>
            <a:ext cx="1008062" cy="8636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4 Elipse"/>
          <p:cNvSpPr/>
          <p:nvPr/>
        </p:nvSpPr>
        <p:spPr>
          <a:xfrm>
            <a:off x="2555875" y="4797425"/>
            <a:ext cx="1008063" cy="863600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26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38889E-6 -0.03191 C 0.0158 -0.03191 0.02917 -0.01573 0.02917 0.00463 C 0.02917 0.02498 0.0158 0.04186 1.38889E-6 0.04186 C -0.01597 0.04186 -0.02847 0.02498 -0.02847 0.00463 C -0.02847 -0.01573 -0.01597 -0.03191 1.38889E-6 -0.03191 Z " pathEditMode="relative" rAng="0" ptsTypes="fffff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367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88889E-6 -0.03145 C 0.01614 -0.03145 0.02968 -0.01758 0.02968 -0.00023 C 0.02968 0.01711 0.01614 0.03145 3.88889E-6 0.03145 C -0.01632 0.03145 -0.02934 0.01711 -0.02934 -0.00023 C -0.02934 -0.01758 -0.01632 -0.03145 3.88889E-6 -0.03145 Z " pathEditMode="relative" rAng="0" ptsTypes="fffff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31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3"/>
          </p:nvPr>
        </p:nvSpPr>
        <p:spPr>
          <a:xfrm>
            <a:off x="0" y="-1588"/>
            <a:ext cx="9144000" cy="909638"/>
          </a:xfrm>
        </p:spPr>
        <p:txBody>
          <a:bodyPr/>
          <a:lstStyle/>
          <a:p>
            <a:pPr algn="ctr">
              <a:defRPr/>
            </a:pPr>
            <a:r>
              <a:rPr lang="es-ES" dirty="0"/>
              <a:t>Problemas de accesibilidad</a:t>
            </a:r>
            <a:br>
              <a:rPr lang="es-ES" dirty="0"/>
            </a:br>
            <a:r>
              <a:rPr lang="es-ES" dirty="0"/>
              <a:t>Caso 2: Usuarios con discapacidad motora</a:t>
            </a:r>
          </a:p>
        </p:txBody>
      </p:sp>
      <p:sp>
        <p:nvSpPr>
          <p:cNvPr id="6" name="2 Marcador de contenido"/>
          <p:cNvSpPr>
            <a:spLocks noGrp="1"/>
          </p:cNvSpPr>
          <p:nvPr>
            <p:ph sz="quarter" idx="4294967295"/>
          </p:nvPr>
        </p:nvSpPr>
        <p:spPr>
          <a:xfrm>
            <a:off x="539750" y="1412875"/>
            <a:ext cx="3311525" cy="424815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es-ES_trad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CURSO</a:t>
            </a:r>
          </a:p>
          <a:p>
            <a:pPr>
              <a:defRPr/>
            </a:pPr>
            <a:r>
              <a:rPr lang="es-ES_trad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 pulsa el círculo verde comenzará el curso</a:t>
            </a:r>
          </a:p>
          <a:p>
            <a:pPr>
              <a:defRPr/>
            </a:pPr>
            <a:r>
              <a:rPr lang="es-ES_trad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 pulsa el círculo rojo se eliminará el curso</a:t>
            </a:r>
          </a:p>
        </p:txBody>
      </p:sp>
      <p:sp>
        <p:nvSpPr>
          <p:cNvPr id="10" name="1 Elipse"/>
          <p:cNvSpPr/>
          <p:nvPr/>
        </p:nvSpPr>
        <p:spPr>
          <a:xfrm>
            <a:off x="827088" y="4508500"/>
            <a:ext cx="1008062" cy="865188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4 Elipse"/>
          <p:cNvSpPr/>
          <p:nvPr/>
        </p:nvSpPr>
        <p:spPr>
          <a:xfrm>
            <a:off x="2555875" y="4508500"/>
            <a:ext cx="1008063" cy="865188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6 CuadroTexto"/>
          <p:cNvSpPr txBox="1"/>
          <p:nvPr/>
        </p:nvSpPr>
        <p:spPr>
          <a:xfrm>
            <a:off x="1908175" y="5876925"/>
            <a:ext cx="20383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s-ES" sz="2000" i="1" dirty="0">
                <a:solidFill>
                  <a:srgbClr val="0070C0"/>
                </a:solidFill>
                <a:latin typeface="+mn-lt"/>
              </a:rPr>
              <a:t>No accesible </a:t>
            </a:r>
            <a:r>
              <a:rPr lang="es-ES" sz="2000" dirty="0">
                <a:solidFill>
                  <a:srgbClr val="0070C0"/>
                </a:solidFill>
                <a:sym typeface="Wingdings" pitchFamily="2" charset="2"/>
              </a:rPr>
              <a:t>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3" name="2 Marcador de contenido"/>
          <p:cNvSpPr txBox="1">
            <a:spLocks/>
          </p:cNvSpPr>
          <p:nvPr/>
        </p:nvSpPr>
        <p:spPr bwMode="auto">
          <a:xfrm>
            <a:off x="4621213" y="1444625"/>
            <a:ext cx="3311525" cy="42481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>
            <a:lvl1pPr marL="265113" indent="-265113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4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1pPr>
            <a:lvl2pPr marL="284163" indent="-284163" algn="l" rtl="0" eaLnBrk="0" fontAlgn="base" hangingPunct="0">
              <a:spcBef>
                <a:spcPts val="18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0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2pPr>
            <a:lvl3pPr marL="546100" indent="-227013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0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3pPr>
            <a:lvl4pPr marL="808038" indent="-227013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0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4pPr>
            <a:lvl5pPr marL="1074738" indent="-227013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0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kumimoji="0" lang="es-E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kumimoji="0" lang="es-E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kumimoji="0" lang="es-E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kumimoji="0" lang="es-E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Font typeface="Wingdings" pitchFamily="2" charset="2"/>
              <a:buNone/>
              <a:defRPr/>
            </a:pPr>
            <a:r>
              <a:rPr lang="es-ES_tradnl" b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CURSO</a:t>
            </a:r>
          </a:p>
          <a:p>
            <a:pPr>
              <a:defRPr/>
            </a:pPr>
            <a:r>
              <a:rPr lang="es-ES_tradnl" b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 pulsa </a:t>
            </a:r>
            <a:r>
              <a:rPr lang="es-ES_tradnl" b="0" u="sng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aquí </a:t>
            </a:r>
            <a:r>
              <a:rPr lang="es-ES_tradnl" b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el círculo verde comenzará el curso</a:t>
            </a:r>
          </a:p>
          <a:p>
            <a:pPr>
              <a:defRPr/>
            </a:pPr>
            <a:r>
              <a:rPr lang="es-ES_tradnl" b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 pulsa </a:t>
            </a:r>
            <a:r>
              <a:rPr lang="es-ES_tradnl" b="0" u="sng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aquí </a:t>
            </a:r>
            <a:r>
              <a:rPr lang="es-ES_tradnl" b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el círculo rojo se eliminará el curso</a:t>
            </a:r>
          </a:p>
        </p:txBody>
      </p:sp>
      <p:sp>
        <p:nvSpPr>
          <p:cNvPr id="14" name="8 Elipse"/>
          <p:cNvSpPr/>
          <p:nvPr/>
        </p:nvSpPr>
        <p:spPr>
          <a:xfrm>
            <a:off x="4908550" y="4541838"/>
            <a:ext cx="1008063" cy="8636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9 Elipse"/>
          <p:cNvSpPr/>
          <p:nvPr/>
        </p:nvSpPr>
        <p:spPr>
          <a:xfrm>
            <a:off x="6637338" y="4541838"/>
            <a:ext cx="1008062" cy="863600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6" name="10 CuadroTexto"/>
          <p:cNvSpPr txBox="1"/>
          <p:nvPr/>
        </p:nvSpPr>
        <p:spPr>
          <a:xfrm>
            <a:off x="4643438" y="5908675"/>
            <a:ext cx="1925637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s-ES" sz="2000" i="1" dirty="0">
                <a:solidFill>
                  <a:srgbClr val="0070C0"/>
                </a:solidFill>
                <a:latin typeface="+mn-lt"/>
              </a:rPr>
              <a:t>Accesible… </a:t>
            </a:r>
            <a:r>
              <a:rPr lang="es-ES" sz="2000" dirty="0">
                <a:solidFill>
                  <a:srgbClr val="0070C0"/>
                </a:solidFill>
                <a:latin typeface="+mn-lt"/>
                <a:sym typeface="Wingdings" pitchFamily="2" charset="2"/>
              </a:rPr>
              <a:t></a:t>
            </a:r>
            <a:endParaRPr 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67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38889E-6 -0.03191 C 0.0158 -0.03191 0.02917 -0.01573 0.02917 0.00463 C 0.02917 0.02498 0.0158 0.04186 1.38889E-6 0.04186 C -0.01597 0.04186 -0.02847 0.02498 -0.02847 0.00463 C -0.02847 -0.01573 -0.01597 -0.03191 1.38889E-6 -0.03191 Z " pathEditMode="relative" rAng="0" ptsTypes="fffff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367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88889E-6 -0.03145 C 0.01614 -0.03145 0.02968 -0.01758 0.02968 -0.00023 C 0.02968 0.01711 0.01614 0.03145 3.88889E-6 0.03145 C -0.01632 0.03145 -0.02934 0.01711 -0.02934 -0.00023 C -0.02934 -0.01758 -0.01632 -0.03145 3.88889E-6 -0.03145 Z " pathEditMode="relative" rAng="0" ptsTypes="fffff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314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38889E-6 -0.03191 C 0.0158 -0.03191 0.02917 -0.01573 0.02917 0.00463 C 0.02917 0.02498 0.0158 0.04186 1.38889E-6 0.04186 C -0.01597 0.04186 -0.02847 0.02498 -0.02847 0.00463 C -0.02847 -0.01573 -0.01597 -0.03191 1.38889E-6 -0.03191 Z " pathEditMode="relative" rAng="0" ptsTypes="fffff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367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path" presetSubtype="0" repeatCount="indefinite" accel="50000" decel="5000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88889E-6 -0.03145 C 0.01614 -0.03145 0.02968 -0.01758 0.02968 -0.00023 C 0.02968 0.01711 0.01614 0.03145 3.88889E-6 0.03145 C -0.01632 0.03145 -0.02934 0.01711 -0.02934 -0.00023 C -0.02934 -0.01758 -0.01632 -0.03145 3.88889E-6 -0.03145 Z " pathEditMode="relative" rAng="0" ptsTypes="fffff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31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3"/>
          </p:nvPr>
        </p:nvSpPr>
        <p:spPr>
          <a:xfrm>
            <a:off x="0" y="-1588"/>
            <a:ext cx="9144000" cy="909638"/>
          </a:xfrm>
        </p:spPr>
        <p:txBody>
          <a:bodyPr/>
          <a:lstStyle/>
          <a:p>
            <a:pPr algn="ctr">
              <a:defRPr/>
            </a:pPr>
            <a:r>
              <a:rPr lang="es-ES" dirty="0"/>
              <a:t>Problemas de accesibilidad</a:t>
            </a:r>
            <a:br>
              <a:rPr lang="es-ES" dirty="0"/>
            </a:br>
            <a:r>
              <a:rPr lang="es-ES" dirty="0"/>
              <a:t>Caso 3: Usuarios con discapacidad auditiva</a:t>
            </a:r>
          </a:p>
        </p:txBody>
      </p:sp>
      <p:sp>
        <p:nvSpPr>
          <p:cNvPr id="17" name="2 Marcador de contenido"/>
          <p:cNvSpPr>
            <a:spLocks noGrp="1"/>
          </p:cNvSpPr>
          <p:nvPr>
            <p:ph sz="quarter" idx="4294967295"/>
          </p:nvPr>
        </p:nvSpPr>
        <p:spPr>
          <a:xfrm>
            <a:off x="539750" y="1196975"/>
            <a:ext cx="3311525" cy="496887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es-ES_trad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CURSO</a:t>
            </a:r>
          </a:p>
          <a:p>
            <a:pPr>
              <a:defRPr/>
            </a:pPr>
            <a:r>
              <a:rPr lang="es-ES_trad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 pulsa el círculo con sonido de aplausos  comenzará el curso</a:t>
            </a:r>
          </a:p>
          <a:p>
            <a:pPr>
              <a:defRPr/>
            </a:pPr>
            <a:r>
              <a:rPr lang="es-ES_trad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 pulsa el círculo con sonido de explosión se eliminará el curso</a:t>
            </a:r>
          </a:p>
        </p:txBody>
      </p:sp>
      <p:sp>
        <p:nvSpPr>
          <p:cNvPr id="18" name="1 Elipse">
            <a:hlinkHover r:id="" action="ppaction://noaction" highlightClick="1">
              <a:snd r:embed="rId2" name="explode.wav"/>
            </a:hlinkHover>
          </p:cNvPr>
          <p:cNvSpPr/>
          <p:nvPr/>
        </p:nvSpPr>
        <p:spPr>
          <a:xfrm>
            <a:off x="827088" y="5229225"/>
            <a:ext cx="1008062" cy="8636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9" name="4 Elipse">
            <a:hlinkHover r:id="" action="ppaction://noaction" highlightClick="1">
              <a:snd r:embed="rId3" name="applause.wav"/>
            </a:hlinkHover>
          </p:cNvPr>
          <p:cNvSpPr/>
          <p:nvPr/>
        </p:nvSpPr>
        <p:spPr>
          <a:xfrm>
            <a:off x="2555875" y="5229225"/>
            <a:ext cx="1008063" cy="8636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05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3"/>
          </p:nvPr>
        </p:nvSpPr>
        <p:spPr>
          <a:xfrm>
            <a:off x="0" y="-1588"/>
            <a:ext cx="9144000" cy="909638"/>
          </a:xfrm>
        </p:spPr>
        <p:txBody>
          <a:bodyPr/>
          <a:lstStyle/>
          <a:p>
            <a:pPr algn="ctr">
              <a:defRPr/>
            </a:pPr>
            <a:r>
              <a:rPr lang="es-ES" dirty="0"/>
              <a:t>Problemas de accesibilidad</a:t>
            </a:r>
            <a:br>
              <a:rPr lang="es-ES" dirty="0"/>
            </a:br>
            <a:r>
              <a:rPr lang="es-ES" dirty="0"/>
              <a:t>Caso 3: Usuarios con discapacidad auditiva</a:t>
            </a:r>
          </a:p>
        </p:txBody>
      </p:sp>
      <p:sp>
        <p:nvSpPr>
          <p:cNvPr id="6" name="2 Marcador de contenido"/>
          <p:cNvSpPr>
            <a:spLocks noGrp="1"/>
          </p:cNvSpPr>
          <p:nvPr>
            <p:ph sz="quarter" idx="4294967295"/>
          </p:nvPr>
        </p:nvSpPr>
        <p:spPr>
          <a:xfrm>
            <a:off x="539750" y="1196975"/>
            <a:ext cx="3311525" cy="496887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es-ES_trad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CURSO</a:t>
            </a:r>
          </a:p>
          <a:p>
            <a:pPr>
              <a:defRPr/>
            </a:pPr>
            <a:r>
              <a:rPr lang="es-ES_trad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 pulsa el círculo con sonido de aplausos  comenzará el curso</a:t>
            </a:r>
          </a:p>
          <a:p>
            <a:pPr>
              <a:defRPr/>
            </a:pPr>
            <a:r>
              <a:rPr lang="es-ES_trad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 pulsa el círculo con sonido de explosión se eliminará el curso</a:t>
            </a:r>
          </a:p>
        </p:txBody>
      </p:sp>
      <p:sp>
        <p:nvSpPr>
          <p:cNvPr id="7" name="1 Elipse">
            <a:hlinkHover r:id="" action="ppaction://noaction" highlightClick="1">
              <a:snd r:embed="rId2" name="explode.wav"/>
            </a:hlinkHover>
          </p:cNvPr>
          <p:cNvSpPr/>
          <p:nvPr/>
        </p:nvSpPr>
        <p:spPr>
          <a:xfrm>
            <a:off x="827088" y="5229225"/>
            <a:ext cx="1008062" cy="8636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 b="0"/>
          </a:p>
        </p:txBody>
      </p:sp>
      <p:sp>
        <p:nvSpPr>
          <p:cNvPr id="8" name="4 Elipse">
            <a:hlinkHover r:id="" action="ppaction://noaction" highlightClick="1">
              <a:snd r:embed="rId3" name="applause.wav"/>
            </a:hlinkHover>
          </p:cNvPr>
          <p:cNvSpPr/>
          <p:nvPr/>
        </p:nvSpPr>
        <p:spPr>
          <a:xfrm>
            <a:off x="2555875" y="5229225"/>
            <a:ext cx="1008063" cy="8636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 b="0"/>
          </a:p>
        </p:txBody>
      </p:sp>
      <p:sp>
        <p:nvSpPr>
          <p:cNvPr id="9" name="2 Marcador de contenido"/>
          <p:cNvSpPr txBox="1">
            <a:spLocks/>
          </p:cNvSpPr>
          <p:nvPr/>
        </p:nvSpPr>
        <p:spPr bwMode="auto">
          <a:xfrm>
            <a:off x="4572000" y="1196975"/>
            <a:ext cx="3313113" cy="49688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>
            <a:lvl1pPr marL="265113" indent="-265113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4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1pPr>
            <a:lvl2pPr marL="284163" indent="-284163" algn="l" rtl="0" eaLnBrk="0" fontAlgn="base" hangingPunct="0">
              <a:spcBef>
                <a:spcPts val="18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0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2pPr>
            <a:lvl3pPr marL="546100" indent="-227013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0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3pPr>
            <a:lvl4pPr marL="808038" indent="-227013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0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4pPr>
            <a:lvl5pPr marL="1074738" indent="-227013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0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kumimoji="0" lang="es-E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kumimoji="0" lang="es-E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kumimoji="0" lang="es-E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kumimoji="0" lang="es-E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Font typeface="Wingdings" pitchFamily="2" charset="2"/>
              <a:buNone/>
              <a:defRPr/>
            </a:pPr>
            <a:r>
              <a:rPr lang="es-ES_tradnl" b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CURSO</a:t>
            </a:r>
          </a:p>
          <a:p>
            <a:pPr>
              <a:defRPr/>
            </a:pPr>
            <a:r>
              <a:rPr lang="es-ES_tradnl" b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 pulsa el círculo con sonido de aplausos  comenzará el curso</a:t>
            </a:r>
          </a:p>
          <a:p>
            <a:pPr>
              <a:defRPr/>
            </a:pPr>
            <a:r>
              <a:rPr lang="es-ES_tradnl" b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 pulsa el círculo con sonido de explosión se eliminará el curso</a:t>
            </a:r>
          </a:p>
        </p:txBody>
      </p:sp>
      <p:sp>
        <p:nvSpPr>
          <p:cNvPr id="10" name="6 Elipse">
            <a:hlinkHover r:id="" action="ppaction://hlinkshowjump?jump=nextslide" highlightClick="1">
              <a:snd r:embed="rId2" name="explode.wav"/>
            </a:hlinkHover>
          </p:cNvPr>
          <p:cNvSpPr/>
          <p:nvPr/>
        </p:nvSpPr>
        <p:spPr>
          <a:xfrm>
            <a:off x="4859338" y="5083175"/>
            <a:ext cx="1008062" cy="1009650"/>
          </a:xfrm>
          <a:prstGeom prst="ellipse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 b="0"/>
          </a:p>
        </p:txBody>
      </p:sp>
      <p:sp>
        <p:nvSpPr>
          <p:cNvPr id="11" name="7 Elipse">
            <a:hlinkHover r:id="" action="ppaction://noaction" highlightClick="1">
              <a:snd r:embed="rId3" name="applause.wav"/>
            </a:hlinkHover>
          </p:cNvPr>
          <p:cNvSpPr/>
          <p:nvPr/>
        </p:nvSpPr>
        <p:spPr>
          <a:xfrm>
            <a:off x="6588125" y="5083175"/>
            <a:ext cx="1008063" cy="1009650"/>
          </a:xfrm>
          <a:prstGeom prst="ellipse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 b="0"/>
          </a:p>
        </p:txBody>
      </p:sp>
    </p:spTree>
    <p:extLst>
      <p:ext uri="{BB962C8B-B14F-4D97-AF65-F5344CB8AC3E}">
        <p14:creationId xmlns:p14="http://schemas.microsoft.com/office/powerpoint/2010/main" val="357301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3"/>
          </p:nvPr>
        </p:nvSpPr>
        <p:spPr>
          <a:xfrm>
            <a:off x="0" y="-1588"/>
            <a:ext cx="9144000" cy="909638"/>
          </a:xfrm>
        </p:spPr>
        <p:txBody>
          <a:bodyPr/>
          <a:lstStyle/>
          <a:p>
            <a:pPr algn="ctr">
              <a:defRPr/>
            </a:pPr>
            <a:r>
              <a:rPr lang="es-ES" dirty="0"/>
              <a:t>Problemas de accesibilidad</a:t>
            </a:r>
            <a:br>
              <a:rPr lang="es-ES" dirty="0"/>
            </a:br>
            <a:r>
              <a:rPr lang="es-ES" dirty="0"/>
              <a:t>Caso 3: Usuarios con discapacidad auditiva</a:t>
            </a:r>
          </a:p>
        </p:txBody>
      </p:sp>
      <p:sp>
        <p:nvSpPr>
          <p:cNvPr id="12" name="2 Marcador de contenido"/>
          <p:cNvSpPr>
            <a:spLocks noGrp="1"/>
          </p:cNvSpPr>
          <p:nvPr>
            <p:ph sz="quarter" idx="4294967295"/>
          </p:nvPr>
        </p:nvSpPr>
        <p:spPr>
          <a:xfrm>
            <a:off x="539750" y="1196975"/>
            <a:ext cx="3311525" cy="496887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es-ES_tradnl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CURSO</a:t>
            </a:r>
          </a:p>
          <a:p>
            <a:pPr>
              <a:defRPr/>
            </a:pPr>
            <a:r>
              <a:rPr lang="es-ES_tradnl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 pulsa el círculo con sonido de aplausos  comenzará el curso</a:t>
            </a:r>
          </a:p>
          <a:p>
            <a:pPr>
              <a:defRPr/>
            </a:pPr>
            <a:r>
              <a:rPr lang="es-ES_tradnl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 pulsa el círculo con sonido de explosión se eliminará el curso</a:t>
            </a:r>
          </a:p>
        </p:txBody>
      </p:sp>
      <p:sp>
        <p:nvSpPr>
          <p:cNvPr id="13" name="1 Elipse">
            <a:hlinkHover r:id="" action="ppaction://noaction" highlightClick="1">
              <a:snd r:embed="rId2" name="explode.wav"/>
            </a:hlinkHover>
          </p:cNvPr>
          <p:cNvSpPr/>
          <p:nvPr/>
        </p:nvSpPr>
        <p:spPr>
          <a:xfrm>
            <a:off x="827088" y="5229225"/>
            <a:ext cx="1008062" cy="8636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4 Elipse">
            <a:hlinkHover r:id="" action="ppaction://noaction" highlightClick="1">
              <a:snd r:embed="rId3" name="applause.wav"/>
            </a:hlinkHover>
          </p:cNvPr>
          <p:cNvSpPr/>
          <p:nvPr/>
        </p:nvSpPr>
        <p:spPr>
          <a:xfrm>
            <a:off x="2555875" y="5229225"/>
            <a:ext cx="1008063" cy="8636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2 Marcador de contenido"/>
          <p:cNvSpPr txBox="1">
            <a:spLocks/>
          </p:cNvSpPr>
          <p:nvPr/>
        </p:nvSpPr>
        <p:spPr bwMode="auto">
          <a:xfrm>
            <a:off x="4572000" y="1196975"/>
            <a:ext cx="3313113" cy="48958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265113" indent="-265113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4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1pPr>
            <a:lvl2pPr marL="284163" indent="-284163" algn="l" rtl="0" eaLnBrk="0" fontAlgn="base" hangingPunct="0">
              <a:spcBef>
                <a:spcPts val="18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0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2pPr>
            <a:lvl3pPr marL="546100" indent="-227013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0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3pPr>
            <a:lvl4pPr marL="808038" indent="-227013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0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4pPr>
            <a:lvl5pPr marL="1074738" indent="-227013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0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kumimoji="0" lang="es-E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kumimoji="0" lang="es-E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kumimoji="0" lang="es-E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kumimoji="0" lang="es-E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Font typeface="Wingdings" pitchFamily="2" charset="2"/>
              <a:buNone/>
              <a:defRPr/>
            </a:pPr>
            <a:r>
              <a:rPr lang="es-ES_tradnl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CURSO</a:t>
            </a:r>
          </a:p>
          <a:p>
            <a:pPr>
              <a:defRPr/>
            </a:pPr>
            <a:r>
              <a:rPr lang="es-ES_tradnl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 pulsa el círculo con sonido de aplausos  comenzará el curso</a:t>
            </a:r>
          </a:p>
          <a:p>
            <a:pPr>
              <a:defRPr/>
            </a:pPr>
            <a:r>
              <a:rPr lang="es-ES_tradnl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 pulsa el círculo con sonido de explosión se eliminará el curso</a:t>
            </a:r>
          </a:p>
        </p:txBody>
      </p:sp>
      <p:sp>
        <p:nvSpPr>
          <p:cNvPr id="16" name="6 Elipse">
            <a:hlinkHover r:id="" action="ppaction://noaction" highlightClick="1">
              <a:snd r:embed="rId2" name="explode.wav"/>
            </a:hlinkHover>
          </p:cNvPr>
          <p:cNvSpPr/>
          <p:nvPr/>
        </p:nvSpPr>
        <p:spPr>
          <a:xfrm>
            <a:off x="4859338" y="5157788"/>
            <a:ext cx="1008062" cy="8636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7" name="7 Elipse">
            <a:hlinkHover r:id="" action="ppaction://hlinkshowjump?jump=nextslide" highlightClick="1">
              <a:snd r:embed="rId3" name="applause.wav"/>
            </a:hlinkHover>
          </p:cNvPr>
          <p:cNvSpPr/>
          <p:nvPr/>
        </p:nvSpPr>
        <p:spPr>
          <a:xfrm>
            <a:off x="6588125" y="5157788"/>
            <a:ext cx="1008063" cy="8636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9705" name="8 CuadroTexto"/>
          <p:cNvSpPr txBox="1">
            <a:spLocks noChangeArrowheads="1"/>
          </p:cNvSpPr>
          <p:nvPr/>
        </p:nvSpPr>
        <p:spPr bwMode="auto">
          <a:xfrm>
            <a:off x="4572000" y="5435600"/>
            <a:ext cx="1901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2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kumimoji="1" sz="32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kumimoji="1" sz="32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kumimoji="1" sz="32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kumimoji="1" sz="32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1400">
                <a:solidFill>
                  <a:schemeClr val="tx1"/>
                </a:solidFill>
                <a:latin typeface="Verdana" panose="020B0604030504040204" pitchFamily="34" charset="0"/>
              </a:rPr>
              <a:t>Sonido explosión</a:t>
            </a:r>
            <a:endParaRPr lang="en-US" altLang="es-ES" sz="140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19" name="9 CuadroTexto"/>
          <p:cNvSpPr txBox="1"/>
          <p:nvPr/>
        </p:nvSpPr>
        <p:spPr>
          <a:xfrm>
            <a:off x="4643438" y="6053138"/>
            <a:ext cx="16700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s-ES" sz="2000" i="1" dirty="0">
                <a:solidFill>
                  <a:srgbClr val="0070C0"/>
                </a:solidFill>
                <a:latin typeface="+mn-lt"/>
              </a:rPr>
              <a:t>Accesible </a:t>
            </a:r>
            <a:r>
              <a:rPr lang="es-ES" sz="2000" dirty="0">
                <a:solidFill>
                  <a:srgbClr val="0070C0"/>
                </a:solidFill>
                <a:sym typeface="Wingdings" pitchFamily="2" charset="2"/>
              </a:rPr>
              <a:t>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20" name="10 CuadroTexto"/>
          <p:cNvSpPr txBox="1"/>
          <p:nvPr/>
        </p:nvSpPr>
        <p:spPr>
          <a:xfrm>
            <a:off x="2124075" y="6124575"/>
            <a:ext cx="20383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s-ES" sz="2000" i="1" dirty="0">
                <a:solidFill>
                  <a:srgbClr val="0070C0"/>
                </a:solidFill>
                <a:latin typeface="+mn-lt"/>
              </a:rPr>
              <a:t>No accesible </a:t>
            </a:r>
            <a:r>
              <a:rPr lang="es-ES" sz="2000" dirty="0">
                <a:solidFill>
                  <a:srgbClr val="0070C0"/>
                </a:solidFill>
                <a:sym typeface="Wingdings" pitchFamily="2" charset="2"/>
              </a:rPr>
              <a:t></a:t>
            </a:r>
            <a:endParaRPr 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98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3"/>
          </p:nvPr>
        </p:nvSpPr>
        <p:spPr>
          <a:xfrm>
            <a:off x="0" y="-1588"/>
            <a:ext cx="9144000" cy="909638"/>
          </a:xfrm>
        </p:spPr>
        <p:txBody>
          <a:bodyPr/>
          <a:lstStyle/>
          <a:p>
            <a:pPr algn="ctr">
              <a:defRPr/>
            </a:pPr>
            <a:r>
              <a:rPr lang="es-ES" dirty="0"/>
              <a:t>Problemas de accesibilidad</a:t>
            </a:r>
            <a:br>
              <a:rPr lang="es-ES" dirty="0"/>
            </a:br>
            <a:r>
              <a:rPr lang="es-ES" dirty="0"/>
              <a:t>Caso 3: Usuarios con discapacidad auditiva</a:t>
            </a:r>
          </a:p>
        </p:txBody>
      </p:sp>
      <p:sp>
        <p:nvSpPr>
          <p:cNvPr id="12" name="2 Marcador de contenido"/>
          <p:cNvSpPr>
            <a:spLocks noGrp="1"/>
          </p:cNvSpPr>
          <p:nvPr>
            <p:ph sz="quarter" idx="4294967295"/>
          </p:nvPr>
        </p:nvSpPr>
        <p:spPr>
          <a:xfrm>
            <a:off x="539750" y="1196975"/>
            <a:ext cx="3311525" cy="496887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es-ES_tradnl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CURSO</a:t>
            </a:r>
          </a:p>
          <a:p>
            <a:pPr>
              <a:defRPr/>
            </a:pPr>
            <a:r>
              <a:rPr lang="es-ES_tradnl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 pulsa el círculo con sonido de aplausos  comenzará el curso</a:t>
            </a:r>
          </a:p>
          <a:p>
            <a:pPr>
              <a:defRPr/>
            </a:pPr>
            <a:r>
              <a:rPr lang="es-ES_tradnl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 pulsa el círculo con sonido de explosión se eliminará el curso</a:t>
            </a:r>
          </a:p>
        </p:txBody>
      </p:sp>
      <p:sp>
        <p:nvSpPr>
          <p:cNvPr id="13" name="1 Elipse">
            <a:hlinkHover r:id="" action="ppaction://noaction" highlightClick="1">
              <a:snd r:embed="rId2" name="explode.wav"/>
            </a:hlinkHover>
          </p:cNvPr>
          <p:cNvSpPr/>
          <p:nvPr/>
        </p:nvSpPr>
        <p:spPr>
          <a:xfrm>
            <a:off x="827088" y="5229225"/>
            <a:ext cx="1008062" cy="8636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4 Elipse">
            <a:hlinkHover r:id="" action="ppaction://noaction" highlightClick="1">
              <a:snd r:embed="rId3" name="applause.wav"/>
            </a:hlinkHover>
          </p:cNvPr>
          <p:cNvSpPr/>
          <p:nvPr/>
        </p:nvSpPr>
        <p:spPr>
          <a:xfrm>
            <a:off x="2555875" y="5229225"/>
            <a:ext cx="1008063" cy="8636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2 Marcador de contenido"/>
          <p:cNvSpPr txBox="1">
            <a:spLocks/>
          </p:cNvSpPr>
          <p:nvPr/>
        </p:nvSpPr>
        <p:spPr bwMode="auto">
          <a:xfrm>
            <a:off x="4572000" y="1196975"/>
            <a:ext cx="3313113" cy="48958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265113" indent="-265113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4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1pPr>
            <a:lvl2pPr marL="284163" indent="-284163" algn="l" rtl="0" eaLnBrk="0" fontAlgn="base" hangingPunct="0">
              <a:spcBef>
                <a:spcPts val="18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0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2pPr>
            <a:lvl3pPr marL="546100" indent="-227013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0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3pPr>
            <a:lvl4pPr marL="808038" indent="-227013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0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4pPr>
            <a:lvl5pPr marL="1074738" indent="-227013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0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kumimoji="0" lang="es-E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kumimoji="0" lang="es-E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kumimoji="0" lang="es-E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kumimoji="0" lang="es-E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Font typeface="Wingdings" pitchFamily="2" charset="2"/>
              <a:buNone/>
              <a:defRPr/>
            </a:pPr>
            <a:r>
              <a:rPr lang="es-ES_tradnl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CURSO</a:t>
            </a:r>
          </a:p>
          <a:p>
            <a:pPr>
              <a:defRPr/>
            </a:pPr>
            <a:r>
              <a:rPr lang="es-ES_tradnl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 pulsa el círculo con sonido de aplausos  comenzará el curso</a:t>
            </a:r>
          </a:p>
          <a:p>
            <a:pPr>
              <a:defRPr/>
            </a:pPr>
            <a:r>
              <a:rPr lang="es-ES_tradnl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 pulsa el círculo con sonido de explosión se eliminará el curso</a:t>
            </a:r>
          </a:p>
        </p:txBody>
      </p:sp>
      <p:sp>
        <p:nvSpPr>
          <p:cNvPr id="16" name="6 Elipse">
            <a:hlinkHover r:id="" action="ppaction://noaction" highlightClick="1">
              <a:snd r:embed="rId2" name="explode.wav"/>
            </a:hlinkHover>
          </p:cNvPr>
          <p:cNvSpPr/>
          <p:nvPr/>
        </p:nvSpPr>
        <p:spPr>
          <a:xfrm>
            <a:off x="4859338" y="5157788"/>
            <a:ext cx="1008062" cy="8636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7" name="7 Elipse">
            <a:hlinkHover r:id="" action="ppaction://hlinkshowjump?jump=nextslide" highlightClick="1">
              <a:snd r:embed="rId3" name="applause.wav"/>
            </a:hlinkHover>
          </p:cNvPr>
          <p:cNvSpPr/>
          <p:nvPr/>
        </p:nvSpPr>
        <p:spPr>
          <a:xfrm>
            <a:off x="6588125" y="5157788"/>
            <a:ext cx="1008063" cy="8636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0729" name="8 CuadroTexto"/>
          <p:cNvSpPr txBox="1">
            <a:spLocks noChangeArrowheads="1"/>
          </p:cNvSpPr>
          <p:nvPr/>
        </p:nvSpPr>
        <p:spPr bwMode="auto">
          <a:xfrm>
            <a:off x="6132513" y="5435600"/>
            <a:ext cx="18240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2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kumimoji="1" sz="32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kumimoji="1" sz="32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kumimoji="1" sz="32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kumimoji="1" sz="32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1400">
                <a:solidFill>
                  <a:schemeClr val="tx1"/>
                </a:solidFill>
                <a:latin typeface="Verdana" panose="020B0604030504040204" pitchFamily="34" charset="0"/>
              </a:rPr>
              <a:t>Sonido aplausos</a:t>
            </a:r>
            <a:endParaRPr lang="en-US" altLang="es-ES" sz="140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19" name="9 CuadroTexto"/>
          <p:cNvSpPr txBox="1"/>
          <p:nvPr/>
        </p:nvSpPr>
        <p:spPr>
          <a:xfrm>
            <a:off x="4643438" y="6053138"/>
            <a:ext cx="16700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s-ES" sz="2000" i="1" dirty="0">
                <a:solidFill>
                  <a:srgbClr val="0070C0"/>
                </a:solidFill>
                <a:latin typeface="+mn-lt"/>
              </a:rPr>
              <a:t>Accesible </a:t>
            </a:r>
            <a:r>
              <a:rPr lang="es-ES" sz="2000" dirty="0">
                <a:solidFill>
                  <a:srgbClr val="0070C0"/>
                </a:solidFill>
                <a:sym typeface="Wingdings" pitchFamily="2" charset="2"/>
              </a:rPr>
              <a:t>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20" name="10 CuadroTexto"/>
          <p:cNvSpPr txBox="1"/>
          <p:nvPr/>
        </p:nvSpPr>
        <p:spPr>
          <a:xfrm>
            <a:off x="2124075" y="6124575"/>
            <a:ext cx="20383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s-ES" sz="2000" i="1" dirty="0">
                <a:solidFill>
                  <a:srgbClr val="0070C0"/>
                </a:solidFill>
                <a:latin typeface="+mn-lt"/>
              </a:rPr>
              <a:t>No accesible </a:t>
            </a:r>
            <a:r>
              <a:rPr lang="es-ES" sz="2000" dirty="0">
                <a:solidFill>
                  <a:srgbClr val="0070C0"/>
                </a:solidFill>
                <a:sym typeface="Wingdings" pitchFamily="2" charset="2"/>
              </a:rPr>
              <a:t></a:t>
            </a:r>
            <a:endParaRPr 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58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pPr>
              <a:defRPr/>
            </a:pPr>
            <a:r>
              <a:t>Legislación vigente en España</a:t>
            </a:r>
            <a:endParaRPr lang="es-ES"/>
          </a:p>
        </p:txBody>
      </p:sp>
      <p:sp>
        <p:nvSpPr>
          <p:cNvPr id="3" name="2 Rectángulo"/>
          <p:cNvSpPr/>
          <p:nvPr/>
        </p:nvSpPr>
        <p:spPr>
          <a:xfrm>
            <a:off x="539750" y="1125538"/>
            <a:ext cx="6335713" cy="50165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kumimoji="1" lang="es-ES" sz="1400" i="1" dirty="0">
                <a:solidFill>
                  <a:srgbClr val="000000"/>
                </a:solidFill>
                <a:latin typeface="+mn-lt"/>
              </a:rPr>
              <a:t>Ley 51/2003 de 2 de diciembre</a:t>
            </a:r>
            <a:r>
              <a:rPr kumimoji="1" lang="es-ES" sz="1600" dirty="0">
                <a:solidFill>
                  <a:srgbClr val="000000"/>
                </a:solidFill>
                <a:latin typeface="+mn-lt"/>
              </a:rPr>
              <a:t> de Igualdad de Oportunidades, No Discriminación y Accesibilidad Universal con discapacidad. 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endParaRPr kumimoji="1" lang="es-ES" sz="1600" dirty="0">
              <a:solidFill>
                <a:srgbClr val="000000"/>
              </a:solidFill>
              <a:latin typeface="+mn-lt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kumimoji="1" lang="es-ES" sz="1400" i="1" dirty="0">
                <a:solidFill>
                  <a:srgbClr val="000000"/>
                </a:solidFill>
                <a:latin typeface="+mn-lt"/>
              </a:rPr>
              <a:t>Real Decreto 366/2003 de 16 de marzo</a:t>
            </a:r>
            <a:r>
              <a:rPr kumimoji="1" lang="es-ES" sz="1600" dirty="0">
                <a:solidFill>
                  <a:srgbClr val="000000"/>
                </a:solidFill>
                <a:latin typeface="+mn-lt"/>
              </a:rPr>
              <a:t>, de accesibilidad y no discriminación de las personas con discapacidad en sus relaciones con la Administración General del Estado. 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endParaRPr kumimoji="1" lang="es-ES" sz="1600" dirty="0">
              <a:solidFill>
                <a:srgbClr val="000000"/>
              </a:solidFill>
              <a:latin typeface="+mn-lt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kumimoji="1" lang="es-ES" sz="1400" i="1" dirty="0">
                <a:solidFill>
                  <a:srgbClr val="000000"/>
                </a:solidFill>
                <a:latin typeface="+mn-lt"/>
              </a:rPr>
              <a:t>Ley 27/2007, de 23 de octubre</a:t>
            </a:r>
            <a:r>
              <a:rPr kumimoji="1" lang="es-ES" sz="1600" dirty="0">
                <a:solidFill>
                  <a:srgbClr val="000000"/>
                </a:solidFill>
                <a:latin typeface="+mn-lt"/>
              </a:rPr>
              <a:t>, por la que se reconocen las lenguas de signos españolas y se regulan los medios de apoyo a la comunicación oral de las personas sordas, con discapacidad auditiva y </a:t>
            </a:r>
            <a:r>
              <a:rPr kumimoji="1" lang="es-ES" sz="1600" dirty="0" err="1">
                <a:solidFill>
                  <a:srgbClr val="000000"/>
                </a:solidFill>
                <a:latin typeface="+mn-lt"/>
              </a:rPr>
              <a:t>sordociegas</a:t>
            </a:r>
            <a:r>
              <a:rPr kumimoji="1" lang="es-ES" sz="1600" dirty="0">
                <a:solidFill>
                  <a:srgbClr val="000000"/>
                </a:solidFill>
                <a:latin typeface="+mn-lt"/>
              </a:rPr>
              <a:t>. </a:t>
            </a:r>
          </a:p>
          <a:p>
            <a:pPr>
              <a:defRPr/>
            </a:pPr>
            <a:endParaRPr kumimoji="1" lang="es-ES" sz="1600" dirty="0">
              <a:solidFill>
                <a:srgbClr val="000000"/>
              </a:solidFill>
              <a:latin typeface="+mn-lt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kumimoji="1" lang="es-ES" sz="1400" i="1" dirty="0">
                <a:solidFill>
                  <a:srgbClr val="000000"/>
                </a:solidFill>
                <a:latin typeface="+mn-lt"/>
              </a:rPr>
              <a:t>Real Decreto 1494/2007 de 12 de noviembre</a:t>
            </a:r>
            <a:r>
              <a:rPr kumimoji="1" lang="es-ES" sz="1600" dirty="0">
                <a:solidFill>
                  <a:srgbClr val="000000"/>
                </a:solidFill>
                <a:latin typeface="+mn-lt"/>
              </a:rPr>
              <a:t>, por el que se aprueba el Reglamento sobre las condiciones básicas para el acceso de las personas con discapacidad a la sociedad de la información. </a:t>
            </a:r>
          </a:p>
          <a:p>
            <a:pPr>
              <a:defRPr/>
            </a:pPr>
            <a:endParaRPr kumimoji="1" lang="es-ES" sz="1600" dirty="0">
              <a:solidFill>
                <a:srgbClr val="000000"/>
              </a:solidFill>
              <a:latin typeface="+mn-lt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kumimoji="1" lang="es-ES" sz="1400" i="1" dirty="0">
                <a:solidFill>
                  <a:srgbClr val="000000"/>
                </a:solidFill>
                <a:latin typeface="+mn-lt"/>
              </a:rPr>
              <a:t>Ley 49/2007 de 26 de diciembre</a:t>
            </a:r>
            <a:r>
              <a:rPr kumimoji="1" lang="es-ES" sz="1600" dirty="0">
                <a:solidFill>
                  <a:srgbClr val="000000"/>
                </a:solidFill>
                <a:latin typeface="+mn-lt"/>
              </a:rPr>
              <a:t>, por la que se establece el régimen de infracciones y sanciones en materia de igualdad de oportunidades, no discriminación y accesibilidad universal de las personas con discapacidad. </a:t>
            </a:r>
          </a:p>
        </p:txBody>
      </p:sp>
      <p:pic>
        <p:nvPicPr>
          <p:cNvPr id="40964" name="Picture 2" descr="http://t0.gstatic.com/images?q=tbn:ANd9GcRBmJOGzZX7-lnvqVLm5_2FPuKkIFXZrwhkf_DVMa-Q6isaiFU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628775"/>
            <a:ext cx="188595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138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3" descr="Foto Universid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" y="0"/>
            <a:ext cx="9112180" cy="5811603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35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2" y="795337"/>
            <a:ext cx="8753475" cy="5267325"/>
          </a:xfrm>
          <a:prstGeom prst="rect">
            <a:avLst/>
          </a:prstGeo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pPr>
              <a:defRPr/>
            </a:pPr>
            <a:r>
              <a:rPr lang="es-ES"/>
              <a:t>          Legislación vigente en España</a:t>
            </a:r>
          </a:p>
        </p:txBody>
      </p:sp>
      <p:pic>
        <p:nvPicPr>
          <p:cNvPr id="41988" name="Picture 30" descr="Icono del  Nivel A de conformidad con las Directrices de Accesibilidad para el Contenido Web 1.0 del W3C-WA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743200"/>
            <a:ext cx="7207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32" descr="Icono del Nivel Doble-A de conformidad con las Directrices de Accesibilidad para el Contenido Web 1.0 del W3C-WA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88" y="2743200"/>
            <a:ext cx="719137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34" descr="Icono del Nivel Triple-A de conformidad con las Directrices de Accesibilidad para el Contenido Web 1.0 del W3C-WA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113" y="2743200"/>
            <a:ext cx="719137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Flecha derecha"/>
          <p:cNvSpPr/>
          <p:nvPr/>
        </p:nvSpPr>
        <p:spPr>
          <a:xfrm>
            <a:off x="4356100" y="2743200"/>
            <a:ext cx="284163" cy="127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41992" name="Picture 4" descr="http://t1.gstatic.com/images?q=tbn:ANd9GcRaCFdse7pxnR07Wb_2FmKEaMAP6NewL62w5EK4YfPtzceCoiicK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908050"/>
            <a:ext cx="30353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216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ES" sz="3200" dirty="0"/>
              <a:t>La accesibilidad debe figurar en los planes de estudio</a:t>
            </a:r>
          </a:p>
        </p:txBody>
      </p:sp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363" y="836613"/>
            <a:ext cx="5191125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63" y="4508500"/>
            <a:ext cx="51530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694113"/>
            <a:ext cx="50958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141663"/>
            <a:ext cx="5200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1795463" y="5661025"/>
            <a:ext cx="5153025" cy="533400"/>
          </a:xfrm>
          <a:prstGeom prst="rect">
            <a:avLst/>
          </a:prstGeom>
          <a:solidFill>
            <a:srgbClr val="FFFF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7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pPr>
              <a:defRPr/>
            </a:pPr>
            <a:r>
              <a:rPr lang="es-ES" sz="4000" dirty="0"/>
              <a:t>Índice</a:t>
            </a:r>
            <a:endParaRPr sz="4000" dirty="0"/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979714" y="2132856"/>
            <a:ext cx="8164286" cy="28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/>
            <a:r>
              <a:rPr lang="es-ES" sz="3200" dirty="0"/>
              <a:t>La Formación Virtual</a:t>
            </a:r>
          </a:p>
          <a:p>
            <a:pPr marL="342900" indent="-342900"/>
            <a:r>
              <a:rPr lang="es-ES" sz="3200" dirty="0">
                <a:solidFill>
                  <a:srgbClr val="FF0000"/>
                </a:solidFill>
              </a:rPr>
              <a:t>Calidad en la formación virtual</a:t>
            </a:r>
          </a:p>
          <a:p>
            <a:pPr marL="342900" indent="-342900"/>
            <a:r>
              <a:rPr lang="es-ES" sz="3200" dirty="0"/>
              <a:t>Objetos de aprendizaje y repositorios inclusivos</a:t>
            </a:r>
          </a:p>
          <a:p>
            <a:pPr marL="342900" indent="-342900"/>
            <a:r>
              <a:rPr lang="es-ES" sz="3200" dirty="0"/>
              <a:t>Contenidos abiertos inclusivos</a:t>
            </a:r>
          </a:p>
          <a:p>
            <a:pPr marL="342900" indent="-342900"/>
            <a:r>
              <a:rPr lang="es-ES" sz="3200" dirty="0"/>
              <a:t>Accesibilidad para todos</a:t>
            </a:r>
          </a:p>
          <a:p>
            <a:pPr marL="342900" indent="-34290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2821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0" y="29424"/>
            <a:ext cx="9144000" cy="765175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es-ES" dirty="0"/>
            </a:br>
            <a:r>
              <a:rPr lang="es-ES" dirty="0"/>
              <a:t>      Calidad de la Formación Virtual</a:t>
            </a:r>
            <a:br>
              <a:rPr lang="es-ES" dirty="0"/>
            </a:br>
            <a:endParaRPr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738" y="3933825"/>
            <a:ext cx="4895850" cy="1970088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2772" name="1 Rectángulo"/>
          <p:cNvSpPr>
            <a:spLocks noChangeArrowheads="1"/>
          </p:cNvSpPr>
          <p:nvPr/>
        </p:nvSpPr>
        <p:spPr bwMode="auto">
          <a:xfrm>
            <a:off x="466725" y="1212850"/>
            <a:ext cx="8424863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sz="2400" dirty="0">
                <a:solidFill>
                  <a:srgbClr val="000000"/>
                </a:solidFill>
              </a:rPr>
              <a:t>Indicadores de Calidad de una Acción</a:t>
            </a:r>
          </a:p>
          <a:p>
            <a:r>
              <a:rPr lang="es-ES" sz="2400" dirty="0">
                <a:solidFill>
                  <a:srgbClr val="000000"/>
                </a:solidFill>
              </a:rPr>
              <a:t>Formativa </a:t>
            </a:r>
            <a:r>
              <a:rPr lang="es-ES" sz="2800" b="1" dirty="0">
                <a:solidFill>
                  <a:srgbClr val="000000"/>
                </a:solidFill>
              </a:rPr>
              <a:t>Virtual</a:t>
            </a:r>
          </a:p>
          <a:p>
            <a:endParaRPr lang="es-ES" dirty="0">
              <a:solidFill>
                <a:srgbClr val="000000"/>
              </a:solidFill>
            </a:endParaRPr>
          </a:p>
          <a:p>
            <a:r>
              <a:rPr lang="es-ES" dirty="0">
                <a:solidFill>
                  <a:srgbClr val="000000"/>
                </a:solidFill>
              </a:rPr>
              <a:t>– Metadatos básicos (Información mínima)</a:t>
            </a:r>
          </a:p>
          <a:p>
            <a:endParaRPr lang="es-ES" dirty="0">
              <a:solidFill>
                <a:srgbClr val="000000"/>
              </a:solidFill>
            </a:endParaRPr>
          </a:p>
          <a:p>
            <a:r>
              <a:rPr lang="es-ES" dirty="0">
                <a:solidFill>
                  <a:srgbClr val="000000"/>
                </a:solidFill>
              </a:rPr>
              <a:t>– Facilidad de asimilación</a:t>
            </a:r>
          </a:p>
          <a:p>
            <a:r>
              <a:rPr lang="es-ES" sz="1400" dirty="0">
                <a:solidFill>
                  <a:srgbClr val="33339B"/>
                </a:solidFill>
              </a:rPr>
              <a:t>• </a:t>
            </a:r>
            <a:r>
              <a:rPr lang="es-ES" sz="1400" i="1" dirty="0">
                <a:solidFill>
                  <a:srgbClr val="33339B"/>
                </a:solidFill>
              </a:rPr>
              <a:t>Interactividad</a:t>
            </a:r>
          </a:p>
          <a:p>
            <a:r>
              <a:rPr lang="es-ES" sz="1400" dirty="0">
                <a:solidFill>
                  <a:srgbClr val="33339B"/>
                </a:solidFill>
              </a:rPr>
              <a:t>• </a:t>
            </a:r>
            <a:r>
              <a:rPr lang="es-ES" sz="1400" i="1" dirty="0">
                <a:solidFill>
                  <a:srgbClr val="33339B"/>
                </a:solidFill>
              </a:rPr>
              <a:t>Tutoría</a:t>
            </a:r>
          </a:p>
          <a:p>
            <a:endParaRPr lang="es-ES" dirty="0">
              <a:solidFill>
                <a:srgbClr val="000000"/>
              </a:solidFill>
            </a:endParaRPr>
          </a:p>
          <a:p>
            <a:r>
              <a:rPr lang="es-ES" dirty="0">
                <a:solidFill>
                  <a:srgbClr val="000000"/>
                </a:solidFill>
              </a:rPr>
              <a:t>– Accesibilidad</a:t>
            </a:r>
          </a:p>
          <a:p>
            <a:r>
              <a:rPr lang="es-ES" sz="1400" dirty="0">
                <a:solidFill>
                  <a:srgbClr val="33339B"/>
                </a:solidFill>
              </a:rPr>
              <a:t>• </a:t>
            </a:r>
            <a:r>
              <a:rPr lang="es-ES" sz="1400" i="1" dirty="0">
                <a:solidFill>
                  <a:srgbClr val="33339B"/>
                </a:solidFill>
              </a:rPr>
              <a:t>Accesibilidad del software</a:t>
            </a:r>
          </a:p>
          <a:p>
            <a:r>
              <a:rPr lang="es-ES" sz="1400" dirty="0">
                <a:solidFill>
                  <a:srgbClr val="33339B"/>
                </a:solidFill>
              </a:rPr>
              <a:t>• </a:t>
            </a:r>
            <a:r>
              <a:rPr lang="es-ES" sz="1400" i="1" dirty="0">
                <a:solidFill>
                  <a:srgbClr val="33339B"/>
                </a:solidFill>
              </a:rPr>
              <a:t>Accesibilidad del hardware</a:t>
            </a:r>
          </a:p>
          <a:p>
            <a:r>
              <a:rPr lang="es-ES" sz="1400" dirty="0">
                <a:solidFill>
                  <a:srgbClr val="33339B"/>
                </a:solidFill>
              </a:rPr>
              <a:t>• </a:t>
            </a:r>
            <a:r>
              <a:rPr lang="es-ES" sz="1400" i="1" dirty="0">
                <a:solidFill>
                  <a:srgbClr val="33339B"/>
                </a:solidFill>
              </a:rPr>
              <a:t>Accesibilidad de los contenidos Web</a:t>
            </a:r>
          </a:p>
          <a:p>
            <a:endParaRPr lang="es-ES" dirty="0">
              <a:solidFill>
                <a:srgbClr val="000000"/>
              </a:solidFill>
            </a:endParaRPr>
          </a:p>
          <a:p>
            <a:r>
              <a:rPr lang="es-ES" dirty="0">
                <a:solidFill>
                  <a:srgbClr val="000000"/>
                </a:solidFill>
              </a:rPr>
              <a:t>– Empleabilidad</a:t>
            </a:r>
          </a:p>
          <a:p>
            <a:r>
              <a:rPr lang="es-ES" sz="1400" dirty="0">
                <a:solidFill>
                  <a:srgbClr val="33339B"/>
                </a:solidFill>
              </a:rPr>
              <a:t>• </a:t>
            </a:r>
            <a:r>
              <a:rPr lang="es-ES" sz="1400" i="1" dirty="0">
                <a:solidFill>
                  <a:srgbClr val="33339B"/>
                </a:solidFill>
              </a:rPr>
              <a:t>Demanda del mercado</a:t>
            </a:r>
          </a:p>
          <a:p>
            <a:r>
              <a:rPr lang="es-ES" sz="1400" dirty="0">
                <a:solidFill>
                  <a:srgbClr val="33339B"/>
                </a:solidFill>
              </a:rPr>
              <a:t>• </a:t>
            </a:r>
            <a:r>
              <a:rPr lang="es-ES" sz="1400" i="1" dirty="0">
                <a:solidFill>
                  <a:srgbClr val="33339B"/>
                </a:solidFill>
              </a:rPr>
              <a:t>Reconocimiento de la formación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20911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es-ES"/>
            </a:br>
            <a:r>
              <a:rPr lang="es-ES"/>
              <a:t>      Niveles de Accesibilidad  </a:t>
            </a:r>
            <a:r>
              <a:rPr lang="es-ES" sz="1800"/>
              <a:t>(UNE 66181:2012)</a:t>
            </a:r>
            <a:br>
              <a:rPr lang="es-ES"/>
            </a:br>
            <a:endParaRPr/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17" y="956930"/>
            <a:ext cx="8784190" cy="559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773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pPr>
              <a:defRPr/>
            </a:pPr>
            <a:r>
              <a:rPr lang="es-ES" sz="4000" dirty="0"/>
              <a:t>Índice</a:t>
            </a:r>
            <a:endParaRPr sz="4000" dirty="0"/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979714" y="2132856"/>
            <a:ext cx="8164286" cy="28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/>
            <a:r>
              <a:rPr lang="es-ES" sz="3200" dirty="0"/>
              <a:t>La Formación Virtual</a:t>
            </a:r>
          </a:p>
          <a:p>
            <a:pPr marL="342900" indent="-342900"/>
            <a:r>
              <a:rPr lang="es-ES" sz="3200" dirty="0"/>
              <a:t>Calidad en la formación virtual</a:t>
            </a:r>
          </a:p>
          <a:p>
            <a:pPr marL="342900" indent="-342900"/>
            <a:r>
              <a:rPr lang="es-ES" sz="3200" dirty="0">
                <a:solidFill>
                  <a:srgbClr val="FF0000"/>
                </a:solidFill>
              </a:rPr>
              <a:t>Objetos de aprendizaje y repositorios inclusivos</a:t>
            </a:r>
          </a:p>
          <a:p>
            <a:pPr marL="342900" indent="-342900"/>
            <a:r>
              <a:rPr lang="es-ES" sz="3200" dirty="0"/>
              <a:t>Contenidos abiertos inclusivos</a:t>
            </a:r>
          </a:p>
          <a:p>
            <a:pPr marL="342900" indent="-342900"/>
            <a:r>
              <a:rPr lang="es-ES" sz="3200" dirty="0"/>
              <a:t>Accesibilidad para todos</a:t>
            </a:r>
          </a:p>
          <a:p>
            <a:pPr marL="342900" indent="-34290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0533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pPr>
              <a:defRPr/>
            </a:pPr>
            <a:r>
              <a:rPr lang="es-ES" dirty="0"/>
              <a:t>Los objetos de aprendizaje</a:t>
            </a:r>
            <a:endParaRPr dirty="0"/>
          </a:p>
        </p:txBody>
      </p: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2371778" y="1357987"/>
            <a:ext cx="1999439" cy="2305472"/>
            <a:chOff x="3515" y="1797"/>
            <a:chExt cx="998" cy="1089"/>
          </a:xfrm>
        </p:grpSpPr>
        <p:sp>
          <p:nvSpPr>
            <p:cNvPr id="5" name="Oval 8"/>
            <p:cNvSpPr>
              <a:spLocks noChangeArrowheads="1"/>
            </p:cNvSpPr>
            <p:nvPr/>
          </p:nvSpPr>
          <p:spPr bwMode="auto">
            <a:xfrm>
              <a:off x="3515" y="1797"/>
              <a:ext cx="998" cy="1089"/>
            </a:xfrm>
            <a:prstGeom prst="ellipse">
              <a:avLst/>
            </a:prstGeom>
            <a:solidFill>
              <a:srgbClr val="A793B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AR" altLang="es-ES" sz="1800"/>
            </a:p>
          </p:txBody>
        </p:sp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3942" y="1927"/>
              <a:ext cx="457" cy="363"/>
            </a:xfrm>
            <a:prstGeom prst="ellipse">
              <a:avLst/>
            </a:prstGeom>
            <a:solidFill>
              <a:srgbClr val="A793B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AR" altLang="es-ES" sz="1000"/>
                <a:t>contenido</a:t>
              </a:r>
              <a:endParaRPr lang="es-ES" altLang="es-ES" sz="1000"/>
            </a:p>
          </p:txBody>
        </p:sp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3787" y="2614"/>
              <a:ext cx="499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s-AR" altLang="es-ES" sz="1000"/>
                <a:t>metadatos</a:t>
              </a:r>
              <a:endParaRPr lang="es-ES" altLang="es-ES" sz="1000"/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3572" y="1979"/>
              <a:ext cx="457" cy="363"/>
            </a:xfrm>
            <a:prstGeom prst="ellipse">
              <a:avLst/>
            </a:prstGeom>
            <a:solidFill>
              <a:srgbClr val="A793B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AR" altLang="es-ES" sz="1000"/>
                <a:t>objetivo</a:t>
              </a:r>
              <a:endParaRPr lang="es-ES" altLang="es-ES" sz="1000"/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3970" y="2185"/>
              <a:ext cx="457" cy="363"/>
            </a:xfrm>
            <a:prstGeom prst="ellipse">
              <a:avLst/>
            </a:prstGeom>
            <a:solidFill>
              <a:srgbClr val="A793B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AR" altLang="es-ES" sz="1000"/>
                <a:t>evaluación</a:t>
              </a:r>
              <a:endParaRPr lang="es-ES" altLang="es-ES" sz="1000"/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3600" y="2238"/>
              <a:ext cx="457" cy="363"/>
            </a:xfrm>
            <a:prstGeom prst="ellipse">
              <a:avLst/>
            </a:prstGeom>
            <a:solidFill>
              <a:srgbClr val="A793B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AR" altLang="es-ES" sz="1000" dirty="0"/>
                <a:t>actividades</a:t>
              </a:r>
              <a:endParaRPr lang="es-ES" altLang="es-ES" sz="1000" dirty="0"/>
            </a:p>
          </p:txBody>
        </p:sp>
      </p:grpSp>
      <p:pic>
        <p:nvPicPr>
          <p:cNvPr id="11" name="Picture 17" descr="objetos_aprendizaje_clip_image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217" y="1921283"/>
            <a:ext cx="4553223" cy="1280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32"/>
          <p:cNvGrpSpPr>
            <a:grpSpLocks/>
          </p:cNvGrpSpPr>
          <p:nvPr/>
        </p:nvGrpSpPr>
        <p:grpSpPr bwMode="auto">
          <a:xfrm>
            <a:off x="4067174" y="3861049"/>
            <a:ext cx="4321249" cy="2115890"/>
            <a:chOff x="884" y="1480"/>
            <a:chExt cx="2041" cy="879"/>
          </a:xfrm>
        </p:grpSpPr>
        <p:grpSp>
          <p:nvGrpSpPr>
            <p:cNvPr id="13" name="Group 20"/>
            <p:cNvGrpSpPr>
              <a:grpSpLocks/>
            </p:cNvGrpSpPr>
            <p:nvPr/>
          </p:nvGrpSpPr>
          <p:grpSpPr bwMode="auto">
            <a:xfrm>
              <a:off x="2335" y="1480"/>
              <a:ext cx="590" cy="635"/>
              <a:chOff x="1824" y="633"/>
              <a:chExt cx="2834" cy="2849"/>
            </a:xfrm>
          </p:grpSpPr>
          <p:sp>
            <p:nvSpPr>
              <p:cNvPr id="19" name="Puzzle3"/>
              <p:cNvSpPr>
                <a:spLocks noEditPoints="1" noChangeArrowheads="1"/>
              </p:cNvSpPr>
              <p:nvPr/>
            </p:nvSpPr>
            <p:spPr bwMode="auto">
              <a:xfrm>
                <a:off x="3204" y="633"/>
                <a:ext cx="1114" cy="1514"/>
              </a:xfrm>
              <a:custGeom>
                <a:avLst/>
                <a:gdLst>
                  <a:gd name="T0" fmla="*/ 28 w 21600"/>
                  <a:gd name="T1" fmla="*/ 78 h 21600"/>
                  <a:gd name="T2" fmla="*/ 55 w 21600"/>
                  <a:gd name="T3" fmla="*/ 104 h 21600"/>
                  <a:gd name="T4" fmla="*/ 35 w 21600"/>
                  <a:gd name="T5" fmla="*/ 68 h 21600"/>
                  <a:gd name="T6" fmla="*/ 55 w 21600"/>
                  <a:gd name="T7" fmla="*/ 34 h 21600"/>
                  <a:gd name="T8" fmla="*/ 28 w 21600"/>
                  <a:gd name="T9" fmla="*/ 0 h 21600"/>
                  <a:gd name="T10" fmla="*/ 2 w 21600"/>
                  <a:gd name="T11" fmla="*/ 33 h 21600"/>
                  <a:gd name="T12" fmla="*/ 21 w 21600"/>
                  <a:gd name="T13" fmla="*/ 66 h 21600"/>
                  <a:gd name="T14" fmla="*/ 2 w 21600"/>
                  <a:gd name="T15" fmla="*/ 104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2269 w 21600"/>
                  <a:gd name="T25" fmla="*/ 7718 h 21600"/>
                  <a:gd name="T26" fmla="*/ 19157 w 21600"/>
                  <a:gd name="T27" fmla="*/ 20230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6625" y="20892"/>
                    </a:moveTo>
                    <a:lnTo>
                      <a:pt x="7105" y="21023"/>
                    </a:lnTo>
                    <a:lnTo>
                      <a:pt x="7513" y="21088"/>
                    </a:lnTo>
                    <a:lnTo>
                      <a:pt x="7922" y="21115"/>
                    </a:lnTo>
                    <a:lnTo>
                      <a:pt x="8242" y="21115"/>
                    </a:lnTo>
                    <a:lnTo>
                      <a:pt x="8544" y="21062"/>
                    </a:lnTo>
                    <a:lnTo>
                      <a:pt x="8810" y="20997"/>
                    </a:lnTo>
                    <a:lnTo>
                      <a:pt x="9023" y="20892"/>
                    </a:lnTo>
                    <a:lnTo>
                      <a:pt x="9148" y="20761"/>
                    </a:lnTo>
                    <a:lnTo>
                      <a:pt x="9290" y="20616"/>
                    </a:lnTo>
                    <a:lnTo>
                      <a:pt x="9361" y="20459"/>
                    </a:lnTo>
                    <a:lnTo>
                      <a:pt x="9396" y="20289"/>
                    </a:lnTo>
                    <a:lnTo>
                      <a:pt x="9396" y="20092"/>
                    </a:lnTo>
                    <a:lnTo>
                      <a:pt x="9325" y="19909"/>
                    </a:lnTo>
                    <a:lnTo>
                      <a:pt x="9219" y="19738"/>
                    </a:lnTo>
                    <a:lnTo>
                      <a:pt x="9094" y="19555"/>
                    </a:lnTo>
                    <a:lnTo>
                      <a:pt x="8917" y="19384"/>
                    </a:lnTo>
                    <a:lnTo>
                      <a:pt x="8650" y="19162"/>
                    </a:lnTo>
                    <a:lnTo>
                      <a:pt x="8437" y="18900"/>
                    </a:lnTo>
                    <a:lnTo>
                      <a:pt x="8277" y="18624"/>
                    </a:lnTo>
                    <a:lnTo>
                      <a:pt x="8135" y="18349"/>
                    </a:lnTo>
                    <a:lnTo>
                      <a:pt x="8028" y="18048"/>
                    </a:lnTo>
                    <a:lnTo>
                      <a:pt x="7993" y="17746"/>
                    </a:lnTo>
                    <a:lnTo>
                      <a:pt x="7993" y="17471"/>
                    </a:lnTo>
                    <a:lnTo>
                      <a:pt x="8028" y="17169"/>
                    </a:lnTo>
                    <a:lnTo>
                      <a:pt x="8135" y="16920"/>
                    </a:lnTo>
                    <a:lnTo>
                      <a:pt x="8277" y="16671"/>
                    </a:lnTo>
                    <a:lnTo>
                      <a:pt x="8366" y="16540"/>
                    </a:lnTo>
                    <a:lnTo>
                      <a:pt x="8473" y="16409"/>
                    </a:lnTo>
                    <a:lnTo>
                      <a:pt x="8615" y="16317"/>
                    </a:lnTo>
                    <a:lnTo>
                      <a:pt x="8739" y="16213"/>
                    </a:lnTo>
                    <a:lnTo>
                      <a:pt x="8881" y="16134"/>
                    </a:lnTo>
                    <a:lnTo>
                      <a:pt x="9059" y="16055"/>
                    </a:lnTo>
                    <a:lnTo>
                      <a:pt x="9254" y="15990"/>
                    </a:lnTo>
                    <a:lnTo>
                      <a:pt x="9432" y="15911"/>
                    </a:lnTo>
                    <a:lnTo>
                      <a:pt x="9663" y="15885"/>
                    </a:lnTo>
                    <a:lnTo>
                      <a:pt x="9876" y="15833"/>
                    </a:lnTo>
                    <a:lnTo>
                      <a:pt x="10142" y="15806"/>
                    </a:lnTo>
                    <a:lnTo>
                      <a:pt x="10391" y="15806"/>
                    </a:lnTo>
                    <a:lnTo>
                      <a:pt x="10728" y="15806"/>
                    </a:lnTo>
                    <a:lnTo>
                      <a:pt x="10995" y="15806"/>
                    </a:lnTo>
                    <a:lnTo>
                      <a:pt x="11279" y="15833"/>
                    </a:lnTo>
                    <a:lnTo>
                      <a:pt x="11546" y="15885"/>
                    </a:lnTo>
                    <a:lnTo>
                      <a:pt x="11776" y="15937"/>
                    </a:lnTo>
                    <a:lnTo>
                      <a:pt x="12025" y="15990"/>
                    </a:lnTo>
                    <a:lnTo>
                      <a:pt x="12221" y="16055"/>
                    </a:lnTo>
                    <a:lnTo>
                      <a:pt x="12434" y="16134"/>
                    </a:lnTo>
                    <a:lnTo>
                      <a:pt x="12611" y="16213"/>
                    </a:lnTo>
                    <a:lnTo>
                      <a:pt x="12771" y="16317"/>
                    </a:lnTo>
                    <a:lnTo>
                      <a:pt x="12913" y="16409"/>
                    </a:lnTo>
                    <a:lnTo>
                      <a:pt x="13038" y="16514"/>
                    </a:lnTo>
                    <a:lnTo>
                      <a:pt x="13251" y="16737"/>
                    </a:lnTo>
                    <a:lnTo>
                      <a:pt x="13428" y="16986"/>
                    </a:lnTo>
                    <a:lnTo>
                      <a:pt x="13517" y="17248"/>
                    </a:lnTo>
                    <a:lnTo>
                      <a:pt x="13588" y="17523"/>
                    </a:lnTo>
                    <a:lnTo>
                      <a:pt x="13588" y="17799"/>
                    </a:lnTo>
                    <a:lnTo>
                      <a:pt x="13517" y="18074"/>
                    </a:lnTo>
                    <a:lnTo>
                      <a:pt x="13428" y="18323"/>
                    </a:lnTo>
                    <a:lnTo>
                      <a:pt x="13286" y="18572"/>
                    </a:lnTo>
                    <a:lnTo>
                      <a:pt x="13109" y="18808"/>
                    </a:lnTo>
                    <a:lnTo>
                      <a:pt x="12878" y="19031"/>
                    </a:lnTo>
                    <a:lnTo>
                      <a:pt x="12434" y="19411"/>
                    </a:lnTo>
                    <a:lnTo>
                      <a:pt x="12132" y="19738"/>
                    </a:lnTo>
                    <a:lnTo>
                      <a:pt x="12025" y="19856"/>
                    </a:lnTo>
                    <a:lnTo>
                      <a:pt x="11919" y="20014"/>
                    </a:lnTo>
                    <a:lnTo>
                      <a:pt x="11883" y="20132"/>
                    </a:lnTo>
                    <a:lnTo>
                      <a:pt x="11883" y="20263"/>
                    </a:lnTo>
                    <a:lnTo>
                      <a:pt x="11883" y="20394"/>
                    </a:lnTo>
                    <a:lnTo>
                      <a:pt x="11954" y="20485"/>
                    </a:lnTo>
                    <a:lnTo>
                      <a:pt x="12061" y="20590"/>
                    </a:lnTo>
                    <a:lnTo>
                      <a:pt x="12185" y="20695"/>
                    </a:lnTo>
                    <a:lnTo>
                      <a:pt x="12327" y="20787"/>
                    </a:lnTo>
                    <a:lnTo>
                      <a:pt x="12540" y="20892"/>
                    </a:lnTo>
                    <a:lnTo>
                      <a:pt x="12771" y="20997"/>
                    </a:lnTo>
                    <a:lnTo>
                      <a:pt x="13073" y="21088"/>
                    </a:lnTo>
                    <a:lnTo>
                      <a:pt x="13428" y="21193"/>
                    </a:lnTo>
                    <a:lnTo>
                      <a:pt x="13873" y="21298"/>
                    </a:lnTo>
                    <a:lnTo>
                      <a:pt x="14317" y="21390"/>
                    </a:lnTo>
                    <a:lnTo>
                      <a:pt x="14778" y="21468"/>
                    </a:lnTo>
                    <a:lnTo>
                      <a:pt x="15294" y="21547"/>
                    </a:lnTo>
                    <a:lnTo>
                      <a:pt x="15809" y="21600"/>
                    </a:lnTo>
                    <a:lnTo>
                      <a:pt x="16359" y="21652"/>
                    </a:lnTo>
                    <a:lnTo>
                      <a:pt x="16875" y="21678"/>
                    </a:lnTo>
                    <a:lnTo>
                      <a:pt x="17407" y="21678"/>
                    </a:lnTo>
                    <a:lnTo>
                      <a:pt x="17958" y="21678"/>
                    </a:lnTo>
                    <a:lnTo>
                      <a:pt x="18473" y="21652"/>
                    </a:lnTo>
                    <a:lnTo>
                      <a:pt x="18953" y="21573"/>
                    </a:lnTo>
                    <a:lnTo>
                      <a:pt x="19397" y="21495"/>
                    </a:lnTo>
                    <a:lnTo>
                      <a:pt x="19841" y="21390"/>
                    </a:lnTo>
                    <a:lnTo>
                      <a:pt x="20214" y="21272"/>
                    </a:lnTo>
                    <a:lnTo>
                      <a:pt x="20551" y="21088"/>
                    </a:lnTo>
                    <a:lnTo>
                      <a:pt x="20480" y="20787"/>
                    </a:lnTo>
                    <a:lnTo>
                      <a:pt x="20409" y="20485"/>
                    </a:lnTo>
                    <a:lnTo>
                      <a:pt x="20356" y="20158"/>
                    </a:lnTo>
                    <a:lnTo>
                      <a:pt x="20356" y="19804"/>
                    </a:lnTo>
                    <a:lnTo>
                      <a:pt x="20321" y="19083"/>
                    </a:lnTo>
                    <a:lnTo>
                      <a:pt x="20356" y="18349"/>
                    </a:lnTo>
                    <a:lnTo>
                      <a:pt x="20409" y="17641"/>
                    </a:lnTo>
                    <a:lnTo>
                      <a:pt x="20480" y="17012"/>
                    </a:lnTo>
                    <a:lnTo>
                      <a:pt x="20551" y="16488"/>
                    </a:lnTo>
                    <a:lnTo>
                      <a:pt x="20551" y="16055"/>
                    </a:lnTo>
                    <a:lnTo>
                      <a:pt x="20551" y="15911"/>
                    </a:lnTo>
                    <a:lnTo>
                      <a:pt x="20445" y="15754"/>
                    </a:lnTo>
                    <a:lnTo>
                      <a:pt x="20356" y="15610"/>
                    </a:lnTo>
                    <a:lnTo>
                      <a:pt x="20178" y="15452"/>
                    </a:lnTo>
                    <a:lnTo>
                      <a:pt x="20001" y="15334"/>
                    </a:lnTo>
                    <a:lnTo>
                      <a:pt x="19770" y="15230"/>
                    </a:lnTo>
                    <a:lnTo>
                      <a:pt x="19521" y="15125"/>
                    </a:lnTo>
                    <a:lnTo>
                      <a:pt x="19290" y="15059"/>
                    </a:lnTo>
                    <a:lnTo>
                      <a:pt x="19024" y="15007"/>
                    </a:lnTo>
                    <a:lnTo>
                      <a:pt x="18740" y="14954"/>
                    </a:lnTo>
                    <a:lnTo>
                      <a:pt x="18509" y="14954"/>
                    </a:lnTo>
                    <a:lnTo>
                      <a:pt x="18225" y="14954"/>
                    </a:lnTo>
                    <a:lnTo>
                      <a:pt x="17994" y="15007"/>
                    </a:lnTo>
                    <a:lnTo>
                      <a:pt x="17763" y="15085"/>
                    </a:lnTo>
                    <a:lnTo>
                      <a:pt x="17550" y="15177"/>
                    </a:lnTo>
                    <a:lnTo>
                      <a:pt x="17372" y="15308"/>
                    </a:lnTo>
                    <a:lnTo>
                      <a:pt x="17176" y="15426"/>
                    </a:lnTo>
                    <a:lnTo>
                      <a:pt x="16928" y="15557"/>
                    </a:lnTo>
                    <a:lnTo>
                      <a:pt x="16661" y="15636"/>
                    </a:lnTo>
                    <a:lnTo>
                      <a:pt x="16359" y="15688"/>
                    </a:lnTo>
                    <a:lnTo>
                      <a:pt x="16022" y="15715"/>
                    </a:lnTo>
                    <a:lnTo>
                      <a:pt x="15667" y="15688"/>
                    </a:lnTo>
                    <a:lnTo>
                      <a:pt x="15294" y="15662"/>
                    </a:lnTo>
                    <a:lnTo>
                      <a:pt x="14956" y="15583"/>
                    </a:lnTo>
                    <a:lnTo>
                      <a:pt x="14619" y="15479"/>
                    </a:lnTo>
                    <a:lnTo>
                      <a:pt x="14281" y="15334"/>
                    </a:lnTo>
                    <a:lnTo>
                      <a:pt x="13961" y="15177"/>
                    </a:lnTo>
                    <a:lnTo>
                      <a:pt x="13695" y="14981"/>
                    </a:lnTo>
                    <a:lnTo>
                      <a:pt x="13588" y="14850"/>
                    </a:lnTo>
                    <a:lnTo>
                      <a:pt x="13482" y="14732"/>
                    </a:lnTo>
                    <a:lnTo>
                      <a:pt x="13393" y="14600"/>
                    </a:lnTo>
                    <a:lnTo>
                      <a:pt x="13322" y="14456"/>
                    </a:lnTo>
                    <a:lnTo>
                      <a:pt x="13251" y="14299"/>
                    </a:lnTo>
                    <a:lnTo>
                      <a:pt x="13215" y="14155"/>
                    </a:lnTo>
                    <a:lnTo>
                      <a:pt x="13180" y="13971"/>
                    </a:lnTo>
                    <a:lnTo>
                      <a:pt x="13180" y="13801"/>
                    </a:lnTo>
                    <a:lnTo>
                      <a:pt x="13180" y="13591"/>
                    </a:lnTo>
                    <a:lnTo>
                      <a:pt x="13215" y="13395"/>
                    </a:lnTo>
                    <a:lnTo>
                      <a:pt x="13251" y="13198"/>
                    </a:lnTo>
                    <a:lnTo>
                      <a:pt x="13322" y="13015"/>
                    </a:lnTo>
                    <a:lnTo>
                      <a:pt x="13393" y="12870"/>
                    </a:lnTo>
                    <a:lnTo>
                      <a:pt x="13482" y="12713"/>
                    </a:lnTo>
                    <a:lnTo>
                      <a:pt x="13588" y="12569"/>
                    </a:lnTo>
                    <a:lnTo>
                      <a:pt x="13730" y="12438"/>
                    </a:lnTo>
                    <a:lnTo>
                      <a:pt x="13997" y="12215"/>
                    </a:lnTo>
                    <a:lnTo>
                      <a:pt x="14334" y="12005"/>
                    </a:lnTo>
                    <a:lnTo>
                      <a:pt x="14690" y="11861"/>
                    </a:lnTo>
                    <a:lnTo>
                      <a:pt x="15063" y="11756"/>
                    </a:lnTo>
                    <a:lnTo>
                      <a:pt x="15436" y="11678"/>
                    </a:lnTo>
                    <a:lnTo>
                      <a:pt x="15809" y="11638"/>
                    </a:lnTo>
                    <a:lnTo>
                      <a:pt x="16182" y="11638"/>
                    </a:lnTo>
                    <a:lnTo>
                      <a:pt x="16555" y="11678"/>
                    </a:lnTo>
                    <a:lnTo>
                      <a:pt x="16910" y="11730"/>
                    </a:lnTo>
                    <a:lnTo>
                      <a:pt x="17248" y="11835"/>
                    </a:lnTo>
                    <a:lnTo>
                      <a:pt x="17514" y="11966"/>
                    </a:lnTo>
                    <a:lnTo>
                      <a:pt x="17763" y="12110"/>
                    </a:lnTo>
                    <a:lnTo>
                      <a:pt x="17887" y="12215"/>
                    </a:lnTo>
                    <a:lnTo>
                      <a:pt x="18065" y="12307"/>
                    </a:lnTo>
                    <a:lnTo>
                      <a:pt x="18260" y="12412"/>
                    </a:lnTo>
                    <a:lnTo>
                      <a:pt x="18438" y="12464"/>
                    </a:lnTo>
                    <a:lnTo>
                      <a:pt x="18669" y="12543"/>
                    </a:lnTo>
                    <a:lnTo>
                      <a:pt x="18882" y="12569"/>
                    </a:lnTo>
                    <a:lnTo>
                      <a:pt x="19113" y="12595"/>
                    </a:lnTo>
                    <a:lnTo>
                      <a:pt x="19361" y="12608"/>
                    </a:lnTo>
                    <a:lnTo>
                      <a:pt x="19592" y="12608"/>
                    </a:lnTo>
                    <a:lnTo>
                      <a:pt x="19841" y="12595"/>
                    </a:lnTo>
                    <a:lnTo>
                      <a:pt x="20072" y="12543"/>
                    </a:lnTo>
                    <a:lnTo>
                      <a:pt x="20321" y="12490"/>
                    </a:lnTo>
                    <a:lnTo>
                      <a:pt x="20551" y="12438"/>
                    </a:lnTo>
                    <a:lnTo>
                      <a:pt x="20800" y="12333"/>
                    </a:lnTo>
                    <a:lnTo>
                      <a:pt x="20996" y="12241"/>
                    </a:lnTo>
                    <a:lnTo>
                      <a:pt x="21244" y="12110"/>
                    </a:lnTo>
                    <a:lnTo>
                      <a:pt x="21298" y="12032"/>
                    </a:lnTo>
                    <a:lnTo>
                      <a:pt x="21404" y="11966"/>
                    </a:lnTo>
                    <a:lnTo>
                      <a:pt x="21475" y="11861"/>
                    </a:lnTo>
                    <a:lnTo>
                      <a:pt x="21511" y="11730"/>
                    </a:lnTo>
                    <a:lnTo>
                      <a:pt x="21617" y="11481"/>
                    </a:lnTo>
                    <a:lnTo>
                      <a:pt x="21653" y="11180"/>
                    </a:lnTo>
                    <a:lnTo>
                      <a:pt x="21653" y="10826"/>
                    </a:lnTo>
                    <a:lnTo>
                      <a:pt x="21653" y="10472"/>
                    </a:lnTo>
                    <a:lnTo>
                      <a:pt x="21582" y="10092"/>
                    </a:lnTo>
                    <a:lnTo>
                      <a:pt x="21511" y="9725"/>
                    </a:lnTo>
                    <a:lnTo>
                      <a:pt x="21298" y="8912"/>
                    </a:lnTo>
                    <a:lnTo>
                      <a:pt x="21067" y="8191"/>
                    </a:lnTo>
                    <a:lnTo>
                      <a:pt x="20800" y="7536"/>
                    </a:lnTo>
                    <a:lnTo>
                      <a:pt x="20551" y="7025"/>
                    </a:lnTo>
                    <a:lnTo>
                      <a:pt x="20001" y="7103"/>
                    </a:lnTo>
                    <a:lnTo>
                      <a:pt x="19432" y="7156"/>
                    </a:lnTo>
                    <a:lnTo>
                      <a:pt x="18846" y="7208"/>
                    </a:lnTo>
                    <a:lnTo>
                      <a:pt x="18225" y="7208"/>
                    </a:lnTo>
                    <a:lnTo>
                      <a:pt x="17656" y="7208"/>
                    </a:lnTo>
                    <a:lnTo>
                      <a:pt x="17070" y="7182"/>
                    </a:lnTo>
                    <a:lnTo>
                      <a:pt x="16484" y="7156"/>
                    </a:lnTo>
                    <a:lnTo>
                      <a:pt x="15986" y="7103"/>
                    </a:lnTo>
                    <a:lnTo>
                      <a:pt x="14992" y="6999"/>
                    </a:lnTo>
                    <a:lnTo>
                      <a:pt x="14210" y="6907"/>
                    </a:lnTo>
                    <a:lnTo>
                      <a:pt x="13695" y="6828"/>
                    </a:lnTo>
                    <a:lnTo>
                      <a:pt x="13517" y="6802"/>
                    </a:lnTo>
                    <a:lnTo>
                      <a:pt x="13073" y="6645"/>
                    </a:lnTo>
                    <a:lnTo>
                      <a:pt x="12700" y="6474"/>
                    </a:lnTo>
                    <a:lnTo>
                      <a:pt x="12363" y="6304"/>
                    </a:lnTo>
                    <a:lnTo>
                      <a:pt x="12132" y="6094"/>
                    </a:lnTo>
                    <a:lnTo>
                      <a:pt x="11919" y="5871"/>
                    </a:lnTo>
                    <a:lnTo>
                      <a:pt x="11776" y="5649"/>
                    </a:lnTo>
                    <a:lnTo>
                      <a:pt x="11688" y="5413"/>
                    </a:lnTo>
                    <a:lnTo>
                      <a:pt x="11617" y="5190"/>
                    </a:lnTo>
                    <a:lnTo>
                      <a:pt x="11617" y="4941"/>
                    </a:lnTo>
                    <a:lnTo>
                      <a:pt x="11652" y="4718"/>
                    </a:lnTo>
                    <a:lnTo>
                      <a:pt x="11723" y="4482"/>
                    </a:lnTo>
                    <a:lnTo>
                      <a:pt x="11812" y="4285"/>
                    </a:lnTo>
                    <a:lnTo>
                      <a:pt x="11919" y="4089"/>
                    </a:lnTo>
                    <a:lnTo>
                      <a:pt x="12096" y="3905"/>
                    </a:lnTo>
                    <a:lnTo>
                      <a:pt x="12292" y="3735"/>
                    </a:lnTo>
                    <a:lnTo>
                      <a:pt x="12505" y="3604"/>
                    </a:lnTo>
                    <a:lnTo>
                      <a:pt x="12700" y="3460"/>
                    </a:lnTo>
                    <a:lnTo>
                      <a:pt x="12878" y="3250"/>
                    </a:lnTo>
                    <a:lnTo>
                      <a:pt x="13038" y="3027"/>
                    </a:lnTo>
                    <a:lnTo>
                      <a:pt x="13180" y="2752"/>
                    </a:lnTo>
                    <a:lnTo>
                      <a:pt x="13286" y="2477"/>
                    </a:lnTo>
                    <a:lnTo>
                      <a:pt x="13322" y="2175"/>
                    </a:lnTo>
                    <a:lnTo>
                      <a:pt x="13357" y="1874"/>
                    </a:lnTo>
                    <a:lnTo>
                      <a:pt x="13286" y="1572"/>
                    </a:lnTo>
                    <a:lnTo>
                      <a:pt x="13180" y="1271"/>
                    </a:lnTo>
                    <a:lnTo>
                      <a:pt x="13038" y="983"/>
                    </a:lnTo>
                    <a:lnTo>
                      <a:pt x="12949" y="865"/>
                    </a:lnTo>
                    <a:lnTo>
                      <a:pt x="12807" y="733"/>
                    </a:lnTo>
                    <a:lnTo>
                      <a:pt x="12665" y="616"/>
                    </a:lnTo>
                    <a:lnTo>
                      <a:pt x="12505" y="511"/>
                    </a:lnTo>
                    <a:lnTo>
                      <a:pt x="12327" y="406"/>
                    </a:lnTo>
                    <a:lnTo>
                      <a:pt x="12132" y="314"/>
                    </a:lnTo>
                    <a:lnTo>
                      <a:pt x="11883" y="235"/>
                    </a:lnTo>
                    <a:lnTo>
                      <a:pt x="11652" y="183"/>
                    </a:lnTo>
                    <a:lnTo>
                      <a:pt x="11368" y="104"/>
                    </a:lnTo>
                    <a:lnTo>
                      <a:pt x="11101" y="78"/>
                    </a:lnTo>
                    <a:lnTo>
                      <a:pt x="10800" y="52"/>
                    </a:lnTo>
                    <a:lnTo>
                      <a:pt x="10444" y="52"/>
                    </a:lnTo>
                    <a:lnTo>
                      <a:pt x="10142" y="52"/>
                    </a:lnTo>
                    <a:lnTo>
                      <a:pt x="9840" y="78"/>
                    </a:lnTo>
                    <a:lnTo>
                      <a:pt x="9574" y="104"/>
                    </a:lnTo>
                    <a:lnTo>
                      <a:pt x="9325" y="157"/>
                    </a:lnTo>
                    <a:lnTo>
                      <a:pt x="9094" y="209"/>
                    </a:lnTo>
                    <a:lnTo>
                      <a:pt x="8846" y="262"/>
                    </a:lnTo>
                    <a:lnTo>
                      <a:pt x="8650" y="340"/>
                    </a:lnTo>
                    <a:lnTo>
                      <a:pt x="8437" y="432"/>
                    </a:lnTo>
                    <a:lnTo>
                      <a:pt x="8277" y="511"/>
                    </a:lnTo>
                    <a:lnTo>
                      <a:pt x="8100" y="616"/>
                    </a:lnTo>
                    <a:lnTo>
                      <a:pt x="7957" y="707"/>
                    </a:lnTo>
                    <a:lnTo>
                      <a:pt x="7833" y="838"/>
                    </a:lnTo>
                    <a:lnTo>
                      <a:pt x="7620" y="1061"/>
                    </a:lnTo>
                    <a:lnTo>
                      <a:pt x="7442" y="1336"/>
                    </a:lnTo>
                    <a:lnTo>
                      <a:pt x="7353" y="1599"/>
                    </a:lnTo>
                    <a:lnTo>
                      <a:pt x="7318" y="1900"/>
                    </a:lnTo>
                    <a:lnTo>
                      <a:pt x="7318" y="2175"/>
                    </a:lnTo>
                    <a:lnTo>
                      <a:pt x="7353" y="2450"/>
                    </a:lnTo>
                    <a:lnTo>
                      <a:pt x="7442" y="2726"/>
                    </a:lnTo>
                    <a:lnTo>
                      <a:pt x="7620" y="2975"/>
                    </a:lnTo>
                    <a:lnTo>
                      <a:pt x="7833" y="3198"/>
                    </a:lnTo>
                    <a:lnTo>
                      <a:pt x="8064" y="3433"/>
                    </a:lnTo>
                    <a:lnTo>
                      <a:pt x="8295" y="3630"/>
                    </a:lnTo>
                    <a:lnTo>
                      <a:pt x="8508" y="3853"/>
                    </a:lnTo>
                    <a:lnTo>
                      <a:pt x="8686" y="4089"/>
                    </a:lnTo>
                    <a:lnTo>
                      <a:pt x="8775" y="4312"/>
                    </a:lnTo>
                    <a:lnTo>
                      <a:pt x="8846" y="4561"/>
                    </a:lnTo>
                    <a:lnTo>
                      <a:pt x="8846" y="4810"/>
                    </a:lnTo>
                    <a:lnTo>
                      <a:pt x="8810" y="5059"/>
                    </a:lnTo>
                    <a:lnTo>
                      <a:pt x="8721" y="5295"/>
                    </a:lnTo>
                    <a:lnTo>
                      <a:pt x="8579" y="5544"/>
                    </a:lnTo>
                    <a:lnTo>
                      <a:pt x="8366" y="5766"/>
                    </a:lnTo>
                    <a:lnTo>
                      <a:pt x="8135" y="5976"/>
                    </a:lnTo>
                    <a:lnTo>
                      <a:pt x="7833" y="6199"/>
                    </a:lnTo>
                    <a:lnTo>
                      <a:pt x="7478" y="6369"/>
                    </a:lnTo>
                    <a:lnTo>
                      <a:pt x="7069" y="6527"/>
                    </a:lnTo>
                    <a:lnTo>
                      <a:pt x="6590" y="6671"/>
                    </a:lnTo>
                    <a:lnTo>
                      <a:pt x="6092" y="6802"/>
                    </a:lnTo>
                    <a:lnTo>
                      <a:pt x="5684" y="6802"/>
                    </a:lnTo>
                    <a:lnTo>
                      <a:pt x="5133" y="6802"/>
                    </a:lnTo>
                    <a:lnTo>
                      <a:pt x="4547" y="6802"/>
                    </a:lnTo>
                    <a:lnTo>
                      <a:pt x="3872" y="6802"/>
                    </a:lnTo>
                    <a:lnTo>
                      <a:pt x="3144" y="6802"/>
                    </a:lnTo>
                    <a:lnTo>
                      <a:pt x="2362" y="6802"/>
                    </a:lnTo>
                    <a:lnTo>
                      <a:pt x="1545" y="6802"/>
                    </a:lnTo>
                    <a:lnTo>
                      <a:pt x="692" y="6802"/>
                    </a:lnTo>
                    <a:lnTo>
                      <a:pt x="586" y="7234"/>
                    </a:lnTo>
                    <a:lnTo>
                      <a:pt x="461" y="7837"/>
                    </a:lnTo>
                    <a:lnTo>
                      <a:pt x="355" y="8493"/>
                    </a:lnTo>
                    <a:lnTo>
                      <a:pt x="248" y="9187"/>
                    </a:lnTo>
                    <a:lnTo>
                      <a:pt x="142" y="9869"/>
                    </a:lnTo>
                    <a:lnTo>
                      <a:pt x="106" y="10498"/>
                    </a:lnTo>
                    <a:lnTo>
                      <a:pt x="106" y="10983"/>
                    </a:lnTo>
                    <a:lnTo>
                      <a:pt x="106" y="11311"/>
                    </a:lnTo>
                    <a:lnTo>
                      <a:pt x="213" y="11481"/>
                    </a:lnTo>
                    <a:lnTo>
                      <a:pt x="319" y="11651"/>
                    </a:lnTo>
                    <a:lnTo>
                      <a:pt x="497" y="11783"/>
                    </a:lnTo>
                    <a:lnTo>
                      <a:pt x="692" y="11914"/>
                    </a:lnTo>
                    <a:lnTo>
                      <a:pt x="941" y="12032"/>
                    </a:lnTo>
                    <a:lnTo>
                      <a:pt x="1207" y="12110"/>
                    </a:lnTo>
                    <a:lnTo>
                      <a:pt x="1509" y="12189"/>
                    </a:lnTo>
                    <a:lnTo>
                      <a:pt x="1794" y="12241"/>
                    </a:lnTo>
                    <a:lnTo>
                      <a:pt x="2131" y="12267"/>
                    </a:lnTo>
                    <a:lnTo>
                      <a:pt x="2433" y="12281"/>
                    </a:lnTo>
                    <a:lnTo>
                      <a:pt x="2735" y="12267"/>
                    </a:lnTo>
                    <a:lnTo>
                      <a:pt x="3055" y="12241"/>
                    </a:lnTo>
                    <a:lnTo>
                      <a:pt x="3357" y="12189"/>
                    </a:lnTo>
                    <a:lnTo>
                      <a:pt x="3623" y="12084"/>
                    </a:lnTo>
                    <a:lnTo>
                      <a:pt x="3872" y="11979"/>
                    </a:lnTo>
                    <a:lnTo>
                      <a:pt x="4103" y="11861"/>
                    </a:lnTo>
                    <a:lnTo>
                      <a:pt x="4316" y="11704"/>
                    </a:lnTo>
                    <a:lnTo>
                      <a:pt x="4582" y="11612"/>
                    </a:lnTo>
                    <a:lnTo>
                      <a:pt x="4849" y="11533"/>
                    </a:lnTo>
                    <a:lnTo>
                      <a:pt x="5169" y="11507"/>
                    </a:lnTo>
                    <a:lnTo>
                      <a:pt x="5506" y="11481"/>
                    </a:lnTo>
                    <a:lnTo>
                      <a:pt x="5808" y="11507"/>
                    </a:lnTo>
                    <a:lnTo>
                      <a:pt x="6146" y="11560"/>
                    </a:lnTo>
                    <a:lnTo>
                      <a:pt x="6501" y="11651"/>
                    </a:lnTo>
                    <a:lnTo>
                      <a:pt x="6803" y="11783"/>
                    </a:lnTo>
                    <a:lnTo>
                      <a:pt x="7105" y="11940"/>
                    </a:lnTo>
                    <a:lnTo>
                      <a:pt x="7353" y="12110"/>
                    </a:lnTo>
                    <a:lnTo>
                      <a:pt x="7584" y="12333"/>
                    </a:lnTo>
                    <a:lnTo>
                      <a:pt x="7798" y="12595"/>
                    </a:lnTo>
                    <a:lnTo>
                      <a:pt x="7922" y="12870"/>
                    </a:lnTo>
                    <a:lnTo>
                      <a:pt x="8028" y="13198"/>
                    </a:lnTo>
                    <a:lnTo>
                      <a:pt x="8064" y="13526"/>
                    </a:lnTo>
                    <a:lnTo>
                      <a:pt x="8028" y="13775"/>
                    </a:lnTo>
                    <a:lnTo>
                      <a:pt x="7922" y="13998"/>
                    </a:lnTo>
                    <a:lnTo>
                      <a:pt x="7798" y="14220"/>
                    </a:lnTo>
                    <a:lnTo>
                      <a:pt x="7584" y="14404"/>
                    </a:lnTo>
                    <a:lnTo>
                      <a:pt x="7353" y="14574"/>
                    </a:lnTo>
                    <a:lnTo>
                      <a:pt x="7105" y="14732"/>
                    </a:lnTo>
                    <a:lnTo>
                      <a:pt x="6803" y="14850"/>
                    </a:lnTo>
                    <a:lnTo>
                      <a:pt x="6501" y="14954"/>
                    </a:lnTo>
                    <a:lnTo>
                      <a:pt x="6146" y="15033"/>
                    </a:lnTo>
                    <a:lnTo>
                      <a:pt x="5808" y="15085"/>
                    </a:lnTo>
                    <a:lnTo>
                      <a:pt x="5506" y="15085"/>
                    </a:lnTo>
                    <a:lnTo>
                      <a:pt x="5169" y="15059"/>
                    </a:lnTo>
                    <a:lnTo>
                      <a:pt x="4849" y="15007"/>
                    </a:lnTo>
                    <a:lnTo>
                      <a:pt x="4582" y="14902"/>
                    </a:lnTo>
                    <a:lnTo>
                      <a:pt x="4316" y="14784"/>
                    </a:lnTo>
                    <a:lnTo>
                      <a:pt x="4103" y="14600"/>
                    </a:lnTo>
                    <a:lnTo>
                      <a:pt x="3907" y="14430"/>
                    </a:lnTo>
                    <a:lnTo>
                      <a:pt x="3659" y="14299"/>
                    </a:lnTo>
                    <a:lnTo>
                      <a:pt x="3428" y="14194"/>
                    </a:lnTo>
                    <a:lnTo>
                      <a:pt x="3179" y="14129"/>
                    </a:lnTo>
                    <a:lnTo>
                      <a:pt x="2913" y="14102"/>
                    </a:lnTo>
                    <a:lnTo>
                      <a:pt x="2646" y="14102"/>
                    </a:lnTo>
                    <a:lnTo>
                      <a:pt x="2362" y="14129"/>
                    </a:lnTo>
                    <a:lnTo>
                      <a:pt x="2096" y="14168"/>
                    </a:lnTo>
                    <a:lnTo>
                      <a:pt x="1811" y="14273"/>
                    </a:lnTo>
                    <a:lnTo>
                      <a:pt x="1545" y="14378"/>
                    </a:lnTo>
                    <a:lnTo>
                      <a:pt x="1314" y="14496"/>
                    </a:lnTo>
                    <a:lnTo>
                      <a:pt x="1065" y="14653"/>
                    </a:lnTo>
                    <a:lnTo>
                      <a:pt x="870" y="14797"/>
                    </a:lnTo>
                    <a:lnTo>
                      <a:pt x="657" y="14981"/>
                    </a:lnTo>
                    <a:lnTo>
                      <a:pt x="497" y="15177"/>
                    </a:lnTo>
                    <a:lnTo>
                      <a:pt x="390" y="15413"/>
                    </a:lnTo>
                    <a:lnTo>
                      <a:pt x="284" y="15636"/>
                    </a:lnTo>
                    <a:lnTo>
                      <a:pt x="248" y="15911"/>
                    </a:lnTo>
                    <a:lnTo>
                      <a:pt x="284" y="16239"/>
                    </a:lnTo>
                    <a:lnTo>
                      <a:pt x="319" y="16566"/>
                    </a:lnTo>
                    <a:lnTo>
                      <a:pt x="497" y="17340"/>
                    </a:lnTo>
                    <a:lnTo>
                      <a:pt x="692" y="18152"/>
                    </a:lnTo>
                    <a:lnTo>
                      <a:pt x="799" y="18559"/>
                    </a:lnTo>
                    <a:lnTo>
                      <a:pt x="905" y="18978"/>
                    </a:lnTo>
                    <a:lnTo>
                      <a:pt x="959" y="19384"/>
                    </a:lnTo>
                    <a:lnTo>
                      <a:pt x="994" y="19791"/>
                    </a:lnTo>
                    <a:lnTo>
                      <a:pt x="994" y="20132"/>
                    </a:lnTo>
                    <a:lnTo>
                      <a:pt x="959" y="20485"/>
                    </a:lnTo>
                    <a:lnTo>
                      <a:pt x="941" y="20669"/>
                    </a:lnTo>
                    <a:lnTo>
                      <a:pt x="870" y="20813"/>
                    </a:lnTo>
                    <a:lnTo>
                      <a:pt x="799" y="20970"/>
                    </a:lnTo>
                    <a:lnTo>
                      <a:pt x="692" y="21088"/>
                    </a:lnTo>
                    <a:lnTo>
                      <a:pt x="1474" y="20997"/>
                    </a:lnTo>
                    <a:lnTo>
                      <a:pt x="2291" y="20866"/>
                    </a:lnTo>
                    <a:lnTo>
                      <a:pt x="3108" y="20787"/>
                    </a:lnTo>
                    <a:lnTo>
                      <a:pt x="3907" y="20721"/>
                    </a:lnTo>
                    <a:lnTo>
                      <a:pt x="4653" y="20695"/>
                    </a:lnTo>
                    <a:lnTo>
                      <a:pt x="5364" y="20695"/>
                    </a:lnTo>
                    <a:lnTo>
                      <a:pt x="5701" y="20721"/>
                    </a:lnTo>
                    <a:lnTo>
                      <a:pt x="6057" y="20761"/>
                    </a:lnTo>
                    <a:lnTo>
                      <a:pt x="6323" y="20813"/>
                    </a:lnTo>
                    <a:lnTo>
                      <a:pt x="6625" y="20892"/>
                    </a:lnTo>
                    <a:close/>
                  </a:path>
                </a:pathLst>
              </a:custGeom>
              <a:solidFill>
                <a:srgbClr val="FFBE7D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0" name="Puzzle2"/>
              <p:cNvSpPr>
                <a:spLocks noEditPoints="1" noChangeArrowheads="1"/>
              </p:cNvSpPr>
              <p:nvPr/>
            </p:nvSpPr>
            <p:spPr bwMode="auto">
              <a:xfrm>
                <a:off x="2880" y="1736"/>
                <a:ext cx="1778" cy="1379"/>
              </a:xfrm>
              <a:custGeom>
                <a:avLst/>
                <a:gdLst>
                  <a:gd name="T0" fmla="*/ 0 w 21600"/>
                  <a:gd name="T1" fmla="*/ 55 h 21600"/>
                  <a:gd name="T2" fmla="*/ 28 w 21600"/>
                  <a:gd name="T3" fmla="*/ 86 h 21600"/>
                  <a:gd name="T4" fmla="*/ 70 w 21600"/>
                  <a:gd name="T5" fmla="*/ 57 h 21600"/>
                  <a:gd name="T6" fmla="*/ 114 w 21600"/>
                  <a:gd name="T7" fmla="*/ 86 h 21600"/>
                  <a:gd name="T8" fmla="*/ 146 w 21600"/>
                  <a:gd name="T9" fmla="*/ 61 h 21600"/>
                  <a:gd name="T10" fmla="*/ 114 w 21600"/>
                  <a:gd name="T11" fmla="*/ 23 h 21600"/>
                  <a:gd name="T12" fmla="*/ 73 w 21600"/>
                  <a:gd name="T13" fmla="*/ 0 h 21600"/>
                  <a:gd name="T14" fmla="*/ 28 w 21600"/>
                  <a:gd name="T15" fmla="*/ 24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5394 w 21600"/>
                  <a:gd name="T25" fmla="*/ 6735 h 21600"/>
                  <a:gd name="T26" fmla="*/ 16182 w 21600"/>
                  <a:gd name="T27" fmla="*/ 20441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4247" y="12354"/>
                    </a:moveTo>
                    <a:lnTo>
                      <a:pt x="4134" y="12468"/>
                    </a:lnTo>
                    <a:lnTo>
                      <a:pt x="4010" y="12581"/>
                    </a:lnTo>
                    <a:lnTo>
                      <a:pt x="3897" y="12637"/>
                    </a:lnTo>
                    <a:lnTo>
                      <a:pt x="3773" y="12694"/>
                    </a:lnTo>
                    <a:lnTo>
                      <a:pt x="3637" y="12694"/>
                    </a:lnTo>
                    <a:lnTo>
                      <a:pt x="3524" y="12694"/>
                    </a:lnTo>
                    <a:lnTo>
                      <a:pt x="3400" y="12665"/>
                    </a:lnTo>
                    <a:lnTo>
                      <a:pt x="3287" y="12609"/>
                    </a:lnTo>
                    <a:lnTo>
                      <a:pt x="3027" y="12496"/>
                    </a:lnTo>
                    <a:lnTo>
                      <a:pt x="2790" y="12340"/>
                    </a:lnTo>
                    <a:lnTo>
                      <a:pt x="2530" y="12142"/>
                    </a:lnTo>
                    <a:lnTo>
                      <a:pt x="2293" y="11987"/>
                    </a:lnTo>
                    <a:lnTo>
                      <a:pt x="2033" y="11817"/>
                    </a:lnTo>
                    <a:lnTo>
                      <a:pt x="1773" y="11676"/>
                    </a:lnTo>
                    <a:lnTo>
                      <a:pt x="1638" y="11662"/>
                    </a:lnTo>
                    <a:lnTo>
                      <a:pt x="1513" y="11634"/>
                    </a:lnTo>
                    <a:lnTo>
                      <a:pt x="1378" y="11634"/>
                    </a:lnTo>
                    <a:lnTo>
                      <a:pt x="1253" y="11634"/>
                    </a:lnTo>
                    <a:lnTo>
                      <a:pt x="1118" y="11662"/>
                    </a:lnTo>
                    <a:lnTo>
                      <a:pt x="971" y="11732"/>
                    </a:lnTo>
                    <a:lnTo>
                      <a:pt x="835" y="11817"/>
                    </a:lnTo>
                    <a:lnTo>
                      <a:pt x="711" y="11959"/>
                    </a:lnTo>
                    <a:lnTo>
                      <a:pt x="553" y="12086"/>
                    </a:lnTo>
                    <a:lnTo>
                      <a:pt x="429" y="12284"/>
                    </a:lnTo>
                    <a:lnTo>
                      <a:pt x="271" y="12524"/>
                    </a:lnTo>
                    <a:lnTo>
                      <a:pt x="146" y="12793"/>
                    </a:lnTo>
                    <a:lnTo>
                      <a:pt x="79" y="12962"/>
                    </a:lnTo>
                    <a:lnTo>
                      <a:pt x="33" y="13146"/>
                    </a:lnTo>
                    <a:lnTo>
                      <a:pt x="11" y="13386"/>
                    </a:lnTo>
                    <a:lnTo>
                      <a:pt x="11" y="13641"/>
                    </a:lnTo>
                    <a:lnTo>
                      <a:pt x="33" y="13881"/>
                    </a:lnTo>
                    <a:lnTo>
                      <a:pt x="101" y="14150"/>
                    </a:lnTo>
                    <a:lnTo>
                      <a:pt x="192" y="14404"/>
                    </a:lnTo>
                    <a:lnTo>
                      <a:pt x="293" y="14645"/>
                    </a:lnTo>
                    <a:lnTo>
                      <a:pt x="451" y="14857"/>
                    </a:lnTo>
                    <a:lnTo>
                      <a:pt x="621" y="15054"/>
                    </a:lnTo>
                    <a:lnTo>
                      <a:pt x="734" y="15125"/>
                    </a:lnTo>
                    <a:lnTo>
                      <a:pt x="835" y="15210"/>
                    </a:lnTo>
                    <a:lnTo>
                      <a:pt x="948" y="15267"/>
                    </a:lnTo>
                    <a:lnTo>
                      <a:pt x="1084" y="15323"/>
                    </a:lnTo>
                    <a:lnTo>
                      <a:pt x="1208" y="15351"/>
                    </a:lnTo>
                    <a:lnTo>
                      <a:pt x="1355" y="15380"/>
                    </a:lnTo>
                    <a:lnTo>
                      <a:pt x="1513" y="15380"/>
                    </a:lnTo>
                    <a:lnTo>
                      <a:pt x="1683" y="15380"/>
                    </a:lnTo>
                    <a:lnTo>
                      <a:pt x="1864" y="15351"/>
                    </a:lnTo>
                    <a:lnTo>
                      <a:pt x="2033" y="15323"/>
                    </a:lnTo>
                    <a:lnTo>
                      <a:pt x="2225" y="15238"/>
                    </a:lnTo>
                    <a:lnTo>
                      <a:pt x="2428" y="15153"/>
                    </a:lnTo>
                    <a:lnTo>
                      <a:pt x="2745" y="15026"/>
                    </a:lnTo>
                    <a:lnTo>
                      <a:pt x="3005" y="14913"/>
                    </a:lnTo>
                    <a:lnTo>
                      <a:pt x="3264" y="14828"/>
                    </a:lnTo>
                    <a:lnTo>
                      <a:pt x="3513" y="14800"/>
                    </a:lnTo>
                    <a:lnTo>
                      <a:pt x="3615" y="14828"/>
                    </a:lnTo>
                    <a:lnTo>
                      <a:pt x="3728" y="14857"/>
                    </a:lnTo>
                    <a:lnTo>
                      <a:pt x="3807" y="14913"/>
                    </a:lnTo>
                    <a:lnTo>
                      <a:pt x="3920" y="14998"/>
                    </a:lnTo>
                    <a:lnTo>
                      <a:pt x="4010" y="15097"/>
                    </a:lnTo>
                    <a:lnTo>
                      <a:pt x="4089" y="15238"/>
                    </a:lnTo>
                    <a:lnTo>
                      <a:pt x="4179" y="15408"/>
                    </a:lnTo>
                    <a:lnTo>
                      <a:pt x="4247" y="15620"/>
                    </a:lnTo>
                    <a:lnTo>
                      <a:pt x="4326" y="15860"/>
                    </a:lnTo>
                    <a:lnTo>
                      <a:pt x="4394" y="16129"/>
                    </a:lnTo>
                    <a:lnTo>
                      <a:pt x="4439" y="16440"/>
                    </a:lnTo>
                    <a:lnTo>
                      <a:pt x="4507" y="16737"/>
                    </a:lnTo>
                    <a:lnTo>
                      <a:pt x="4552" y="17090"/>
                    </a:lnTo>
                    <a:lnTo>
                      <a:pt x="4575" y="17443"/>
                    </a:lnTo>
                    <a:lnTo>
                      <a:pt x="4586" y="17825"/>
                    </a:lnTo>
                    <a:lnTo>
                      <a:pt x="4586" y="18193"/>
                    </a:lnTo>
                    <a:lnTo>
                      <a:pt x="4586" y="18574"/>
                    </a:lnTo>
                    <a:lnTo>
                      <a:pt x="4586" y="18984"/>
                    </a:lnTo>
                    <a:lnTo>
                      <a:pt x="4552" y="19366"/>
                    </a:lnTo>
                    <a:lnTo>
                      <a:pt x="4507" y="19748"/>
                    </a:lnTo>
                    <a:lnTo>
                      <a:pt x="4462" y="20129"/>
                    </a:lnTo>
                    <a:lnTo>
                      <a:pt x="4371" y="20483"/>
                    </a:lnTo>
                    <a:lnTo>
                      <a:pt x="4292" y="20836"/>
                    </a:lnTo>
                    <a:lnTo>
                      <a:pt x="4202" y="21161"/>
                    </a:lnTo>
                    <a:lnTo>
                      <a:pt x="4744" y="21161"/>
                    </a:lnTo>
                    <a:lnTo>
                      <a:pt x="5264" y="21161"/>
                    </a:lnTo>
                    <a:lnTo>
                      <a:pt x="5784" y="21161"/>
                    </a:lnTo>
                    <a:lnTo>
                      <a:pt x="6235" y="21161"/>
                    </a:lnTo>
                    <a:lnTo>
                      <a:pt x="6676" y="21161"/>
                    </a:lnTo>
                    <a:lnTo>
                      <a:pt x="7060" y="21161"/>
                    </a:lnTo>
                    <a:lnTo>
                      <a:pt x="7410" y="21161"/>
                    </a:lnTo>
                    <a:lnTo>
                      <a:pt x="7670" y="21161"/>
                    </a:lnTo>
                    <a:lnTo>
                      <a:pt x="8020" y="21020"/>
                    </a:lnTo>
                    <a:lnTo>
                      <a:pt x="8303" y="20893"/>
                    </a:lnTo>
                    <a:lnTo>
                      <a:pt x="8563" y="20695"/>
                    </a:lnTo>
                    <a:lnTo>
                      <a:pt x="8800" y="20511"/>
                    </a:lnTo>
                    <a:lnTo>
                      <a:pt x="8969" y="20285"/>
                    </a:lnTo>
                    <a:lnTo>
                      <a:pt x="9150" y="20045"/>
                    </a:lnTo>
                    <a:lnTo>
                      <a:pt x="9252" y="19804"/>
                    </a:lnTo>
                    <a:lnTo>
                      <a:pt x="9342" y="19550"/>
                    </a:lnTo>
                    <a:lnTo>
                      <a:pt x="9410" y="19281"/>
                    </a:lnTo>
                    <a:lnTo>
                      <a:pt x="9433" y="19013"/>
                    </a:lnTo>
                    <a:lnTo>
                      <a:pt x="9433" y="18744"/>
                    </a:lnTo>
                    <a:lnTo>
                      <a:pt x="9387" y="18504"/>
                    </a:lnTo>
                    <a:lnTo>
                      <a:pt x="9320" y="18221"/>
                    </a:lnTo>
                    <a:lnTo>
                      <a:pt x="9207" y="17981"/>
                    </a:lnTo>
                    <a:lnTo>
                      <a:pt x="9105" y="17740"/>
                    </a:lnTo>
                    <a:lnTo>
                      <a:pt x="8924" y="17514"/>
                    </a:lnTo>
                    <a:lnTo>
                      <a:pt x="8777" y="17274"/>
                    </a:lnTo>
                    <a:lnTo>
                      <a:pt x="8642" y="17034"/>
                    </a:lnTo>
                    <a:lnTo>
                      <a:pt x="8563" y="16765"/>
                    </a:lnTo>
                    <a:lnTo>
                      <a:pt x="8472" y="16468"/>
                    </a:lnTo>
                    <a:lnTo>
                      <a:pt x="8450" y="16157"/>
                    </a:lnTo>
                    <a:lnTo>
                      <a:pt x="8450" y="15860"/>
                    </a:lnTo>
                    <a:lnTo>
                      <a:pt x="8472" y="15563"/>
                    </a:lnTo>
                    <a:lnTo>
                      <a:pt x="8540" y="15267"/>
                    </a:lnTo>
                    <a:lnTo>
                      <a:pt x="8642" y="14998"/>
                    </a:lnTo>
                    <a:lnTo>
                      <a:pt x="8777" y="14729"/>
                    </a:lnTo>
                    <a:lnTo>
                      <a:pt x="8868" y="14616"/>
                    </a:lnTo>
                    <a:lnTo>
                      <a:pt x="8969" y="14475"/>
                    </a:lnTo>
                    <a:lnTo>
                      <a:pt x="9060" y="14376"/>
                    </a:lnTo>
                    <a:lnTo>
                      <a:pt x="9184" y="14291"/>
                    </a:lnTo>
                    <a:lnTo>
                      <a:pt x="9297" y="14206"/>
                    </a:lnTo>
                    <a:lnTo>
                      <a:pt x="9433" y="14121"/>
                    </a:lnTo>
                    <a:lnTo>
                      <a:pt x="9579" y="14051"/>
                    </a:lnTo>
                    <a:lnTo>
                      <a:pt x="9726" y="13994"/>
                    </a:lnTo>
                    <a:lnTo>
                      <a:pt x="9884" y="13938"/>
                    </a:lnTo>
                    <a:lnTo>
                      <a:pt x="10054" y="13909"/>
                    </a:lnTo>
                    <a:lnTo>
                      <a:pt x="10257" y="13881"/>
                    </a:lnTo>
                    <a:lnTo>
                      <a:pt x="10449" y="13881"/>
                    </a:lnTo>
                    <a:lnTo>
                      <a:pt x="10664" y="13881"/>
                    </a:lnTo>
                    <a:lnTo>
                      <a:pt x="10856" y="13909"/>
                    </a:lnTo>
                    <a:lnTo>
                      <a:pt x="11037" y="13966"/>
                    </a:lnTo>
                    <a:lnTo>
                      <a:pt x="11206" y="14023"/>
                    </a:lnTo>
                    <a:lnTo>
                      <a:pt x="11353" y="14093"/>
                    </a:lnTo>
                    <a:lnTo>
                      <a:pt x="11511" y="14178"/>
                    </a:lnTo>
                    <a:lnTo>
                      <a:pt x="11635" y="14263"/>
                    </a:lnTo>
                    <a:lnTo>
                      <a:pt x="11748" y="14376"/>
                    </a:lnTo>
                    <a:lnTo>
                      <a:pt x="11861" y="14475"/>
                    </a:lnTo>
                    <a:lnTo>
                      <a:pt x="11941" y="14616"/>
                    </a:lnTo>
                    <a:lnTo>
                      <a:pt x="12031" y="14758"/>
                    </a:lnTo>
                    <a:lnTo>
                      <a:pt x="12099" y="14885"/>
                    </a:lnTo>
                    <a:lnTo>
                      <a:pt x="12200" y="15210"/>
                    </a:lnTo>
                    <a:lnTo>
                      <a:pt x="12268" y="15507"/>
                    </a:lnTo>
                    <a:lnTo>
                      <a:pt x="12291" y="15832"/>
                    </a:lnTo>
                    <a:lnTo>
                      <a:pt x="12291" y="16157"/>
                    </a:lnTo>
                    <a:lnTo>
                      <a:pt x="12246" y="16482"/>
                    </a:lnTo>
                    <a:lnTo>
                      <a:pt x="12178" y="16807"/>
                    </a:lnTo>
                    <a:lnTo>
                      <a:pt x="12099" y="17090"/>
                    </a:lnTo>
                    <a:lnTo>
                      <a:pt x="12008" y="17330"/>
                    </a:lnTo>
                    <a:lnTo>
                      <a:pt x="11884" y="17542"/>
                    </a:lnTo>
                    <a:lnTo>
                      <a:pt x="11748" y="17712"/>
                    </a:lnTo>
                    <a:lnTo>
                      <a:pt x="11613" y="17839"/>
                    </a:lnTo>
                    <a:lnTo>
                      <a:pt x="11489" y="18037"/>
                    </a:lnTo>
                    <a:lnTo>
                      <a:pt x="11398" y="18221"/>
                    </a:lnTo>
                    <a:lnTo>
                      <a:pt x="11319" y="18447"/>
                    </a:lnTo>
                    <a:lnTo>
                      <a:pt x="11251" y="18659"/>
                    </a:lnTo>
                    <a:lnTo>
                      <a:pt x="11206" y="18900"/>
                    </a:lnTo>
                    <a:lnTo>
                      <a:pt x="11184" y="19154"/>
                    </a:lnTo>
                    <a:lnTo>
                      <a:pt x="11184" y="19423"/>
                    </a:lnTo>
                    <a:lnTo>
                      <a:pt x="11229" y="19663"/>
                    </a:lnTo>
                    <a:lnTo>
                      <a:pt x="11297" y="19903"/>
                    </a:lnTo>
                    <a:lnTo>
                      <a:pt x="11376" y="20158"/>
                    </a:lnTo>
                    <a:lnTo>
                      <a:pt x="11511" y="20398"/>
                    </a:lnTo>
                    <a:lnTo>
                      <a:pt x="11681" y="20610"/>
                    </a:lnTo>
                    <a:lnTo>
                      <a:pt x="11884" y="20808"/>
                    </a:lnTo>
                    <a:lnTo>
                      <a:pt x="12121" y="20992"/>
                    </a:lnTo>
                    <a:lnTo>
                      <a:pt x="12404" y="21161"/>
                    </a:lnTo>
                    <a:lnTo>
                      <a:pt x="12528" y="21190"/>
                    </a:lnTo>
                    <a:lnTo>
                      <a:pt x="12856" y="21274"/>
                    </a:lnTo>
                    <a:lnTo>
                      <a:pt x="13330" y="21373"/>
                    </a:lnTo>
                    <a:lnTo>
                      <a:pt x="13963" y="21486"/>
                    </a:lnTo>
                    <a:lnTo>
                      <a:pt x="14313" y="21543"/>
                    </a:lnTo>
                    <a:lnTo>
                      <a:pt x="14652" y="21571"/>
                    </a:lnTo>
                    <a:lnTo>
                      <a:pt x="15025" y="21600"/>
                    </a:lnTo>
                    <a:lnTo>
                      <a:pt x="15409" y="21600"/>
                    </a:lnTo>
                    <a:lnTo>
                      <a:pt x="15782" y="21600"/>
                    </a:lnTo>
                    <a:lnTo>
                      <a:pt x="16177" y="21571"/>
                    </a:lnTo>
                    <a:lnTo>
                      <a:pt x="16516" y="21486"/>
                    </a:lnTo>
                    <a:lnTo>
                      <a:pt x="16889" y="21402"/>
                    </a:lnTo>
                    <a:lnTo>
                      <a:pt x="16821" y="21190"/>
                    </a:lnTo>
                    <a:lnTo>
                      <a:pt x="16776" y="20935"/>
                    </a:lnTo>
                    <a:lnTo>
                      <a:pt x="16742" y="20667"/>
                    </a:lnTo>
                    <a:lnTo>
                      <a:pt x="16719" y="20370"/>
                    </a:lnTo>
                    <a:lnTo>
                      <a:pt x="16697" y="19719"/>
                    </a:lnTo>
                    <a:lnTo>
                      <a:pt x="16697" y="19013"/>
                    </a:lnTo>
                    <a:lnTo>
                      <a:pt x="16719" y="18306"/>
                    </a:lnTo>
                    <a:lnTo>
                      <a:pt x="16753" y="17599"/>
                    </a:lnTo>
                    <a:lnTo>
                      <a:pt x="16821" y="16949"/>
                    </a:lnTo>
                    <a:lnTo>
                      <a:pt x="16889" y="16383"/>
                    </a:lnTo>
                    <a:lnTo>
                      <a:pt x="16934" y="16129"/>
                    </a:lnTo>
                    <a:lnTo>
                      <a:pt x="17002" y="15945"/>
                    </a:lnTo>
                    <a:lnTo>
                      <a:pt x="17081" y="15790"/>
                    </a:lnTo>
                    <a:lnTo>
                      <a:pt x="17194" y="15648"/>
                    </a:lnTo>
                    <a:lnTo>
                      <a:pt x="17318" y="15563"/>
                    </a:lnTo>
                    <a:lnTo>
                      <a:pt x="17453" y="15507"/>
                    </a:lnTo>
                    <a:lnTo>
                      <a:pt x="17600" y="15450"/>
                    </a:lnTo>
                    <a:lnTo>
                      <a:pt x="17758" y="15450"/>
                    </a:lnTo>
                    <a:lnTo>
                      <a:pt x="17905" y="15479"/>
                    </a:lnTo>
                    <a:lnTo>
                      <a:pt x="18064" y="15535"/>
                    </a:lnTo>
                    <a:lnTo>
                      <a:pt x="18233" y="15620"/>
                    </a:lnTo>
                    <a:lnTo>
                      <a:pt x="18380" y="15733"/>
                    </a:lnTo>
                    <a:lnTo>
                      <a:pt x="18561" y="15832"/>
                    </a:lnTo>
                    <a:lnTo>
                      <a:pt x="18707" y="15973"/>
                    </a:lnTo>
                    <a:lnTo>
                      <a:pt x="18866" y="16129"/>
                    </a:lnTo>
                    <a:lnTo>
                      <a:pt x="18990" y="16327"/>
                    </a:lnTo>
                    <a:lnTo>
                      <a:pt x="19125" y="16482"/>
                    </a:lnTo>
                    <a:lnTo>
                      <a:pt x="19295" y="16624"/>
                    </a:lnTo>
                    <a:lnTo>
                      <a:pt x="19464" y="16737"/>
                    </a:lnTo>
                    <a:lnTo>
                      <a:pt x="19668" y="16807"/>
                    </a:lnTo>
                    <a:lnTo>
                      <a:pt x="19860" y="16836"/>
                    </a:lnTo>
                    <a:lnTo>
                      <a:pt x="20052" y="16864"/>
                    </a:lnTo>
                    <a:lnTo>
                      <a:pt x="20266" y="16836"/>
                    </a:lnTo>
                    <a:lnTo>
                      <a:pt x="20470" y="16793"/>
                    </a:lnTo>
                    <a:lnTo>
                      <a:pt x="20662" y="16708"/>
                    </a:lnTo>
                    <a:lnTo>
                      <a:pt x="20854" y="16567"/>
                    </a:lnTo>
                    <a:lnTo>
                      <a:pt x="21035" y="16412"/>
                    </a:lnTo>
                    <a:lnTo>
                      <a:pt x="21182" y="16214"/>
                    </a:lnTo>
                    <a:lnTo>
                      <a:pt x="21340" y="16002"/>
                    </a:lnTo>
                    <a:lnTo>
                      <a:pt x="21441" y="15733"/>
                    </a:lnTo>
                    <a:lnTo>
                      <a:pt x="21532" y="15436"/>
                    </a:lnTo>
                    <a:lnTo>
                      <a:pt x="21600" y="15083"/>
                    </a:lnTo>
                    <a:lnTo>
                      <a:pt x="21600" y="14885"/>
                    </a:lnTo>
                    <a:lnTo>
                      <a:pt x="21600" y="14729"/>
                    </a:lnTo>
                    <a:lnTo>
                      <a:pt x="21600" y="14531"/>
                    </a:lnTo>
                    <a:lnTo>
                      <a:pt x="21577" y="14376"/>
                    </a:lnTo>
                    <a:lnTo>
                      <a:pt x="21532" y="14206"/>
                    </a:lnTo>
                    <a:lnTo>
                      <a:pt x="21487" y="14051"/>
                    </a:lnTo>
                    <a:lnTo>
                      <a:pt x="21419" y="13909"/>
                    </a:lnTo>
                    <a:lnTo>
                      <a:pt x="21351" y="13768"/>
                    </a:lnTo>
                    <a:lnTo>
                      <a:pt x="21204" y="13500"/>
                    </a:lnTo>
                    <a:lnTo>
                      <a:pt x="21035" y="13287"/>
                    </a:lnTo>
                    <a:lnTo>
                      <a:pt x="20809" y="13090"/>
                    </a:lnTo>
                    <a:lnTo>
                      <a:pt x="20594" y="12962"/>
                    </a:lnTo>
                    <a:lnTo>
                      <a:pt x="20357" y="12821"/>
                    </a:lnTo>
                    <a:lnTo>
                      <a:pt x="20120" y="12764"/>
                    </a:lnTo>
                    <a:lnTo>
                      <a:pt x="19882" y="12708"/>
                    </a:lnTo>
                    <a:lnTo>
                      <a:pt x="19645" y="12736"/>
                    </a:lnTo>
                    <a:lnTo>
                      <a:pt x="19430" y="12793"/>
                    </a:lnTo>
                    <a:lnTo>
                      <a:pt x="19227" y="12906"/>
                    </a:lnTo>
                    <a:lnTo>
                      <a:pt x="19148" y="12962"/>
                    </a:lnTo>
                    <a:lnTo>
                      <a:pt x="19058" y="13047"/>
                    </a:lnTo>
                    <a:lnTo>
                      <a:pt x="18990" y="13146"/>
                    </a:lnTo>
                    <a:lnTo>
                      <a:pt x="18911" y="13259"/>
                    </a:lnTo>
                    <a:lnTo>
                      <a:pt x="18775" y="13471"/>
                    </a:lnTo>
                    <a:lnTo>
                      <a:pt x="18628" y="13641"/>
                    </a:lnTo>
                    <a:lnTo>
                      <a:pt x="18470" y="13740"/>
                    </a:lnTo>
                    <a:lnTo>
                      <a:pt x="18301" y="13825"/>
                    </a:lnTo>
                    <a:lnTo>
                      <a:pt x="18143" y="13853"/>
                    </a:lnTo>
                    <a:lnTo>
                      <a:pt x="17973" y="13881"/>
                    </a:lnTo>
                    <a:lnTo>
                      <a:pt x="17804" y="13853"/>
                    </a:lnTo>
                    <a:lnTo>
                      <a:pt x="17646" y="13796"/>
                    </a:lnTo>
                    <a:lnTo>
                      <a:pt x="17499" y="13726"/>
                    </a:lnTo>
                    <a:lnTo>
                      <a:pt x="17341" y="13641"/>
                    </a:lnTo>
                    <a:lnTo>
                      <a:pt x="17216" y="13528"/>
                    </a:lnTo>
                    <a:lnTo>
                      <a:pt x="17103" y="13386"/>
                    </a:lnTo>
                    <a:lnTo>
                      <a:pt x="17024" y="13259"/>
                    </a:lnTo>
                    <a:lnTo>
                      <a:pt x="16934" y="13118"/>
                    </a:lnTo>
                    <a:lnTo>
                      <a:pt x="16889" y="12991"/>
                    </a:lnTo>
                    <a:lnTo>
                      <a:pt x="16889" y="12849"/>
                    </a:lnTo>
                    <a:lnTo>
                      <a:pt x="16889" y="12383"/>
                    </a:lnTo>
                    <a:lnTo>
                      <a:pt x="16889" y="11662"/>
                    </a:lnTo>
                    <a:lnTo>
                      <a:pt x="16889" y="10701"/>
                    </a:lnTo>
                    <a:lnTo>
                      <a:pt x="16889" y="9640"/>
                    </a:lnTo>
                    <a:lnTo>
                      <a:pt x="16889" y="8566"/>
                    </a:lnTo>
                    <a:lnTo>
                      <a:pt x="16889" y="7478"/>
                    </a:lnTo>
                    <a:lnTo>
                      <a:pt x="16889" y="6502"/>
                    </a:lnTo>
                    <a:lnTo>
                      <a:pt x="16889" y="5739"/>
                    </a:lnTo>
                    <a:lnTo>
                      <a:pt x="16674" y="5894"/>
                    </a:lnTo>
                    <a:lnTo>
                      <a:pt x="16414" y="6036"/>
                    </a:lnTo>
                    <a:lnTo>
                      <a:pt x="16154" y="6177"/>
                    </a:lnTo>
                    <a:lnTo>
                      <a:pt x="15849" y="6248"/>
                    </a:lnTo>
                    <a:lnTo>
                      <a:pt x="15544" y="6304"/>
                    </a:lnTo>
                    <a:lnTo>
                      <a:pt x="15217" y="6332"/>
                    </a:lnTo>
                    <a:lnTo>
                      <a:pt x="14866" y="6361"/>
                    </a:lnTo>
                    <a:lnTo>
                      <a:pt x="14550" y="6361"/>
                    </a:lnTo>
                    <a:lnTo>
                      <a:pt x="14200" y="6332"/>
                    </a:lnTo>
                    <a:lnTo>
                      <a:pt x="13850" y="6276"/>
                    </a:lnTo>
                    <a:lnTo>
                      <a:pt x="13522" y="6219"/>
                    </a:lnTo>
                    <a:lnTo>
                      <a:pt x="13206" y="6149"/>
                    </a:lnTo>
                    <a:lnTo>
                      <a:pt x="12901" y="6064"/>
                    </a:lnTo>
                    <a:lnTo>
                      <a:pt x="12618" y="5951"/>
                    </a:lnTo>
                    <a:lnTo>
                      <a:pt x="12358" y="5838"/>
                    </a:lnTo>
                    <a:lnTo>
                      <a:pt x="12121" y="5739"/>
                    </a:lnTo>
                    <a:lnTo>
                      <a:pt x="11941" y="5626"/>
                    </a:lnTo>
                    <a:lnTo>
                      <a:pt x="11794" y="5513"/>
                    </a:lnTo>
                    <a:lnTo>
                      <a:pt x="11658" y="5414"/>
                    </a:lnTo>
                    <a:lnTo>
                      <a:pt x="11556" y="5301"/>
                    </a:lnTo>
                    <a:lnTo>
                      <a:pt x="11466" y="5187"/>
                    </a:lnTo>
                    <a:lnTo>
                      <a:pt x="11398" y="5089"/>
                    </a:lnTo>
                    <a:lnTo>
                      <a:pt x="11376" y="4947"/>
                    </a:lnTo>
                    <a:lnTo>
                      <a:pt x="11353" y="4834"/>
                    </a:lnTo>
                    <a:lnTo>
                      <a:pt x="11353" y="4707"/>
                    </a:lnTo>
                    <a:lnTo>
                      <a:pt x="11376" y="4565"/>
                    </a:lnTo>
                    <a:lnTo>
                      <a:pt x="11443" y="4410"/>
                    </a:lnTo>
                    <a:lnTo>
                      <a:pt x="11511" y="4240"/>
                    </a:lnTo>
                    <a:lnTo>
                      <a:pt x="11703" y="3887"/>
                    </a:lnTo>
                    <a:lnTo>
                      <a:pt x="11986" y="3505"/>
                    </a:lnTo>
                    <a:lnTo>
                      <a:pt x="12144" y="3265"/>
                    </a:lnTo>
                    <a:lnTo>
                      <a:pt x="12246" y="3025"/>
                    </a:lnTo>
                    <a:lnTo>
                      <a:pt x="12336" y="2756"/>
                    </a:lnTo>
                    <a:lnTo>
                      <a:pt x="12404" y="2445"/>
                    </a:lnTo>
                    <a:lnTo>
                      <a:pt x="12438" y="2176"/>
                    </a:lnTo>
                    <a:lnTo>
                      <a:pt x="12438" y="1880"/>
                    </a:lnTo>
                    <a:lnTo>
                      <a:pt x="12404" y="1583"/>
                    </a:lnTo>
                    <a:lnTo>
                      <a:pt x="12336" y="1314"/>
                    </a:lnTo>
                    <a:lnTo>
                      <a:pt x="12246" y="1046"/>
                    </a:lnTo>
                    <a:lnTo>
                      <a:pt x="12099" y="791"/>
                    </a:lnTo>
                    <a:lnTo>
                      <a:pt x="12008" y="692"/>
                    </a:lnTo>
                    <a:lnTo>
                      <a:pt x="11918" y="579"/>
                    </a:lnTo>
                    <a:lnTo>
                      <a:pt x="11816" y="466"/>
                    </a:lnTo>
                    <a:lnTo>
                      <a:pt x="11703" y="381"/>
                    </a:lnTo>
                    <a:lnTo>
                      <a:pt x="11579" y="310"/>
                    </a:lnTo>
                    <a:lnTo>
                      <a:pt x="11443" y="226"/>
                    </a:lnTo>
                    <a:lnTo>
                      <a:pt x="11297" y="169"/>
                    </a:lnTo>
                    <a:lnTo>
                      <a:pt x="11138" y="113"/>
                    </a:lnTo>
                    <a:lnTo>
                      <a:pt x="10969" y="56"/>
                    </a:lnTo>
                    <a:lnTo>
                      <a:pt x="10800" y="28"/>
                    </a:lnTo>
                    <a:lnTo>
                      <a:pt x="10619" y="28"/>
                    </a:lnTo>
                    <a:lnTo>
                      <a:pt x="10404" y="28"/>
                    </a:lnTo>
                    <a:lnTo>
                      <a:pt x="10257" y="28"/>
                    </a:lnTo>
                    <a:lnTo>
                      <a:pt x="10076" y="56"/>
                    </a:lnTo>
                    <a:lnTo>
                      <a:pt x="9952" y="84"/>
                    </a:lnTo>
                    <a:lnTo>
                      <a:pt x="9794" y="141"/>
                    </a:lnTo>
                    <a:lnTo>
                      <a:pt x="9692" y="226"/>
                    </a:lnTo>
                    <a:lnTo>
                      <a:pt x="9557" y="282"/>
                    </a:lnTo>
                    <a:lnTo>
                      <a:pt x="9455" y="381"/>
                    </a:lnTo>
                    <a:lnTo>
                      <a:pt x="9365" y="466"/>
                    </a:lnTo>
                    <a:lnTo>
                      <a:pt x="9274" y="579"/>
                    </a:lnTo>
                    <a:lnTo>
                      <a:pt x="9184" y="692"/>
                    </a:lnTo>
                    <a:lnTo>
                      <a:pt x="9128" y="791"/>
                    </a:lnTo>
                    <a:lnTo>
                      <a:pt x="9060" y="932"/>
                    </a:lnTo>
                    <a:lnTo>
                      <a:pt x="8969" y="1201"/>
                    </a:lnTo>
                    <a:lnTo>
                      <a:pt x="8913" y="1498"/>
                    </a:lnTo>
                    <a:lnTo>
                      <a:pt x="8890" y="1795"/>
                    </a:lnTo>
                    <a:lnTo>
                      <a:pt x="8890" y="2120"/>
                    </a:lnTo>
                    <a:lnTo>
                      <a:pt x="8913" y="2445"/>
                    </a:lnTo>
                    <a:lnTo>
                      <a:pt x="8969" y="2756"/>
                    </a:lnTo>
                    <a:lnTo>
                      <a:pt x="9060" y="3081"/>
                    </a:lnTo>
                    <a:lnTo>
                      <a:pt x="9173" y="3378"/>
                    </a:lnTo>
                    <a:lnTo>
                      <a:pt x="9297" y="3647"/>
                    </a:lnTo>
                    <a:lnTo>
                      <a:pt x="9466" y="3887"/>
                    </a:lnTo>
                    <a:lnTo>
                      <a:pt x="9579" y="4085"/>
                    </a:lnTo>
                    <a:lnTo>
                      <a:pt x="9670" y="4269"/>
                    </a:lnTo>
                    <a:lnTo>
                      <a:pt x="9726" y="4467"/>
                    </a:lnTo>
                    <a:lnTo>
                      <a:pt x="9771" y="4650"/>
                    </a:lnTo>
                    <a:lnTo>
                      <a:pt x="9771" y="4834"/>
                    </a:lnTo>
                    <a:lnTo>
                      <a:pt x="9749" y="5032"/>
                    </a:lnTo>
                    <a:lnTo>
                      <a:pt x="9715" y="5216"/>
                    </a:lnTo>
                    <a:lnTo>
                      <a:pt x="9625" y="5385"/>
                    </a:lnTo>
                    <a:lnTo>
                      <a:pt x="9534" y="5513"/>
                    </a:lnTo>
                    <a:lnTo>
                      <a:pt x="9410" y="5626"/>
                    </a:lnTo>
                    <a:lnTo>
                      <a:pt x="9229" y="5710"/>
                    </a:lnTo>
                    <a:lnTo>
                      <a:pt x="9060" y="5767"/>
                    </a:lnTo>
                    <a:lnTo>
                      <a:pt x="8845" y="5767"/>
                    </a:lnTo>
                    <a:lnTo>
                      <a:pt x="8585" y="5739"/>
                    </a:lnTo>
                    <a:lnTo>
                      <a:pt x="8325" y="5654"/>
                    </a:lnTo>
                    <a:lnTo>
                      <a:pt x="8020" y="5513"/>
                    </a:lnTo>
                    <a:lnTo>
                      <a:pt x="7840" y="5442"/>
                    </a:lnTo>
                    <a:lnTo>
                      <a:pt x="7648" y="5385"/>
                    </a:lnTo>
                    <a:lnTo>
                      <a:pt x="7433" y="5329"/>
                    </a:lnTo>
                    <a:lnTo>
                      <a:pt x="7241" y="5301"/>
                    </a:lnTo>
                    <a:lnTo>
                      <a:pt x="6755" y="5301"/>
                    </a:lnTo>
                    <a:lnTo>
                      <a:pt x="6281" y="5329"/>
                    </a:lnTo>
                    <a:lnTo>
                      <a:pt x="5784" y="5385"/>
                    </a:lnTo>
                    <a:lnTo>
                      <a:pt x="5264" y="5498"/>
                    </a:lnTo>
                    <a:lnTo>
                      <a:pt x="4744" y="5597"/>
                    </a:lnTo>
                    <a:lnTo>
                      <a:pt x="4247" y="5739"/>
                    </a:lnTo>
                    <a:lnTo>
                      <a:pt x="4202" y="5894"/>
                    </a:lnTo>
                    <a:lnTo>
                      <a:pt x="4202" y="6191"/>
                    </a:lnTo>
                    <a:lnTo>
                      <a:pt x="4202" y="6545"/>
                    </a:lnTo>
                    <a:lnTo>
                      <a:pt x="4225" y="6954"/>
                    </a:lnTo>
                    <a:lnTo>
                      <a:pt x="4315" y="7930"/>
                    </a:lnTo>
                    <a:lnTo>
                      <a:pt x="4394" y="9018"/>
                    </a:lnTo>
                    <a:lnTo>
                      <a:pt x="4439" y="9570"/>
                    </a:lnTo>
                    <a:lnTo>
                      <a:pt x="4462" y="10107"/>
                    </a:lnTo>
                    <a:lnTo>
                      <a:pt x="4484" y="10630"/>
                    </a:lnTo>
                    <a:lnTo>
                      <a:pt x="4507" y="11082"/>
                    </a:lnTo>
                    <a:lnTo>
                      <a:pt x="4484" y="11520"/>
                    </a:lnTo>
                    <a:lnTo>
                      <a:pt x="4439" y="11874"/>
                    </a:lnTo>
                    <a:lnTo>
                      <a:pt x="4394" y="12029"/>
                    </a:lnTo>
                    <a:lnTo>
                      <a:pt x="4349" y="12171"/>
                    </a:lnTo>
                    <a:lnTo>
                      <a:pt x="4315" y="12284"/>
                    </a:lnTo>
                    <a:lnTo>
                      <a:pt x="4247" y="12354"/>
                    </a:lnTo>
                    <a:close/>
                  </a:path>
                </a:pathLst>
              </a:custGeom>
              <a:solidFill>
                <a:srgbClr val="FFFFCC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1" name="Puzzle4"/>
              <p:cNvSpPr>
                <a:spLocks noEditPoints="1" noChangeArrowheads="1"/>
              </p:cNvSpPr>
              <p:nvPr/>
            </p:nvSpPr>
            <p:spPr bwMode="auto">
              <a:xfrm>
                <a:off x="2192" y="1719"/>
                <a:ext cx="1072" cy="1763"/>
              </a:xfrm>
              <a:custGeom>
                <a:avLst/>
                <a:gdLst>
                  <a:gd name="T0" fmla="*/ 20 w 21600"/>
                  <a:gd name="T1" fmla="*/ 77 h 21600"/>
                  <a:gd name="T2" fmla="*/ 1 w 21600"/>
                  <a:gd name="T3" fmla="*/ 113 h 21600"/>
                  <a:gd name="T4" fmla="*/ 28 w 21600"/>
                  <a:gd name="T5" fmla="*/ 144 h 21600"/>
                  <a:gd name="T6" fmla="*/ 52 w 21600"/>
                  <a:gd name="T7" fmla="*/ 112 h 21600"/>
                  <a:gd name="T8" fmla="*/ 34 w 21600"/>
                  <a:gd name="T9" fmla="*/ 73 h 21600"/>
                  <a:gd name="T10" fmla="*/ 52 w 21600"/>
                  <a:gd name="T11" fmla="*/ 31 h 21600"/>
                  <a:gd name="T12" fmla="*/ 27 w 21600"/>
                  <a:gd name="T13" fmla="*/ 0 h 21600"/>
                  <a:gd name="T14" fmla="*/ 1 w 21600"/>
                  <a:gd name="T15" fmla="*/ 31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2075 w 21600"/>
                  <a:gd name="T25" fmla="*/ 5660 h 21600"/>
                  <a:gd name="T26" fmla="*/ 20210 w 21600"/>
                  <a:gd name="T27" fmla="*/ 15976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3813" y="10590"/>
                    </a:moveTo>
                    <a:lnTo>
                      <a:pt x="3927" y="10513"/>
                    </a:lnTo>
                    <a:lnTo>
                      <a:pt x="4078" y="10425"/>
                    </a:lnTo>
                    <a:lnTo>
                      <a:pt x="4210" y="10359"/>
                    </a:lnTo>
                    <a:lnTo>
                      <a:pt x="4361" y="10315"/>
                    </a:lnTo>
                    <a:lnTo>
                      <a:pt x="4682" y="10237"/>
                    </a:lnTo>
                    <a:lnTo>
                      <a:pt x="5041" y="10193"/>
                    </a:lnTo>
                    <a:lnTo>
                      <a:pt x="5456" y="10171"/>
                    </a:lnTo>
                    <a:lnTo>
                      <a:pt x="5853" y="10193"/>
                    </a:lnTo>
                    <a:lnTo>
                      <a:pt x="6249" y="10260"/>
                    </a:lnTo>
                    <a:lnTo>
                      <a:pt x="6646" y="10337"/>
                    </a:lnTo>
                    <a:lnTo>
                      <a:pt x="7004" y="10469"/>
                    </a:lnTo>
                    <a:lnTo>
                      <a:pt x="7363" y="10612"/>
                    </a:lnTo>
                    <a:lnTo>
                      <a:pt x="7665" y="10788"/>
                    </a:lnTo>
                    <a:lnTo>
                      <a:pt x="7911" y="10998"/>
                    </a:lnTo>
                    <a:lnTo>
                      <a:pt x="8024" y="11097"/>
                    </a:lnTo>
                    <a:lnTo>
                      <a:pt x="8137" y="11207"/>
                    </a:lnTo>
                    <a:lnTo>
                      <a:pt x="8194" y="11340"/>
                    </a:lnTo>
                    <a:lnTo>
                      <a:pt x="8269" y="11461"/>
                    </a:lnTo>
                    <a:lnTo>
                      <a:pt x="8307" y="11593"/>
                    </a:lnTo>
                    <a:lnTo>
                      <a:pt x="8307" y="11714"/>
                    </a:lnTo>
                    <a:lnTo>
                      <a:pt x="8307" y="11868"/>
                    </a:lnTo>
                    <a:lnTo>
                      <a:pt x="8307" y="12012"/>
                    </a:lnTo>
                    <a:lnTo>
                      <a:pt x="8194" y="12265"/>
                    </a:lnTo>
                    <a:lnTo>
                      <a:pt x="8062" y="12519"/>
                    </a:lnTo>
                    <a:lnTo>
                      <a:pt x="7873" y="12706"/>
                    </a:lnTo>
                    <a:lnTo>
                      <a:pt x="7627" y="12904"/>
                    </a:lnTo>
                    <a:lnTo>
                      <a:pt x="7363" y="13048"/>
                    </a:lnTo>
                    <a:lnTo>
                      <a:pt x="7080" y="13180"/>
                    </a:lnTo>
                    <a:lnTo>
                      <a:pt x="6759" y="13257"/>
                    </a:lnTo>
                    <a:lnTo>
                      <a:pt x="6419" y="13345"/>
                    </a:lnTo>
                    <a:lnTo>
                      <a:pt x="6098" y="13389"/>
                    </a:lnTo>
                    <a:lnTo>
                      <a:pt x="5739" y="13389"/>
                    </a:lnTo>
                    <a:lnTo>
                      <a:pt x="5418" y="13389"/>
                    </a:lnTo>
                    <a:lnTo>
                      <a:pt x="5079" y="13345"/>
                    </a:lnTo>
                    <a:lnTo>
                      <a:pt x="4758" y="13301"/>
                    </a:lnTo>
                    <a:lnTo>
                      <a:pt x="4474" y="13213"/>
                    </a:lnTo>
                    <a:lnTo>
                      <a:pt x="4172" y="13114"/>
                    </a:lnTo>
                    <a:lnTo>
                      <a:pt x="3965" y="12982"/>
                    </a:lnTo>
                    <a:lnTo>
                      <a:pt x="3738" y="12838"/>
                    </a:lnTo>
                    <a:lnTo>
                      <a:pt x="3493" y="12706"/>
                    </a:lnTo>
                    <a:lnTo>
                      <a:pt x="3228" y="12607"/>
                    </a:lnTo>
                    <a:lnTo>
                      <a:pt x="2945" y="12519"/>
                    </a:lnTo>
                    <a:lnTo>
                      <a:pt x="2700" y="12431"/>
                    </a:lnTo>
                    <a:lnTo>
                      <a:pt x="2397" y="12375"/>
                    </a:lnTo>
                    <a:lnTo>
                      <a:pt x="2152" y="12331"/>
                    </a:lnTo>
                    <a:lnTo>
                      <a:pt x="1888" y="12309"/>
                    </a:lnTo>
                    <a:lnTo>
                      <a:pt x="1642" y="12309"/>
                    </a:lnTo>
                    <a:lnTo>
                      <a:pt x="1397" y="12331"/>
                    </a:lnTo>
                    <a:lnTo>
                      <a:pt x="1170" y="12397"/>
                    </a:lnTo>
                    <a:lnTo>
                      <a:pt x="962" y="12453"/>
                    </a:lnTo>
                    <a:lnTo>
                      <a:pt x="774" y="12563"/>
                    </a:lnTo>
                    <a:lnTo>
                      <a:pt x="623" y="12684"/>
                    </a:lnTo>
                    <a:lnTo>
                      <a:pt x="528" y="12838"/>
                    </a:lnTo>
                    <a:lnTo>
                      <a:pt x="453" y="13026"/>
                    </a:lnTo>
                    <a:lnTo>
                      <a:pt x="339" y="13477"/>
                    </a:lnTo>
                    <a:lnTo>
                      <a:pt x="226" y="13984"/>
                    </a:lnTo>
                    <a:lnTo>
                      <a:pt x="151" y="14535"/>
                    </a:lnTo>
                    <a:lnTo>
                      <a:pt x="113" y="15075"/>
                    </a:lnTo>
                    <a:lnTo>
                      <a:pt x="113" y="15626"/>
                    </a:lnTo>
                    <a:lnTo>
                      <a:pt x="151" y="16133"/>
                    </a:lnTo>
                    <a:lnTo>
                      <a:pt x="188" y="16376"/>
                    </a:lnTo>
                    <a:lnTo>
                      <a:pt x="264" y="16585"/>
                    </a:lnTo>
                    <a:lnTo>
                      <a:pt x="339" y="16773"/>
                    </a:lnTo>
                    <a:lnTo>
                      <a:pt x="453" y="16938"/>
                    </a:lnTo>
                    <a:lnTo>
                      <a:pt x="1095" y="16883"/>
                    </a:lnTo>
                    <a:lnTo>
                      <a:pt x="1963" y="16795"/>
                    </a:lnTo>
                    <a:lnTo>
                      <a:pt x="2945" y="16751"/>
                    </a:lnTo>
                    <a:lnTo>
                      <a:pt x="3965" y="16706"/>
                    </a:lnTo>
                    <a:lnTo>
                      <a:pt x="5022" y="16684"/>
                    </a:lnTo>
                    <a:lnTo>
                      <a:pt x="5947" y="16684"/>
                    </a:lnTo>
                    <a:lnTo>
                      <a:pt x="6759" y="16706"/>
                    </a:lnTo>
                    <a:lnTo>
                      <a:pt x="7363" y="16751"/>
                    </a:lnTo>
                    <a:lnTo>
                      <a:pt x="7948" y="16839"/>
                    </a:lnTo>
                    <a:lnTo>
                      <a:pt x="8458" y="16916"/>
                    </a:lnTo>
                    <a:lnTo>
                      <a:pt x="8893" y="17026"/>
                    </a:lnTo>
                    <a:lnTo>
                      <a:pt x="9289" y="17158"/>
                    </a:lnTo>
                    <a:lnTo>
                      <a:pt x="9572" y="17280"/>
                    </a:lnTo>
                    <a:lnTo>
                      <a:pt x="9799" y="17412"/>
                    </a:lnTo>
                    <a:lnTo>
                      <a:pt x="9969" y="17555"/>
                    </a:lnTo>
                    <a:lnTo>
                      <a:pt x="10120" y="17687"/>
                    </a:lnTo>
                    <a:lnTo>
                      <a:pt x="10158" y="17831"/>
                    </a:lnTo>
                    <a:lnTo>
                      <a:pt x="10195" y="17974"/>
                    </a:lnTo>
                    <a:lnTo>
                      <a:pt x="10158" y="18128"/>
                    </a:lnTo>
                    <a:lnTo>
                      <a:pt x="10082" y="18271"/>
                    </a:lnTo>
                    <a:lnTo>
                      <a:pt x="9969" y="18426"/>
                    </a:lnTo>
                    <a:lnTo>
                      <a:pt x="9837" y="18569"/>
                    </a:lnTo>
                    <a:lnTo>
                      <a:pt x="9648" y="18701"/>
                    </a:lnTo>
                    <a:lnTo>
                      <a:pt x="9440" y="18822"/>
                    </a:lnTo>
                    <a:lnTo>
                      <a:pt x="9213" y="18999"/>
                    </a:lnTo>
                    <a:lnTo>
                      <a:pt x="9044" y="19186"/>
                    </a:lnTo>
                    <a:lnTo>
                      <a:pt x="8893" y="19395"/>
                    </a:lnTo>
                    <a:lnTo>
                      <a:pt x="8817" y="19627"/>
                    </a:lnTo>
                    <a:lnTo>
                      <a:pt x="8779" y="19858"/>
                    </a:lnTo>
                    <a:lnTo>
                      <a:pt x="8779" y="20112"/>
                    </a:lnTo>
                    <a:lnTo>
                      <a:pt x="8855" y="20354"/>
                    </a:lnTo>
                    <a:lnTo>
                      <a:pt x="8968" y="20586"/>
                    </a:lnTo>
                    <a:lnTo>
                      <a:pt x="9138" y="20817"/>
                    </a:lnTo>
                    <a:lnTo>
                      <a:pt x="9365" y="21026"/>
                    </a:lnTo>
                    <a:lnTo>
                      <a:pt x="9610" y="21192"/>
                    </a:lnTo>
                    <a:lnTo>
                      <a:pt x="9950" y="21368"/>
                    </a:lnTo>
                    <a:lnTo>
                      <a:pt x="10120" y="21445"/>
                    </a:lnTo>
                    <a:lnTo>
                      <a:pt x="10346" y="21511"/>
                    </a:lnTo>
                    <a:lnTo>
                      <a:pt x="10516" y="21555"/>
                    </a:lnTo>
                    <a:lnTo>
                      <a:pt x="10743" y="21600"/>
                    </a:lnTo>
                    <a:lnTo>
                      <a:pt x="10988" y="21644"/>
                    </a:lnTo>
                    <a:lnTo>
                      <a:pt x="11215" y="21666"/>
                    </a:lnTo>
                    <a:lnTo>
                      <a:pt x="11498" y="21666"/>
                    </a:lnTo>
                    <a:lnTo>
                      <a:pt x="11762" y="21666"/>
                    </a:lnTo>
                    <a:lnTo>
                      <a:pt x="12253" y="21644"/>
                    </a:lnTo>
                    <a:lnTo>
                      <a:pt x="12763" y="21577"/>
                    </a:lnTo>
                    <a:lnTo>
                      <a:pt x="13197" y="21467"/>
                    </a:lnTo>
                    <a:lnTo>
                      <a:pt x="13556" y="21346"/>
                    </a:lnTo>
                    <a:lnTo>
                      <a:pt x="13896" y="21192"/>
                    </a:lnTo>
                    <a:lnTo>
                      <a:pt x="14179" y="21026"/>
                    </a:lnTo>
                    <a:lnTo>
                      <a:pt x="14444" y="20839"/>
                    </a:lnTo>
                    <a:lnTo>
                      <a:pt x="14576" y="20641"/>
                    </a:lnTo>
                    <a:lnTo>
                      <a:pt x="14727" y="20431"/>
                    </a:lnTo>
                    <a:lnTo>
                      <a:pt x="14765" y="20200"/>
                    </a:lnTo>
                    <a:lnTo>
                      <a:pt x="14802" y="19991"/>
                    </a:lnTo>
                    <a:lnTo>
                      <a:pt x="14727" y="19759"/>
                    </a:lnTo>
                    <a:lnTo>
                      <a:pt x="14613" y="19550"/>
                    </a:lnTo>
                    <a:lnTo>
                      <a:pt x="14444" y="19307"/>
                    </a:lnTo>
                    <a:lnTo>
                      <a:pt x="14217" y="19098"/>
                    </a:lnTo>
                    <a:lnTo>
                      <a:pt x="13934" y="18911"/>
                    </a:lnTo>
                    <a:lnTo>
                      <a:pt x="13669" y="18745"/>
                    </a:lnTo>
                    <a:lnTo>
                      <a:pt x="13462" y="18547"/>
                    </a:lnTo>
                    <a:lnTo>
                      <a:pt x="13311" y="18337"/>
                    </a:lnTo>
                    <a:lnTo>
                      <a:pt x="13197" y="18150"/>
                    </a:lnTo>
                    <a:lnTo>
                      <a:pt x="13122" y="17941"/>
                    </a:lnTo>
                    <a:lnTo>
                      <a:pt x="13122" y="17720"/>
                    </a:lnTo>
                    <a:lnTo>
                      <a:pt x="13122" y="17533"/>
                    </a:lnTo>
                    <a:lnTo>
                      <a:pt x="13197" y="17346"/>
                    </a:lnTo>
                    <a:lnTo>
                      <a:pt x="13273" y="17158"/>
                    </a:lnTo>
                    <a:lnTo>
                      <a:pt x="13386" y="16982"/>
                    </a:lnTo>
                    <a:lnTo>
                      <a:pt x="13537" y="16839"/>
                    </a:lnTo>
                    <a:lnTo>
                      <a:pt x="13707" y="16706"/>
                    </a:lnTo>
                    <a:lnTo>
                      <a:pt x="13896" y="16607"/>
                    </a:lnTo>
                    <a:lnTo>
                      <a:pt x="14104" y="16519"/>
                    </a:lnTo>
                    <a:lnTo>
                      <a:pt x="14330" y="16453"/>
                    </a:lnTo>
                    <a:lnTo>
                      <a:pt x="14538" y="16431"/>
                    </a:lnTo>
                    <a:lnTo>
                      <a:pt x="14897" y="16453"/>
                    </a:lnTo>
                    <a:lnTo>
                      <a:pt x="15406" y="16497"/>
                    </a:lnTo>
                    <a:lnTo>
                      <a:pt x="16105" y="16541"/>
                    </a:lnTo>
                    <a:lnTo>
                      <a:pt x="16898" y="16607"/>
                    </a:lnTo>
                    <a:lnTo>
                      <a:pt x="17804" y="16651"/>
                    </a:lnTo>
                    <a:lnTo>
                      <a:pt x="18786" y="16684"/>
                    </a:lnTo>
                    <a:lnTo>
                      <a:pt x="19844" y="16728"/>
                    </a:lnTo>
                    <a:lnTo>
                      <a:pt x="20920" y="16751"/>
                    </a:lnTo>
                    <a:lnTo>
                      <a:pt x="21109" y="16497"/>
                    </a:lnTo>
                    <a:lnTo>
                      <a:pt x="21241" y="16222"/>
                    </a:lnTo>
                    <a:lnTo>
                      <a:pt x="21392" y="15946"/>
                    </a:lnTo>
                    <a:lnTo>
                      <a:pt x="21467" y="15648"/>
                    </a:lnTo>
                    <a:lnTo>
                      <a:pt x="21543" y="15351"/>
                    </a:lnTo>
                    <a:lnTo>
                      <a:pt x="21618" y="15042"/>
                    </a:lnTo>
                    <a:lnTo>
                      <a:pt x="21618" y="14745"/>
                    </a:lnTo>
                    <a:lnTo>
                      <a:pt x="21618" y="14447"/>
                    </a:lnTo>
                    <a:lnTo>
                      <a:pt x="21618" y="14150"/>
                    </a:lnTo>
                    <a:lnTo>
                      <a:pt x="21581" y="13852"/>
                    </a:lnTo>
                    <a:lnTo>
                      <a:pt x="21505" y="13577"/>
                    </a:lnTo>
                    <a:lnTo>
                      <a:pt x="21430" y="13301"/>
                    </a:lnTo>
                    <a:lnTo>
                      <a:pt x="21354" y="13048"/>
                    </a:lnTo>
                    <a:lnTo>
                      <a:pt x="21241" y="12816"/>
                    </a:lnTo>
                    <a:lnTo>
                      <a:pt x="21146" y="12607"/>
                    </a:lnTo>
                    <a:lnTo>
                      <a:pt x="21033" y="12431"/>
                    </a:lnTo>
                    <a:lnTo>
                      <a:pt x="20920" y="12265"/>
                    </a:lnTo>
                    <a:lnTo>
                      <a:pt x="20769" y="12144"/>
                    </a:lnTo>
                    <a:lnTo>
                      <a:pt x="20637" y="12034"/>
                    </a:lnTo>
                    <a:lnTo>
                      <a:pt x="20486" y="11946"/>
                    </a:lnTo>
                    <a:lnTo>
                      <a:pt x="20297" y="11891"/>
                    </a:lnTo>
                    <a:lnTo>
                      <a:pt x="20165" y="11846"/>
                    </a:lnTo>
                    <a:lnTo>
                      <a:pt x="19976" y="11824"/>
                    </a:lnTo>
                    <a:lnTo>
                      <a:pt x="19806" y="11802"/>
                    </a:lnTo>
                    <a:lnTo>
                      <a:pt x="19390" y="11824"/>
                    </a:lnTo>
                    <a:lnTo>
                      <a:pt x="18956" y="11891"/>
                    </a:lnTo>
                    <a:lnTo>
                      <a:pt x="18503" y="11968"/>
                    </a:lnTo>
                    <a:lnTo>
                      <a:pt x="17993" y="12078"/>
                    </a:lnTo>
                    <a:lnTo>
                      <a:pt x="17653" y="12144"/>
                    </a:lnTo>
                    <a:lnTo>
                      <a:pt x="17332" y="12199"/>
                    </a:lnTo>
                    <a:lnTo>
                      <a:pt x="17049" y="12221"/>
                    </a:lnTo>
                    <a:lnTo>
                      <a:pt x="16747" y="12243"/>
                    </a:lnTo>
                    <a:lnTo>
                      <a:pt x="16464" y="12243"/>
                    </a:lnTo>
                    <a:lnTo>
                      <a:pt x="16218" y="12243"/>
                    </a:lnTo>
                    <a:lnTo>
                      <a:pt x="15992" y="12221"/>
                    </a:lnTo>
                    <a:lnTo>
                      <a:pt x="15746" y="12199"/>
                    </a:lnTo>
                    <a:lnTo>
                      <a:pt x="15520" y="12155"/>
                    </a:lnTo>
                    <a:lnTo>
                      <a:pt x="15350" y="12122"/>
                    </a:lnTo>
                    <a:lnTo>
                      <a:pt x="15161" y="12056"/>
                    </a:lnTo>
                    <a:lnTo>
                      <a:pt x="14972" y="11990"/>
                    </a:lnTo>
                    <a:lnTo>
                      <a:pt x="14689" y="11846"/>
                    </a:lnTo>
                    <a:lnTo>
                      <a:pt x="14444" y="11670"/>
                    </a:lnTo>
                    <a:lnTo>
                      <a:pt x="14255" y="11483"/>
                    </a:lnTo>
                    <a:lnTo>
                      <a:pt x="14104" y="11295"/>
                    </a:lnTo>
                    <a:lnTo>
                      <a:pt x="14028" y="11086"/>
                    </a:lnTo>
                    <a:lnTo>
                      <a:pt x="13972" y="10888"/>
                    </a:lnTo>
                    <a:lnTo>
                      <a:pt x="13972" y="10700"/>
                    </a:lnTo>
                    <a:lnTo>
                      <a:pt x="14009" y="10513"/>
                    </a:lnTo>
                    <a:lnTo>
                      <a:pt x="14066" y="10359"/>
                    </a:lnTo>
                    <a:lnTo>
                      <a:pt x="14179" y="10215"/>
                    </a:lnTo>
                    <a:lnTo>
                      <a:pt x="14406" y="10006"/>
                    </a:lnTo>
                    <a:lnTo>
                      <a:pt x="14651" y="9830"/>
                    </a:lnTo>
                    <a:lnTo>
                      <a:pt x="14878" y="9686"/>
                    </a:lnTo>
                    <a:lnTo>
                      <a:pt x="15123" y="9554"/>
                    </a:lnTo>
                    <a:lnTo>
                      <a:pt x="15350" y="9477"/>
                    </a:lnTo>
                    <a:lnTo>
                      <a:pt x="15558" y="9411"/>
                    </a:lnTo>
                    <a:lnTo>
                      <a:pt x="15803" y="9345"/>
                    </a:lnTo>
                    <a:lnTo>
                      <a:pt x="16030" y="9323"/>
                    </a:lnTo>
                    <a:lnTo>
                      <a:pt x="16256" y="9301"/>
                    </a:lnTo>
                    <a:lnTo>
                      <a:pt x="16464" y="9323"/>
                    </a:lnTo>
                    <a:lnTo>
                      <a:pt x="16690" y="9345"/>
                    </a:lnTo>
                    <a:lnTo>
                      <a:pt x="16898" y="9367"/>
                    </a:lnTo>
                    <a:lnTo>
                      <a:pt x="17332" y="9477"/>
                    </a:lnTo>
                    <a:lnTo>
                      <a:pt x="17767" y="9598"/>
                    </a:lnTo>
                    <a:lnTo>
                      <a:pt x="18163" y="9731"/>
                    </a:lnTo>
                    <a:lnTo>
                      <a:pt x="18597" y="9874"/>
                    </a:lnTo>
                    <a:lnTo>
                      <a:pt x="18994" y="10006"/>
                    </a:lnTo>
                    <a:lnTo>
                      <a:pt x="19428" y="10083"/>
                    </a:lnTo>
                    <a:lnTo>
                      <a:pt x="19617" y="10127"/>
                    </a:lnTo>
                    <a:lnTo>
                      <a:pt x="19844" y="10149"/>
                    </a:lnTo>
                    <a:lnTo>
                      <a:pt x="20013" y="10149"/>
                    </a:lnTo>
                    <a:lnTo>
                      <a:pt x="20240" y="10127"/>
                    </a:lnTo>
                    <a:lnTo>
                      <a:pt x="20410" y="10105"/>
                    </a:lnTo>
                    <a:lnTo>
                      <a:pt x="20637" y="10061"/>
                    </a:lnTo>
                    <a:lnTo>
                      <a:pt x="20844" y="9984"/>
                    </a:lnTo>
                    <a:lnTo>
                      <a:pt x="21033" y="9896"/>
                    </a:lnTo>
                    <a:lnTo>
                      <a:pt x="21146" y="9830"/>
                    </a:lnTo>
                    <a:lnTo>
                      <a:pt x="21203" y="9753"/>
                    </a:lnTo>
                    <a:lnTo>
                      <a:pt x="21279" y="9642"/>
                    </a:lnTo>
                    <a:lnTo>
                      <a:pt x="21354" y="9521"/>
                    </a:lnTo>
                    <a:lnTo>
                      <a:pt x="21430" y="9246"/>
                    </a:lnTo>
                    <a:lnTo>
                      <a:pt x="21430" y="8904"/>
                    </a:lnTo>
                    <a:lnTo>
                      <a:pt x="21430" y="8540"/>
                    </a:lnTo>
                    <a:lnTo>
                      <a:pt x="21392" y="8144"/>
                    </a:lnTo>
                    <a:lnTo>
                      <a:pt x="21354" y="7714"/>
                    </a:lnTo>
                    <a:lnTo>
                      <a:pt x="21279" y="7295"/>
                    </a:lnTo>
                    <a:lnTo>
                      <a:pt x="21146" y="6446"/>
                    </a:lnTo>
                    <a:lnTo>
                      <a:pt x="20995" y="5686"/>
                    </a:lnTo>
                    <a:lnTo>
                      <a:pt x="20958" y="5366"/>
                    </a:lnTo>
                    <a:lnTo>
                      <a:pt x="20958" y="5091"/>
                    </a:lnTo>
                    <a:lnTo>
                      <a:pt x="20958" y="4860"/>
                    </a:lnTo>
                    <a:lnTo>
                      <a:pt x="21033" y="4716"/>
                    </a:lnTo>
                    <a:lnTo>
                      <a:pt x="20637" y="4860"/>
                    </a:lnTo>
                    <a:lnTo>
                      <a:pt x="20127" y="4992"/>
                    </a:lnTo>
                    <a:lnTo>
                      <a:pt x="19617" y="5069"/>
                    </a:lnTo>
                    <a:lnTo>
                      <a:pt x="19032" y="5157"/>
                    </a:lnTo>
                    <a:lnTo>
                      <a:pt x="18465" y="5201"/>
                    </a:lnTo>
                    <a:lnTo>
                      <a:pt x="17842" y="5245"/>
                    </a:lnTo>
                    <a:lnTo>
                      <a:pt x="17219" y="5267"/>
                    </a:lnTo>
                    <a:lnTo>
                      <a:pt x="16615" y="5267"/>
                    </a:lnTo>
                    <a:lnTo>
                      <a:pt x="15992" y="5245"/>
                    </a:lnTo>
                    <a:lnTo>
                      <a:pt x="15369" y="5201"/>
                    </a:lnTo>
                    <a:lnTo>
                      <a:pt x="14840" y="5157"/>
                    </a:lnTo>
                    <a:lnTo>
                      <a:pt x="14293" y="5091"/>
                    </a:lnTo>
                    <a:lnTo>
                      <a:pt x="13783" y="5014"/>
                    </a:lnTo>
                    <a:lnTo>
                      <a:pt x="13386" y="4926"/>
                    </a:lnTo>
                    <a:lnTo>
                      <a:pt x="13027" y="4815"/>
                    </a:lnTo>
                    <a:lnTo>
                      <a:pt x="12725" y="4716"/>
                    </a:lnTo>
                    <a:lnTo>
                      <a:pt x="12480" y="4606"/>
                    </a:lnTo>
                    <a:lnTo>
                      <a:pt x="12291" y="4496"/>
                    </a:lnTo>
                    <a:lnTo>
                      <a:pt x="12197" y="4397"/>
                    </a:lnTo>
                    <a:lnTo>
                      <a:pt x="12083" y="4286"/>
                    </a:lnTo>
                    <a:lnTo>
                      <a:pt x="12046" y="4187"/>
                    </a:lnTo>
                    <a:lnTo>
                      <a:pt x="12008" y="4077"/>
                    </a:lnTo>
                    <a:lnTo>
                      <a:pt x="12046" y="3967"/>
                    </a:lnTo>
                    <a:lnTo>
                      <a:pt x="12121" y="3868"/>
                    </a:lnTo>
                    <a:lnTo>
                      <a:pt x="12197" y="3735"/>
                    </a:lnTo>
                    <a:lnTo>
                      <a:pt x="12291" y="3614"/>
                    </a:lnTo>
                    <a:lnTo>
                      <a:pt x="12442" y="3482"/>
                    </a:lnTo>
                    <a:lnTo>
                      <a:pt x="12631" y="3361"/>
                    </a:lnTo>
                    <a:lnTo>
                      <a:pt x="13065" y="3085"/>
                    </a:lnTo>
                    <a:lnTo>
                      <a:pt x="13537" y="2766"/>
                    </a:lnTo>
                    <a:lnTo>
                      <a:pt x="13783" y="2578"/>
                    </a:lnTo>
                    <a:lnTo>
                      <a:pt x="13934" y="2380"/>
                    </a:lnTo>
                    <a:lnTo>
                      <a:pt x="14028" y="2171"/>
                    </a:lnTo>
                    <a:lnTo>
                      <a:pt x="14104" y="1961"/>
                    </a:lnTo>
                    <a:lnTo>
                      <a:pt x="14104" y="1730"/>
                    </a:lnTo>
                    <a:lnTo>
                      <a:pt x="14066" y="1498"/>
                    </a:lnTo>
                    <a:lnTo>
                      <a:pt x="13972" y="1267"/>
                    </a:lnTo>
                    <a:lnTo>
                      <a:pt x="13820" y="1057"/>
                    </a:lnTo>
                    <a:lnTo>
                      <a:pt x="13594" y="837"/>
                    </a:lnTo>
                    <a:lnTo>
                      <a:pt x="13386" y="628"/>
                    </a:lnTo>
                    <a:lnTo>
                      <a:pt x="13103" y="462"/>
                    </a:lnTo>
                    <a:lnTo>
                      <a:pt x="12763" y="308"/>
                    </a:lnTo>
                    <a:lnTo>
                      <a:pt x="12404" y="187"/>
                    </a:lnTo>
                    <a:lnTo>
                      <a:pt x="12008" y="77"/>
                    </a:lnTo>
                    <a:lnTo>
                      <a:pt x="11574" y="33"/>
                    </a:lnTo>
                    <a:lnTo>
                      <a:pt x="11102" y="11"/>
                    </a:lnTo>
                    <a:lnTo>
                      <a:pt x="10667" y="11"/>
                    </a:lnTo>
                    <a:lnTo>
                      <a:pt x="10233" y="77"/>
                    </a:lnTo>
                    <a:lnTo>
                      <a:pt x="9837" y="187"/>
                    </a:lnTo>
                    <a:lnTo>
                      <a:pt x="9440" y="286"/>
                    </a:lnTo>
                    <a:lnTo>
                      <a:pt x="9062" y="462"/>
                    </a:lnTo>
                    <a:lnTo>
                      <a:pt x="8741" y="628"/>
                    </a:lnTo>
                    <a:lnTo>
                      <a:pt x="8458" y="815"/>
                    </a:lnTo>
                    <a:lnTo>
                      <a:pt x="8232" y="1035"/>
                    </a:lnTo>
                    <a:lnTo>
                      <a:pt x="8062" y="1245"/>
                    </a:lnTo>
                    <a:lnTo>
                      <a:pt x="7911" y="1476"/>
                    </a:lnTo>
                    <a:lnTo>
                      <a:pt x="7835" y="1708"/>
                    </a:lnTo>
                    <a:lnTo>
                      <a:pt x="7797" y="1961"/>
                    </a:lnTo>
                    <a:lnTo>
                      <a:pt x="7835" y="2193"/>
                    </a:lnTo>
                    <a:lnTo>
                      <a:pt x="7948" y="2402"/>
                    </a:lnTo>
                    <a:lnTo>
                      <a:pt x="8062" y="2534"/>
                    </a:lnTo>
                    <a:lnTo>
                      <a:pt x="8175" y="2644"/>
                    </a:lnTo>
                    <a:lnTo>
                      <a:pt x="8269" y="2744"/>
                    </a:lnTo>
                    <a:lnTo>
                      <a:pt x="8420" y="2832"/>
                    </a:lnTo>
                    <a:lnTo>
                      <a:pt x="8704" y="3019"/>
                    </a:lnTo>
                    <a:lnTo>
                      <a:pt x="8968" y="3206"/>
                    </a:lnTo>
                    <a:lnTo>
                      <a:pt x="9138" y="3405"/>
                    </a:lnTo>
                    <a:lnTo>
                      <a:pt x="9327" y="3570"/>
                    </a:lnTo>
                    <a:lnTo>
                      <a:pt x="9440" y="3735"/>
                    </a:lnTo>
                    <a:lnTo>
                      <a:pt x="9516" y="3890"/>
                    </a:lnTo>
                    <a:lnTo>
                      <a:pt x="9534" y="4033"/>
                    </a:lnTo>
                    <a:lnTo>
                      <a:pt x="9534" y="4165"/>
                    </a:lnTo>
                    <a:lnTo>
                      <a:pt x="9516" y="4286"/>
                    </a:lnTo>
                    <a:lnTo>
                      <a:pt x="9440" y="4397"/>
                    </a:lnTo>
                    <a:lnTo>
                      <a:pt x="9327" y="4496"/>
                    </a:lnTo>
                    <a:lnTo>
                      <a:pt x="9176" y="4562"/>
                    </a:lnTo>
                    <a:lnTo>
                      <a:pt x="9006" y="4628"/>
                    </a:lnTo>
                    <a:lnTo>
                      <a:pt x="8779" y="4694"/>
                    </a:lnTo>
                    <a:lnTo>
                      <a:pt x="8534" y="4716"/>
                    </a:lnTo>
                    <a:lnTo>
                      <a:pt x="8232" y="4716"/>
                    </a:lnTo>
                    <a:lnTo>
                      <a:pt x="7118" y="4738"/>
                    </a:lnTo>
                    <a:lnTo>
                      <a:pt x="5947" y="4771"/>
                    </a:lnTo>
                    <a:lnTo>
                      <a:pt x="4795" y="4815"/>
                    </a:lnTo>
                    <a:lnTo>
                      <a:pt x="3681" y="4860"/>
                    </a:lnTo>
                    <a:lnTo>
                      <a:pt x="2662" y="4882"/>
                    </a:lnTo>
                    <a:lnTo>
                      <a:pt x="1755" y="4882"/>
                    </a:lnTo>
                    <a:lnTo>
                      <a:pt x="1359" y="4860"/>
                    </a:lnTo>
                    <a:lnTo>
                      <a:pt x="981" y="4837"/>
                    </a:lnTo>
                    <a:lnTo>
                      <a:pt x="698" y="4771"/>
                    </a:lnTo>
                    <a:lnTo>
                      <a:pt x="453" y="4716"/>
                    </a:lnTo>
                    <a:lnTo>
                      <a:pt x="453" y="5322"/>
                    </a:lnTo>
                    <a:lnTo>
                      <a:pt x="453" y="6083"/>
                    </a:lnTo>
                    <a:lnTo>
                      <a:pt x="453" y="6909"/>
                    </a:lnTo>
                    <a:lnTo>
                      <a:pt x="453" y="7780"/>
                    </a:lnTo>
                    <a:lnTo>
                      <a:pt x="453" y="8606"/>
                    </a:lnTo>
                    <a:lnTo>
                      <a:pt x="453" y="9345"/>
                    </a:lnTo>
                    <a:lnTo>
                      <a:pt x="453" y="9918"/>
                    </a:lnTo>
                    <a:lnTo>
                      <a:pt x="453" y="10282"/>
                    </a:lnTo>
                    <a:lnTo>
                      <a:pt x="490" y="10381"/>
                    </a:lnTo>
                    <a:lnTo>
                      <a:pt x="547" y="10491"/>
                    </a:lnTo>
                    <a:lnTo>
                      <a:pt x="660" y="10590"/>
                    </a:lnTo>
                    <a:lnTo>
                      <a:pt x="811" y="10700"/>
                    </a:lnTo>
                    <a:lnTo>
                      <a:pt x="981" y="10811"/>
                    </a:lnTo>
                    <a:lnTo>
                      <a:pt x="1208" y="10888"/>
                    </a:lnTo>
                    <a:lnTo>
                      <a:pt x="1453" y="10954"/>
                    </a:lnTo>
                    <a:lnTo>
                      <a:pt x="1718" y="11020"/>
                    </a:lnTo>
                    <a:lnTo>
                      <a:pt x="1963" y="11064"/>
                    </a:lnTo>
                    <a:lnTo>
                      <a:pt x="2265" y="11086"/>
                    </a:lnTo>
                    <a:lnTo>
                      <a:pt x="2548" y="11064"/>
                    </a:lnTo>
                    <a:lnTo>
                      <a:pt x="2794" y="11042"/>
                    </a:lnTo>
                    <a:lnTo>
                      <a:pt x="3096" y="10976"/>
                    </a:lnTo>
                    <a:lnTo>
                      <a:pt x="3341" y="10888"/>
                    </a:lnTo>
                    <a:lnTo>
                      <a:pt x="3606" y="10766"/>
                    </a:lnTo>
                    <a:lnTo>
                      <a:pt x="3813" y="10590"/>
                    </a:lnTo>
                    <a:close/>
                  </a:path>
                </a:pathLst>
              </a:custGeom>
              <a:solidFill>
                <a:srgbClr val="D8EBB3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2" name="Puzzle1"/>
              <p:cNvSpPr>
                <a:spLocks noEditPoints="1" noChangeArrowheads="1"/>
              </p:cNvSpPr>
              <p:nvPr/>
            </p:nvSpPr>
            <p:spPr bwMode="auto">
              <a:xfrm>
                <a:off x="1824" y="1091"/>
                <a:ext cx="1800" cy="1051"/>
              </a:xfrm>
              <a:custGeom>
                <a:avLst/>
                <a:gdLst>
                  <a:gd name="T0" fmla="*/ 116 w 21600"/>
                  <a:gd name="T1" fmla="*/ 50 h 21600"/>
                  <a:gd name="T2" fmla="*/ 118 w 21600"/>
                  <a:gd name="T3" fmla="*/ 1 h 21600"/>
                  <a:gd name="T4" fmla="*/ 33 w 21600"/>
                  <a:gd name="T5" fmla="*/ 2 h 21600"/>
                  <a:gd name="T6" fmla="*/ 35 w 21600"/>
                  <a:gd name="T7" fmla="*/ 50 h 21600"/>
                  <a:gd name="T8" fmla="*/ 75 w 21600"/>
                  <a:gd name="T9" fmla="*/ 31 h 21600"/>
                  <a:gd name="T10" fmla="*/ 75 w 21600"/>
                  <a:gd name="T11" fmla="*/ 21 h 21600"/>
                  <a:gd name="T12" fmla="*/ 150 w 21600"/>
                  <a:gd name="T13" fmla="*/ 24 h 21600"/>
                  <a:gd name="T14" fmla="*/ 0 w 21600"/>
                  <a:gd name="T15" fmla="*/ 24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6084 w 21600"/>
                  <a:gd name="T25" fmla="*/ 2569 h 21600"/>
                  <a:gd name="T26" fmla="*/ 16128 w 21600"/>
                  <a:gd name="T27" fmla="*/ 19545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9360" y="20836"/>
                    </a:moveTo>
                    <a:lnTo>
                      <a:pt x="9528" y="20836"/>
                    </a:lnTo>
                    <a:lnTo>
                      <a:pt x="9686" y="20762"/>
                    </a:lnTo>
                    <a:lnTo>
                      <a:pt x="9810" y="20687"/>
                    </a:lnTo>
                    <a:lnTo>
                      <a:pt x="9922" y="20575"/>
                    </a:lnTo>
                    <a:lnTo>
                      <a:pt x="10012" y="20426"/>
                    </a:lnTo>
                    <a:lnTo>
                      <a:pt x="10068" y="20296"/>
                    </a:lnTo>
                    <a:lnTo>
                      <a:pt x="10113" y="20110"/>
                    </a:lnTo>
                    <a:lnTo>
                      <a:pt x="10136" y="19905"/>
                    </a:lnTo>
                    <a:lnTo>
                      <a:pt x="10136" y="19682"/>
                    </a:lnTo>
                    <a:lnTo>
                      <a:pt x="10113" y="19440"/>
                    </a:lnTo>
                    <a:lnTo>
                      <a:pt x="10068" y="19142"/>
                    </a:lnTo>
                    <a:lnTo>
                      <a:pt x="10012" y="18900"/>
                    </a:lnTo>
                    <a:lnTo>
                      <a:pt x="9900" y="18620"/>
                    </a:lnTo>
                    <a:lnTo>
                      <a:pt x="9787" y="18285"/>
                    </a:lnTo>
                    <a:lnTo>
                      <a:pt x="9641" y="17968"/>
                    </a:lnTo>
                    <a:lnTo>
                      <a:pt x="9472" y="17652"/>
                    </a:lnTo>
                    <a:lnTo>
                      <a:pt x="9382" y="17466"/>
                    </a:lnTo>
                    <a:lnTo>
                      <a:pt x="9315" y="17298"/>
                    </a:lnTo>
                    <a:lnTo>
                      <a:pt x="9258" y="17112"/>
                    </a:lnTo>
                    <a:lnTo>
                      <a:pt x="9191" y="16926"/>
                    </a:lnTo>
                    <a:lnTo>
                      <a:pt x="9123" y="16535"/>
                    </a:lnTo>
                    <a:lnTo>
                      <a:pt x="9101" y="16144"/>
                    </a:lnTo>
                    <a:lnTo>
                      <a:pt x="9101" y="15753"/>
                    </a:lnTo>
                    <a:lnTo>
                      <a:pt x="9168" y="15362"/>
                    </a:lnTo>
                    <a:lnTo>
                      <a:pt x="9236" y="14971"/>
                    </a:lnTo>
                    <a:lnTo>
                      <a:pt x="9360" y="14580"/>
                    </a:lnTo>
                    <a:lnTo>
                      <a:pt x="9495" y="14244"/>
                    </a:lnTo>
                    <a:lnTo>
                      <a:pt x="9663" y="13891"/>
                    </a:lnTo>
                    <a:lnTo>
                      <a:pt x="9855" y="13611"/>
                    </a:lnTo>
                    <a:lnTo>
                      <a:pt x="10068" y="13351"/>
                    </a:lnTo>
                    <a:lnTo>
                      <a:pt x="10293" y="13146"/>
                    </a:lnTo>
                    <a:lnTo>
                      <a:pt x="10552" y="12997"/>
                    </a:lnTo>
                    <a:lnTo>
                      <a:pt x="10811" y="12885"/>
                    </a:lnTo>
                    <a:lnTo>
                      <a:pt x="11069" y="12866"/>
                    </a:lnTo>
                    <a:lnTo>
                      <a:pt x="11351" y="12885"/>
                    </a:lnTo>
                    <a:lnTo>
                      <a:pt x="11610" y="12997"/>
                    </a:lnTo>
                    <a:lnTo>
                      <a:pt x="11846" y="13183"/>
                    </a:lnTo>
                    <a:lnTo>
                      <a:pt x="12060" y="13388"/>
                    </a:lnTo>
                    <a:lnTo>
                      <a:pt x="12251" y="13648"/>
                    </a:lnTo>
                    <a:lnTo>
                      <a:pt x="12419" y="13928"/>
                    </a:lnTo>
                    <a:lnTo>
                      <a:pt x="12555" y="14244"/>
                    </a:lnTo>
                    <a:lnTo>
                      <a:pt x="12690" y="14617"/>
                    </a:lnTo>
                    <a:lnTo>
                      <a:pt x="12768" y="15008"/>
                    </a:lnTo>
                    <a:lnTo>
                      <a:pt x="12836" y="15399"/>
                    </a:lnTo>
                    <a:lnTo>
                      <a:pt x="12858" y="15753"/>
                    </a:lnTo>
                    <a:lnTo>
                      <a:pt x="12858" y="16144"/>
                    </a:lnTo>
                    <a:lnTo>
                      <a:pt x="12813" y="16535"/>
                    </a:lnTo>
                    <a:lnTo>
                      <a:pt x="12746" y="16888"/>
                    </a:lnTo>
                    <a:lnTo>
                      <a:pt x="12667" y="17224"/>
                    </a:lnTo>
                    <a:lnTo>
                      <a:pt x="12510" y="17503"/>
                    </a:lnTo>
                    <a:lnTo>
                      <a:pt x="12228" y="18043"/>
                    </a:lnTo>
                    <a:lnTo>
                      <a:pt x="11970" y="18546"/>
                    </a:lnTo>
                    <a:lnTo>
                      <a:pt x="11868" y="18751"/>
                    </a:lnTo>
                    <a:lnTo>
                      <a:pt x="11778" y="18974"/>
                    </a:lnTo>
                    <a:lnTo>
                      <a:pt x="11711" y="19179"/>
                    </a:lnTo>
                    <a:lnTo>
                      <a:pt x="11666" y="19365"/>
                    </a:lnTo>
                    <a:lnTo>
                      <a:pt x="11632" y="19570"/>
                    </a:lnTo>
                    <a:lnTo>
                      <a:pt x="11632" y="19756"/>
                    </a:lnTo>
                    <a:lnTo>
                      <a:pt x="11632" y="19942"/>
                    </a:lnTo>
                    <a:lnTo>
                      <a:pt x="11643" y="20110"/>
                    </a:lnTo>
                    <a:lnTo>
                      <a:pt x="11711" y="20296"/>
                    </a:lnTo>
                    <a:lnTo>
                      <a:pt x="11801" y="20464"/>
                    </a:lnTo>
                    <a:lnTo>
                      <a:pt x="11891" y="20650"/>
                    </a:lnTo>
                    <a:lnTo>
                      <a:pt x="12037" y="20836"/>
                    </a:lnTo>
                    <a:lnTo>
                      <a:pt x="12206" y="21004"/>
                    </a:lnTo>
                    <a:lnTo>
                      <a:pt x="12419" y="21190"/>
                    </a:lnTo>
                    <a:lnTo>
                      <a:pt x="12667" y="21320"/>
                    </a:lnTo>
                    <a:lnTo>
                      <a:pt x="12960" y="21432"/>
                    </a:lnTo>
                    <a:lnTo>
                      <a:pt x="13286" y="21544"/>
                    </a:lnTo>
                    <a:lnTo>
                      <a:pt x="13612" y="21655"/>
                    </a:lnTo>
                    <a:lnTo>
                      <a:pt x="13983" y="21693"/>
                    </a:lnTo>
                    <a:lnTo>
                      <a:pt x="14343" y="21730"/>
                    </a:lnTo>
                    <a:lnTo>
                      <a:pt x="14715" y="21730"/>
                    </a:lnTo>
                    <a:lnTo>
                      <a:pt x="15075" y="21730"/>
                    </a:lnTo>
                    <a:lnTo>
                      <a:pt x="15446" y="21655"/>
                    </a:lnTo>
                    <a:lnTo>
                      <a:pt x="15794" y="21581"/>
                    </a:lnTo>
                    <a:lnTo>
                      <a:pt x="16132" y="21432"/>
                    </a:lnTo>
                    <a:lnTo>
                      <a:pt x="16458" y="21302"/>
                    </a:lnTo>
                    <a:lnTo>
                      <a:pt x="16740" y="21078"/>
                    </a:lnTo>
                    <a:lnTo>
                      <a:pt x="16976" y="20836"/>
                    </a:lnTo>
                    <a:lnTo>
                      <a:pt x="17043" y="20650"/>
                    </a:lnTo>
                    <a:lnTo>
                      <a:pt x="17088" y="20426"/>
                    </a:lnTo>
                    <a:lnTo>
                      <a:pt x="17133" y="20222"/>
                    </a:lnTo>
                    <a:lnTo>
                      <a:pt x="17156" y="19980"/>
                    </a:lnTo>
                    <a:lnTo>
                      <a:pt x="17167" y="19477"/>
                    </a:lnTo>
                    <a:lnTo>
                      <a:pt x="17167" y="18974"/>
                    </a:lnTo>
                    <a:lnTo>
                      <a:pt x="17156" y="18397"/>
                    </a:lnTo>
                    <a:lnTo>
                      <a:pt x="17111" y="17820"/>
                    </a:lnTo>
                    <a:lnTo>
                      <a:pt x="17066" y="17261"/>
                    </a:lnTo>
                    <a:lnTo>
                      <a:pt x="16998" y="16646"/>
                    </a:lnTo>
                    <a:lnTo>
                      <a:pt x="16852" y="15511"/>
                    </a:lnTo>
                    <a:lnTo>
                      <a:pt x="16740" y="14393"/>
                    </a:lnTo>
                    <a:lnTo>
                      <a:pt x="16717" y="13928"/>
                    </a:lnTo>
                    <a:lnTo>
                      <a:pt x="16695" y="13462"/>
                    </a:lnTo>
                    <a:lnTo>
                      <a:pt x="16717" y="13071"/>
                    </a:lnTo>
                    <a:lnTo>
                      <a:pt x="16785" y="12755"/>
                    </a:lnTo>
                    <a:lnTo>
                      <a:pt x="16852" y="12419"/>
                    </a:lnTo>
                    <a:lnTo>
                      <a:pt x="16953" y="12140"/>
                    </a:lnTo>
                    <a:lnTo>
                      <a:pt x="17088" y="11898"/>
                    </a:lnTo>
                    <a:lnTo>
                      <a:pt x="17212" y="11675"/>
                    </a:lnTo>
                    <a:lnTo>
                      <a:pt x="17370" y="11470"/>
                    </a:lnTo>
                    <a:lnTo>
                      <a:pt x="17516" y="11284"/>
                    </a:lnTo>
                    <a:lnTo>
                      <a:pt x="17696" y="11135"/>
                    </a:lnTo>
                    <a:lnTo>
                      <a:pt x="17865" y="11042"/>
                    </a:lnTo>
                    <a:lnTo>
                      <a:pt x="18033" y="10930"/>
                    </a:lnTo>
                    <a:lnTo>
                      <a:pt x="18213" y="10893"/>
                    </a:lnTo>
                    <a:lnTo>
                      <a:pt x="18382" y="10893"/>
                    </a:lnTo>
                    <a:lnTo>
                      <a:pt x="18551" y="10967"/>
                    </a:lnTo>
                    <a:lnTo>
                      <a:pt x="18708" y="11042"/>
                    </a:lnTo>
                    <a:lnTo>
                      <a:pt x="18855" y="11172"/>
                    </a:lnTo>
                    <a:lnTo>
                      <a:pt x="19012" y="11358"/>
                    </a:lnTo>
                    <a:lnTo>
                      <a:pt x="19136" y="11600"/>
                    </a:lnTo>
                    <a:lnTo>
                      <a:pt x="19271" y="11861"/>
                    </a:lnTo>
                    <a:lnTo>
                      <a:pt x="19440" y="12028"/>
                    </a:lnTo>
                    <a:lnTo>
                      <a:pt x="19608" y="12177"/>
                    </a:lnTo>
                    <a:lnTo>
                      <a:pt x="19822" y="12289"/>
                    </a:lnTo>
                    <a:lnTo>
                      <a:pt x="20025" y="12289"/>
                    </a:lnTo>
                    <a:lnTo>
                      <a:pt x="20238" y="12289"/>
                    </a:lnTo>
                    <a:lnTo>
                      <a:pt x="20452" y="12215"/>
                    </a:lnTo>
                    <a:lnTo>
                      <a:pt x="20643" y="12103"/>
                    </a:lnTo>
                    <a:lnTo>
                      <a:pt x="20846" y="11973"/>
                    </a:lnTo>
                    <a:lnTo>
                      <a:pt x="21037" y="11786"/>
                    </a:lnTo>
                    <a:lnTo>
                      <a:pt x="21206" y="11563"/>
                    </a:lnTo>
                    <a:lnTo>
                      <a:pt x="21363" y="11321"/>
                    </a:lnTo>
                    <a:lnTo>
                      <a:pt x="21465" y="11079"/>
                    </a:lnTo>
                    <a:lnTo>
                      <a:pt x="21577" y="10744"/>
                    </a:lnTo>
                    <a:lnTo>
                      <a:pt x="21622" y="10427"/>
                    </a:lnTo>
                    <a:lnTo>
                      <a:pt x="21645" y="10111"/>
                    </a:lnTo>
                    <a:lnTo>
                      <a:pt x="21622" y="9608"/>
                    </a:lnTo>
                    <a:lnTo>
                      <a:pt x="21577" y="9142"/>
                    </a:lnTo>
                    <a:lnTo>
                      <a:pt x="21465" y="8751"/>
                    </a:lnTo>
                    <a:lnTo>
                      <a:pt x="21363" y="8397"/>
                    </a:lnTo>
                    <a:lnTo>
                      <a:pt x="21206" y="8062"/>
                    </a:lnTo>
                    <a:lnTo>
                      <a:pt x="21037" y="7820"/>
                    </a:lnTo>
                    <a:lnTo>
                      <a:pt x="20846" y="7597"/>
                    </a:lnTo>
                    <a:lnTo>
                      <a:pt x="20643" y="7429"/>
                    </a:lnTo>
                    <a:lnTo>
                      <a:pt x="20452" y="7317"/>
                    </a:lnTo>
                    <a:lnTo>
                      <a:pt x="20238" y="7206"/>
                    </a:lnTo>
                    <a:lnTo>
                      <a:pt x="20025" y="7168"/>
                    </a:lnTo>
                    <a:lnTo>
                      <a:pt x="19822" y="7206"/>
                    </a:lnTo>
                    <a:lnTo>
                      <a:pt x="19608" y="7243"/>
                    </a:lnTo>
                    <a:lnTo>
                      <a:pt x="19440" y="7355"/>
                    </a:lnTo>
                    <a:lnTo>
                      <a:pt x="19271" y="7504"/>
                    </a:lnTo>
                    <a:lnTo>
                      <a:pt x="19136" y="7708"/>
                    </a:lnTo>
                    <a:lnTo>
                      <a:pt x="19012" y="7895"/>
                    </a:lnTo>
                    <a:lnTo>
                      <a:pt x="18832" y="8025"/>
                    </a:lnTo>
                    <a:lnTo>
                      <a:pt x="18663" y="8174"/>
                    </a:lnTo>
                    <a:lnTo>
                      <a:pt x="18472" y="8248"/>
                    </a:lnTo>
                    <a:lnTo>
                      <a:pt x="18270" y="8286"/>
                    </a:lnTo>
                    <a:lnTo>
                      <a:pt x="18078" y="8323"/>
                    </a:lnTo>
                    <a:lnTo>
                      <a:pt x="17887" y="8323"/>
                    </a:lnTo>
                    <a:lnTo>
                      <a:pt x="17696" y="8248"/>
                    </a:lnTo>
                    <a:lnTo>
                      <a:pt x="17493" y="8174"/>
                    </a:lnTo>
                    <a:lnTo>
                      <a:pt x="17302" y="8062"/>
                    </a:lnTo>
                    <a:lnTo>
                      <a:pt x="17133" y="7969"/>
                    </a:lnTo>
                    <a:lnTo>
                      <a:pt x="16976" y="7783"/>
                    </a:lnTo>
                    <a:lnTo>
                      <a:pt x="16852" y="7597"/>
                    </a:lnTo>
                    <a:lnTo>
                      <a:pt x="16740" y="7429"/>
                    </a:lnTo>
                    <a:lnTo>
                      <a:pt x="16672" y="7168"/>
                    </a:lnTo>
                    <a:lnTo>
                      <a:pt x="16638" y="6926"/>
                    </a:lnTo>
                    <a:lnTo>
                      <a:pt x="16616" y="6498"/>
                    </a:lnTo>
                    <a:lnTo>
                      <a:pt x="16616" y="5772"/>
                    </a:lnTo>
                    <a:lnTo>
                      <a:pt x="16650" y="4915"/>
                    </a:lnTo>
                    <a:lnTo>
                      <a:pt x="16695" y="3928"/>
                    </a:lnTo>
                    <a:lnTo>
                      <a:pt x="16762" y="2960"/>
                    </a:lnTo>
                    <a:lnTo>
                      <a:pt x="16830" y="1992"/>
                    </a:lnTo>
                    <a:lnTo>
                      <a:pt x="16908" y="1173"/>
                    </a:lnTo>
                    <a:lnTo>
                      <a:pt x="16976" y="521"/>
                    </a:lnTo>
                    <a:lnTo>
                      <a:pt x="16953" y="521"/>
                    </a:lnTo>
                    <a:lnTo>
                      <a:pt x="16931" y="521"/>
                    </a:lnTo>
                    <a:lnTo>
                      <a:pt x="16267" y="484"/>
                    </a:lnTo>
                    <a:lnTo>
                      <a:pt x="15637" y="428"/>
                    </a:lnTo>
                    <a:lnTo>
                      <a:pt x="15063" y="353"/>
                    </a:lnTo>
                    <a:lnTo>
                      <a:pt x="14523" y="279"/>
                    </a:lnTo>
                    <a:lnTo>
                      <a:pt x="14040" y="167"/>
                    </a:lnTo>
                    <a:lnTo>
                      <a:pt x="13635" y="93"/>
                    </a:lnTo>
                    <a:lnTo>
                      <a:pt x="13331" y="18"/>
                    </a:lnTo>
                    <a:lnTo>
                      <a:pt x="13117" y="18"/>
                    </a:lnTo>
                    <a:lnTo>
                      <a:pt x="12982" y="18"/>
                    </a:lnTo>
                    <a:lnTo>
                      <a:pt x="12858" y="130"/>
                    </a:lnTo>
                    <a:lnTo>
                      <a:pt x="12723" y="279"/>
                    </a:lnTo>
                    <a:lnTo>
                      <a:pt x="12622" y="446"/>
                    </a:lnTo>
                    <a:lnTo>
                      <a:pt x="12510" y="670"/>
                    </a:lnTo>
                    <a:lnTo>
                      <a:pt x="12419" y="912"/>
                    </a:lnTo>
                    <a:lnTo>
                      <a:pt x="12363" y="1210"/>
                    </a:lnTo>
                    <a:lnTo>
                      <a:pt x="12318" y="1526"/>
                    </a:lnTo>
                    <a:lnTo>
                      <a:pt x="12273" y="1843"/>
                    </a:lnTo>
                    <a:lnTo>
                      <a:pt x="12251" y="2215"/>
                    </a:lnTo>
                    <a:lnTo>
                      <a:pt x="12273" y="2532"/>
                    </a:lnTo>
                    <a:lnTo>
                      <a:pt x="12318" y="2886"/>
                    </a:lnTo>
                    <a:lnTo>
                      <a:pt x="12386" y="3240"/>
                    </a:lnTo>
                    <a:lnTo>
                      <a:pt x="12464" y="3556"/>
                    </a:lnTo>
                    <a:lnTo>
                      <a:pt x="12577" y="3891"/>
                    </a:lnTo>
                    <a:lnTo>
                      <a:pt x="12746" y="4171"/>
                    </a:lnTo>
                    <a:lnTo>
                      <a:pt x="12926" y="4487"/>
                    </a:lnTo>
                    <a:lnTo>
                      <a:pt x="13050" y="4860"/>
                    </a:lnTo>
                    <a:lnTo>
                      <a:pt x="13162" y="5251"/>
                    </a:lnTo>
                    <a:lnTo>
                      <a:pt x="13218" y="5604"/>
                    </a:lnTo>
                    <a:lnTo>
                      <a:pt x="13263" y="5995"/>
                    </a:lnTo>
                    <a:lnTo>
                      <a:pt x="13241" y="6386"/>
                    </a:lnTo>
                    <a:lnTo>
                      <a:pt x="13218" y="6740"/>
                    </a:lnTo>
                    <a:lnTo>
                      <a:pt x="13139" y="7094"/>
                    </a:lnTo>
                    <a:lnTo>
                      <a:pt x="13050" y="7429"/>
                    </a:lnTo>
                    <a:lnTo>
                      <a:pt x="12903" y="7746"/>
                    </a:lnTo>
                    <a:lnTo>
                      <a:pt x="12723" y="8025"/>
                    </a:lnTo>
                    <a:lnTo>
                      <a:pt x="12532" y="8286"/>
                    </a:lnTo>
                    <a:lnTo>
                      <a:pt x="12318" y="8491"/>
                    </a:lnTo>
                    <a:lnTo>
                      <a:pt x="12060" y="8677"/>
                    </a:lnTo>
                    <a:lnTo>
                      <a:pt x="11756" y="8788"/>
                    </a:lnTo>
                    <a:lnTo>
                      <a:pt x="11452" y="8826"/>
                    </a:lnTo>
                    <a:lnTo>
                      <a:pt x="11283" y="8826"/>
                    </a:lnTo>
                    <a:lnTo>
                      <a:pt x="11126" y="8826"/>
                    </a:lnTo>
                    <a:lnTo>
                      <a:pt x="11002" y="8788"/>
                    </a:lnTo>
                    <a:lnTo>
                      <a:pt x="10845" y="8714"/>
                    </a:lnTo>
                    <a:lnTo>
                      <a:pt x="10721" y="8640"/>
                    </a:lnTo>
                    <a:lnTo>
                      <a:pt x="10608" y="8565"/>
                    </a:lnTo>
                    <a:lnTo>
                      <a:pt x="10485" y="8453"/>
                    </a:lnTo>
                    <a:lnTo>
                      <a:pt x="10372" y="8323"/>
                    </a:lnTo>
                    <a:lnTo>
                      <a:pt x="10181" y="8062"/>
                    </a:lnTo>
                    <a:lnTo>
                      <a:pt x="10035" y="7746"/>
                    </a:lnTo>
                    <a:lnTo>
                      <a:pt x="9900" y="7392"/>
                    </a:lnTo>
                    <a:lnTo>
                      <a:pt x="9787" y="7001"/>
                    </a:lnTo>
                    <a:lnTo>
                      <a:pt x="9731" y="6610"/>
                    </a:lnTo>
                    <a:lnTo>
                      <a:pt x="9686" y="6219"/>
                    </a:lnTo>
                    <a:lnTo>
                      <a:pt x="9663" y="5772"/>
                    </a:lnTo>
                    <a:lnTo>
                      <a:pt x="9686" y="5381"/>
                    </a:lnTo>
                    <a:lnTo>
                      <a:pt x="9753" y="4990"/>
                    </a:lnTo>
                    <a:lnTo>
                      <a:pt x="9832" y="4636"/>
                    </a:lnTo>
                    <a:lnTo>
                      <a:pt x="9945" y="4320"/>
                    </a:lnTo>
                    <a:lnTo>
                      <a:pt x="10068" y="4022"/>
                    </a:lnTo>
                    <a:lnTo>
                      <a:pt x="10203" y="3817"/>
                    </a:lnTo>
                    <a:lnTo>
                      <a:pt x="10316" y="3593"/>
                    </a:lnTo>
                    <a:lnTo>
                      <a:pt x="10395" y="3351"/>
                    </a:lnTo>
                    <a:lnTo>
                      <a:pt x="10462" y="3109"/>
                    </a:lnTo>
                    <a:lnTo>
                      <a:pt x="10507" y="2848"/>
                    </a:lnTo>
                    <a:lnTo>
                      <a:pt x="10530" y="2606"/>
                    </a:lnTo>
                    <a:lnTo>
                      <a:pt x="10507" y="2346"/>
                    </a:lnTo>
                    <a:lnTo>
                      <a:pt x="10462" y="2141"/>
                    </a:lnTo>
                    <a:lnTo>
                      <a:pt x="10395" y="1880"/>
                    </a:lnTo>
                    <a:lnTo>
                      <a:pt x="10293" y="1638"/>
                    </a:lnTo>
                    <a:lnTo>
                      <a:pt x="10158" y="1415"/>
                    </a:lnTo>
                    <a:lnTo>
                      <a:pt x="9967" y="1210"/>
                    </a:lnTo>
                    <a:lnTo>
                      <a:pt x="9753" y="986"/>
                    </a:lnTo>
                    <a:lnTo>
                      <a:pt x="9495" y="819"/>
                    </a:lnTo>
                    <a:lnTo>
                      <a:pt x="9191" y="670"/>
                    </a:lnTo>
                    <a:lnTo>
                      <a:pt x="8842" y="521"/>
                    </a:lnTo>
                    <a:lnTo>
                      <a:pt x="8471" y="446"/>
                    </a:lnTo>
                    <a:lnTo>
                      <a:pt x="7998" y="428"/>
                    </a:lnTo>
                    <a:lnTo>
                      <a:pt x="7413" y="428"/>
                    </a:lnTo>
                    <a:lnTo>
                      <a:pt x="6817" y="446"/>
                    </a:lnTo>
                    <a:lnTo>
                      <a:pt x="6187" y="521"/>
                    </a:lnTo>
                    <a:lnTo>
                      <a:pt x="5602" y="633"/>
                    </a:lnTo>
                    <a:lnTo>
                      <a:pt x="5107" y="744"/>
                    </a:lnTo>
                    <a:lnTo>
                      <a:pt x="4725" y="856"/>
                    </a:lnTo>
                    <a:lnTo>
                      <a:pt x="4848" y="1564"/>
                    </a:lnTo>
                    <a:lnTo>
                      <a:pt x="5028" y="2495"/>
                    </a:lnTo>
                    <a:lnTo>
                      <a:pt x="5175" y="3556"/>
                    </a:lnTo>
                    <a:lnTo>
                      <a:pt x="5298" y="4673"/>
                    </a:lnTo>
                    <a:lnTo>
                      <a:pt x="5343" y="5213"/>
                    </a:lnTo>
                    <a:lnTo>
                      <a:pt x="5388" y="5753"/>
                    </a:lnTo>
                    <a:lnTo>
                      <a:pt x="5411" y="6275"/>
                    </a:lnTo>
                    <a:lnTo>
                      <a:pt x="5411" y="6740"/>
                    </a:lnTo>
                    <a:lnTo>
                      <a:pt x="5366" y="7168"/>
                    </a:lnTo>
                    <a:lnTo>
                      <a:pt x="5321" y="7541"/>
                    </a:lnTo>
                    <a:lnTo>
                      <a:pt x="5287" y="7708"/>
                    </a:lnTo>
                    <a:lnTo>
                      <a:pt x="5242" y="7857"/>
                    </a:lnTo>
                    <a:lnTo>
                      <a:pt x="5197" y="7969"/>
                    </a:lnTo>
                    <a:lnTo>
                      <a:pt x="5130" y="8062"/>
                    </a:lnTo>
                    <a:lnTo>
                      <a:pt x="5006" y="8248"/>
                    </a:lnTo>
                    <a:lnTo>
                      <a:pt x="4848" y="8397"/>
                    </a:lnTo>
                    <a:lnTo>
                      <a:pt x="4725" y="8528"/>
                    </a:lnTo>
                    <a:lnTo>
                      <a:pt x="4567" y="8640"/>
                    </a:lnTo>
                    <a:lnTo>
                      <a:pt x="4421" y="8714"/>
                    </a:lnTo>
                    <a:lnTo>
                      <a:pt x="4263" y="8751"/>
                    </a:lnTo>
                    <a:lnTo>
                      <a:pt x="4095" y="8788"/>
                    </a:lnTo>
                    <a:lnTo>
                      <a:pt x="3948" y="8788"/>
                    </a:lnTo>
                    <a:lnTo>
                      <a:pt x="3791" y="8751"/>
                    </a:lnTo>
                    <a:lnTo>
                      <a:pt x="3667" y="8714"/>
                    </a:lnTo>
                    <a:lnTo>
                      <a:pt x="3510" y="8677"/>
                    </a:lnTo>
                    <a:lnTo>
                      <a:pt x="3386" y="8602"/>
                    </a:lnTo>
                    <a:lnTo>
                      <a:pt x="3251" y="8491"/>
                    </a:lnTo>
                    <a:lnTo>
                      <a:pt x="3127" y="8360"/>
                    </a:lnTo>
                    <a:lnTo>
                      <a:pt x="3015" y="8248"/>
                    </a:lnTo>
                    <a:lnTo>
                      <a:pt x="2925" y="8062"/>
                    </a:lnTo>
                    <a:lnTo>
                      <a:pt x="2778" y="7857"/>
                    </a:lnTo>
                    <a:lnTo>
                      <a:pt x="2610" y="7671"/>
                    </a:lnTo>
                    <a:lnTo>
                      <a:pt x="2407" y="7541"/>
                    </a:lnTo>
                    <a:lnTo>
                      <a:pt x="2171" y="7466"/>
                    </a:lnTo>
                    <a:lnTo>
                      <a:pt x="1957" y="7429"/>
                    </a:lnTo>
                    <a:lnTo>
                      <a:pt x="1698" y="7429"/>
                    </a:lnTo>
                    <a:lnTo>
                      <a:pt x="1462" y="7466"/>
                    </a:lnTo>
                    <a:lnTo>
                      <a:pt x="1226" y="7559"/>
                    </a:lnTo>
                    <a:lnTo>
                      <a:pt x="989" y="7708"/>
                    </a:lnTo>
                    <a:lnTo>
                      <a:pt x="776" y="7932"/>
                    </a:lnTo>
                    <a:lnTo>
                      <a:pt x="551" y="8211"/>
                    </a:lnTo>
                    <a:lnTo>
                      <a:pt x="382" y="8528"/>
                    </a:lnTo>
                    <a:lnTo>
                      <a:pt x="315" y="8714"/>
                    </a:lnTo>
                    <a:lnTo>
                      <a:pt x="236" y="8919"/>
                    </a:lnTo>
                    <a:lnTo>
                      <a:pt x="191" y="9142"/>
                    </a:lnTo>
                    <a:lnTo>
                      <a:pt x="123" y="9347"/>
                    </a:lnTo>
                    <a:lnTo>
                      <a:pt x="78" y="9608"/>
                    </a:lnTo>
                    <a:lnTo>
                      <a:pt x="56" y="9887"/>
                    </a:lnTo>
                    <a:lnTo>
                      <a:pt x="33" y="10185"/>
                    </a:lnTo>
                    <a:lnTo>
                      <a:pt x="33" y="10464"/>
                    </a:lnTo>
                    <a:lnTo>
                      <a:pt x="33" y="10706"/>
                    </a:lnTo>
                    <a:lnTo>
                      <a:pt x="56" y="10967"/>
                    </a:lnTo>
                    <a:lnTo>
                      <a:pt x="78" y="11172"/>
                    </a:lnTo>
                    <a:lnTo>
                      <a:pt x="123" y="11395"/>
                    </a:lnTo>
                    <a:lnTo>
                      <a:pt x="168" y="11600"/>
                    </a:lnTo>
                    <a:lnTo>
                      <a:pt x="236" y="11786"/>
                    </a:lnTo>
                    <a:lnTo>
                      <a:pt x="292" y="11973"/>
                    </a:lnTo>
                    <a:lnTo>
                      <a:pt x="382" y="12140"/>
                    </a:lnTo>
                    <a:lnTo>
                      <a:pt x="540" y="12419"/>
                    </a:lnTo>
                    <a:lnTo>
                      <a:pt x="731" y="12680"/>
                    </a:lnTo>
                    <a:lnTo>
                      <a:pt x="944" y="12866"/>
                    </a:lnTo>
                    <a:lnTo>
                      <a:pt x="1158" y="12997"/>
                    </a:lnTo>
                    <a:lnTo>
                      <a:pt x="1395" y="13108"/>
                    </a:lnTo>
                    <a:lnTo>
                      <a:pt x="1608" y="13183"/>
                    </a:lnTo>
                    <a:lnTo>
                      <a:pt x="1856" y="13183"/>
                    </a:lnTo>
                    <a:lnTo>
                      <a:pt x="2070" y="13146"/>
                    </a:lnTo>
                    <a:lnTo>
                      <a:pt x="2261" y="13071"/>
                    </a:lnTo>
                    <a:lnTo>
                      <a:pt x="2430" y="12960"/>
                    </a:lnTo>
                    <a:lnTo>
                      <a:pt x="2587" y="12792"/>
                    </a:lnTo>
                    <a:lnTo>
                      <a:pt x="2688" y="12606"/>
                    </a:lnTo>
                    <a:lnTo>
                      <a:pt x="2801" y="12419"/>
                    </a:lnTo>
                    <a:lnTo>
                      <a:pt x="2925" y="12289"/>
                    </a:lnTo>
                    <a:lnTo>
                      <a:pt x="3082" y="12177"/>
                    </a:lnTo>
                    <a:lnTo>
                      <a:pt x="3228" y="12103"/>
                    </a:lnTo>
                    <a:lnTo>
                      <a:pt x="3408" y="12103"/>
                    </a:lnTo>
                    <a:lnTo>
                      <a:pt x="3577" y="12103"/>
                    </a:lnTo>
                    <a:lnTo>
                      <a:pt x="3723" y="12177"/>
                    </a:lnTo>
                    <a:lnTo>
                      <a:pt x="3903" y="12252"/>
                    </a:lnTo>
                    <a:lnTo>
                      <a:pt x="4072" y="12364"/>
                    </a:lnTo>
                    <a:lnTo>
                      <a:pt x="4230" y="12494"/>
                    </a:lnTo>
                    <a:lnTo>
                      <a:pt x="4353" y="12643"/>
                    </a:lnTo>
                    <a:lnTo>
                      <a:pt x="4488" y="12829"/>
                    </a:lnTo>
                    <a:lnTo>
                      <a:pt x="4567" y="13034"/>
                    </a:lnTo>
                    <a:lnTo>
                      <a:pt x="4657" y="13257"/>
                    </a:lnTo>
                    <a:lnTo>
                      <a:pt x="4702" y="13462"/>
                    </a:lnTo>
                    <a:lnTo>
                      <a:pt x="4725" y="13686"/>
                    </a:lnTo>
                    <a:lnTo>
                      <a:pt x="4702" y="14282"/>
                    </a:lnTo>
                    <a:lnTo>
                      <a:pt x="4657" y="15045"/>
                    </a:lnTo>
                    <a:lnTo>
                      <a:pt x="4612" y="15976"/>
                    </a:lnTo>
                    <a:lnTo>
                      <a:pt x="4590" y="16926"/>
                    </a:lnTo>
                    <a:lnTo>
                      <a:pt x="4567" y="17968"/>
                    </a:lnTo>
                    <a:lnTo>
                      <a:pt x="4567" y="19011"/>
                    </a:lnTo>
                    <a:lnTo>
                      <a:pt x="4590" y="19514"/>
                    </a:lnTo>
                    <a:lnTo>
                      <a:pt x="4612" y="19980"/>
                    </a:lnTo>
                    <a:lnTo>
                      <a:pt x="4657" y="20426"/>
                    </a:lnTo>
                    <a:lnTo>
                      <a:pt x="4725" y="20836"/>
                    </a:lnTo>
                    <a:lnTo>
                      <a:pt x="4848" y="20929"/>
                    </a:lnTo>
                    <a:lnTo>
                      <a:pt x="5040" y="21004"/>
                    </a:lnTo>
                    <a:lnTo>
                      <a:pt x="5265" y="21078"/>
                    </a:lnTo>
                    <a:lnTo>
                      <a:pt x="5478" y="21115"/>
                    </a:lnTo>
                    <a:lnTo>
                      <a:pt x="6041" y="21115"/>
                    </a:lnTo>
                    <a:lnTo>
                      <a:pt x="6637" y="21078"/>
                    </a:lnTo>
                    <a:lnTo>
                      <a:pt x="7312" y="21004"/>
                    </a:lnTo>
                    <a:lnTo>
                      <a:pt x="7998" y="20929"/>
                    </a:lnTo>
                    <a:lnTo>
                      <a:pt x="8696" y="20855"/>
                    </a:lnTo>
                    <a:lnTo>
                      <a:pt x="9360" y="20836"/>
                    </a:lnTo>
                    <a:close/>
                  </a:path>
                </a:pathLst>
              </a:custGeom>
              <a:solidFill>
                <a:srgbClr val="CCCC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pic>
          <p:nvPicPr>
            <p:cNvPr id="14" name="Picture 27" descr="MC900311526[1]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1570"/>
              <a:ext cx="500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8" descr="MC900312146[1]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9"/>
            <a:stretch>
              <a:fillRect/>
            </a:stretch>
          </p:blipFill>
          <p:spPr bwMode="auto">
            <a:xfrm rot="-3297020">
              <a:off x="930" y="1616"/>
              <a:ext cx="271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 Box 29"/>
            <p:cNvSpPr txBox="1">
              <a:spLocks noChangeArrowheads="1"/>
            </p:cNvSpPr>
            <p:nvPr/>
          </p:nvSpPr>
          <p:spPr bwMode="auto">
            <a:xfrm>
              <a:off x="972" y="2205"/>
              <a:ext cx="27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AR" altLang="es-ES" sz="1000"/>
                <a:t>OA1</a:t>
              </a:r>
              <a:endParaRPr lang="es-ES" altLang="es-ES" sz="1000"/>
            </a:p>
          </p:txBody>
        </p:sp>
        <p:sp>
          <p:nvSpPr>
            <p:cNvPr id="17" name="Text Box 30"/>
            <p:cNvSpPr txBox="1">
              <a:spLocks noChangeArrowheads="1"/>
            </p:cNvSpPr>
            <p:nvPr/>
          </p:nvSpPr>
          <p:spPr bwMode="auto">
            <a:xfrm>
              <a:off x="1655" y="2205"/>
              <a:ext cx="27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AR" altLang="es-ES" sz="1000"/>
                <a:t>OA2</a:t>
              </a:r>
              <a:endParaRPr lang="es-ES" altLang="es-ES" sz="1000"/>
            </a:p>
          </p:txBody>
        </p:sp>
        <p:sp>
          <p:nvSpPr>
            <p:cNvPr id="18" name="Text Box 31"/>
            <p:cNvSpPr txBox="1">
              <a:spLocks noChangeArrowheads="1"/>
            </p:cNvSpPr>
            <p:nvPr/>
          </p:nvSpPr>
          <p:spPr bwMode="auto">
            <a:xfrm>
              <a:off x="2514" y="2205"/>
              <a:ext cx="27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AR" altLang="es-ES" sz="1000"/>
                <a:t>OA3</a:t>
              </a:r>
              <a:endParaRPr lang="es-ES" altLang="es-ES" sz="1000"/>
            </a:p>
          </p:txBody>
        </p:sp>
      </p:grpSp>
      <p:grpSp>
        <p:nvGrpSpPr>
          <p:cNvPr id="23" name="Group 36"/>
          <p:cNvGrpSpPr>
            <a:grpSpLocks/>
          </p:cNvGrpSpPr>
          <p:nvPr/>
        </p:nvGrpSpPr>
        <p:grpSpPr bwMode="auto">
          <a:xfrm>
            <a:off x="336066" y="1353478"/>
            <a:ext cx="1979614" cy="2305472"/>
            <a:chOff x="975" y="2205"/>
            <a:chExt cx="1588" cy="1905"/>
          </a:xfrm>
        </p:grpSpPr>
        <p:sp>
          <p:nvSpPr>
            <p:cNvPr id="24" name="Oval 37"/>
            <p:cNvSpPr>
              <a:spLocks noChangeArrowheads="1"/>
            </p:cNvSpPr>
            <p:nvPr/>
          </p:nvSpPr>
          <p:spPr bwMode="auto">
            <a:xfrm>
              <a:off x="975" y="2205"/>
              <a:ext cx="1588" cy="1905"/>
            </a:xfrm>
            <a:prstGeom prst="ellipse">
              <a:avLst/>
            </a:prstGeom>
            <a:solidFill>
              <a:srgbClr val="A793B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AR" altLang="es-ES" sz="1800"/>
            </a:p>
          </p:txBody>
        </p:sp>
        <p:sp>
          <p:nvSpPr>
            <p:cNvPr id="25" name="Oval 38"/>
            <p:cNvSpPr>
              <a:spLocks noChangeArrowheads="1"/>
            </p:cNvSpPr>
            <p:nvPr/>
          </p:nvSpPr>
          <p:spPr bwMode="auto">
            <a:xfrm>
              <a:off x="1338" y="2523"/>
              <a:ext cx="726" cy="635"/>
            </a:xfrm>
            <a:prstGeom prst="ellipse">
              <a:avLst/>
            </a:prstGeom>
            <a:solidFill>
              <a:srgbClr val="A793B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AR" altLang="es-ES" sz="1000"/>
                <a:t>Recurso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AR" altLang="es-ES" sz="1000"/>
                <a:t>educativo</a:t>
              </a:r>
              <a:endParaRPr lang="es-ES" altLang="es-ES" sz="1000"/>
            </a:p>
          </p:txBody>
        </p:sp>
        <p:sp>
          <p:nvSpPr>
            <p:cNvPr id="26" name="Text Box 39"/>
            <p:cNvSpPr txBox="1">
              <a:spLocks noChangeArrowheads="1"/>
            </p:cNvSpPr>
            <p:nvPr/>
          </p:nvSpPr>
          <p:spPr bwMode="auto">
            <a:xfrm>
              <a:off x="1292" y="3477"/>
              <a:ext cx="953" cy="269"/>
            </a:xfrm>
            <a:prstGeom prst="rect">
              <a:avLst/>
            </a:prstGeom>
            <a:solidFill>
              <a:srgbClr val="A79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s-AR" altLang="es-ES" sz="1000"/>
                <a:t>metadatos</a:t>
              </a:r>
              <a:endParaRPr lang="es-ES" altLang="es-ES" sz="1000"/>
            </a:p>
          </p:txBody>
        </p:sp>
      </p:grpSp>
      <p:sp>
        <p:nvSpPr>
          <p:cNvPr id="27" name="Text Box 40"/>
          <p:cNvSpPr txBox="1">
            <a:spLocks noChangeArrowheads="1"/>
          </p:cNvSpPr>
          <p:nvPr/>
        </p:nvSpPr>
        <p:spPr bwMode="auto">
          <a:xfrm>
            <a:off x="971550" y="4797425"/>
            <a:ext cx="2698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1800"/>
              <a:t>Reuso: piezas pequeñas</a:t>
            </a:r>
            <a:endParaRPr lang="es-ES" altLang="es-ES" sz="18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ES" sz="2800" dirty="0"/>
              <a:t>Herramientas de autor para crear objetos de aprendizaje</a:t>
            </a:r>
            <a:endParaRPr sz="2800" dirty="0"/>
          </a:p>
        </p:txBody>
      </p:sp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348881"/>
            <a:ext cx="3137334" cy="82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133" y="1943753"/>
            <a:ext cx="187325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861048"/>
            <a:ext cx="4333509" cy="1064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926013"/>
            <a:ext cx="1527175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382" y="4926014"/>
            <a:ext cx="2735905" cy="108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2" descr="mos sol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760" y="1943754"/>
            <a:ext cx="2514953" cy="1526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110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ES" dirty="0"/>
              <a:t>Repositorios de objetos de aprendizaje</a:t>
            </a:r>
            <a:endParaRPr dirty="0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067944" y="3212976"/>
            <a:ext cx="11525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1800"/>
              <a:t>exponer</a:t>
            </a:r>
            <a:endParaRPr lang="es-ES" altLang="es-ES" sz="1800"/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2340744" y="3212976"/>
            <a:ext cx="1295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1800"/>
              <a:t>almacenar</a:t>
            </a:r>
            <a:endParaRPr lang="es-ES" altLang="es-ES" sz="1800"/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5795144" y="3206626"/>
            <a:ext cx="10810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1800"/>
              <a:t>entregar</a:t>
            </a:r>
            <a:endParaRPr lang="es-ES" altLang="es-ES" sz="1800"/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6082482" y="1700088"/>
            <a:ext cx="793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1800"/>
              <a:t>pedir</a:t>
            </a:r>
            <a:endParaRPr lang="es-ES" altLang="es-ES" sz="1800"/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2483619" y="2347788"/>
            <a:ext cx="936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1800"/>
              <a:t>enviar</a:t>
            </a:r>
            <a:endParaRPr lang="es-ES" altLang="es-ES" sz="1800"/>
          </a:p>
        </p:txBody>
      </p:sp>
      <p:grpSp>
        <p:nvGrpSpPr>
          <p:cNvPr id="14" name="Group 48"/>
          <p:cNvGrpSpPr>
            <a:grpSpLocks/>
          </p:cNvGrpSpPr>
          <p:nvPr/>
        </p:nvGrpSpPr>
        <p:grpSpPr bwMode="auto">
          <a:xfrm>
            <a:off x="2915419" y="4149601"/>
            <a:ext cx="3168650" cy="1368425"/>
            <a:chOff x="1746" y="3249"/>
            <a:chExt cx="1996" cy="862"/>
          </a:xfrm>
        </p:grpSpPr>
        <p:sp>
          <p:nvSpPr>
            <p:cNvPr id="15" name="AutoShape 26"/>
            <p:cNvSpPr>
              <a:spLocks noChangeArrowheads="1"/>
            </p:cNvSpPr>
            <p:nvPr/>
          </p:nvSpPr>
          <p:spPr bwMode="auto">
            <a:xfrm>
              <a:off x="1746" y="3249"/>
              <a:ext cx="1996" cy="862"/>
            </a:xfrm>
            <a:prstGeom prst="cube">
              <a:avLst>
                <a:gd name="adj" fmla="val 25000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hlink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AR" altLang="es-ES" sz="1800"/>
            </a:p>
          </p:txBody>
        </p:sp>
        <p:grpSp>
          <p:nvGrpSpPr>
            <p:cNvPr id="16" name="Group 23"/>
            <p:cNvGrpSpPr>
              <a:grpSpLocks/>
            </p:cNvGrpSpPr>
            <p:nvPr/>
          </p:nvGrpSpPr>
          <p:grpSpPr bwMode="auto">
            <a:xfrm>
              <a:off x="1927" y="3612"/>
              <a:ext cx="666" cy="453"/>
              <a:chOff x="2245" y="3294"/>
              <a:chExt cx="681" cy="408"/>
            </a:xfrm>
          </p:grpSpPr>
          <p:sp>
            <p:nvSpPr>
              <p:cNvPr id="20" name="AutoShape 7"/>
              <p:cNvSpPr>
                <a:spLocks noChangeArrowheads="1"/>
              </p:cNvSpPr>
              <p:nvPr/>
            </p:nvSpPr>
            <p:spPr bwMode="auto">
              <a:xfrm>
                <a:off x="2245" y="3294"/>
                <a:ext cx="635" cy="408"/>
              </a:xfrm>
              <a:prstGeom prst="flowChartMagneticDisk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s-AR" altLang="es-ES" sz="1800"/>
              </a:p>
            </p:txBody>
          </p:sp>
          <p:sp>
            <p:nvSpPr>
              <p:cNvPr id="21" name="Text Box 11"/>
              <p:cNvSpPr txBox="1">
                <a:spLocks noChangeArrowheads="1"/>
              </p:cNvSpPr>
              <p:nvPr/>
            </p:nvSpPr>
            <p:spPr bwMode="auto">
              <a:xfrm>
                <a:off x="2245" y="3430"/>
                <a:ext cx="681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s-AR" altLang="es-ES" sz="1400"/>
                  <a:t>metadatos</a:t>
                </a:r>
                <a:endParaRPr lang="es-ES" altLang="es-ES" sz="1400"/>
              </a:p>
            </p:txBody>
          </p:sp>
        </p:grpSp>
        <p:sp>
          <p:nvSpPr>
            <p:cNvPr id="17" name="AutoShape 20"/>
            <p:cNvSpPr>
              <a:spLocks noChangeArrowheads="1"/>
            </p:cNvSpPr>
            <p:nvPr/>
          </p:nvSpPr>
          <p:spPr bwMode="auto">
            <a:xfrm>
              <a:off x="2835" y="3612"/>
              <a:ext cx="621" cy="453"/>
            </a:xfrm>
            <a:prstGeom prst="flowChartMagneticDisk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AR" altLang="es-ES" sz="1800"/>
            </a:p>
          </p:txBody>
        </p:sp>
        <p:sp>
          <p:nvSpPr>
            <p:cNvPr id="18" name="Text Box 21"/>
            <p:cNvSpPr txBox="1">
              <a:spLocks noChangeArrowheads="1"/>
            </p:cNvSpPr>
            <p:nvPr/>
          </p:nvSpPr>
          <p:spPr bwMode="auto">
            <a:xfrm>
              <a:off x="2880" y="3719"/>
              <a:ext cx="577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s-AR" altLang="es-ES" sz="1200"/>
                <a:t>contenido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s-AR" altLang="es-ES" sz="1200"/>
                <a:t>educativo </a:t>
              </a:r>
              <a:endParaRPr lang="es-ES" altLang="es-ES" sz="1200"/>
            </a:p>
          </p:txBody>
        </p:sp>
        <p:sp>
          <p:nvSpPr>
            <p:cNvPr id="19" name="Text Box 27"/>
            <p:cNvSpPr txBox="1">
              <a:spLocks noChangeArrowheads="1"/>
            </p:cNvSpPr>
            <p:nvPr/>
          </p:nvSpPr>
          <p:spPr bwMode="auto">
            <a:xfrm>
              <a:off x="2472" y="3249"/>
              <a:ext cx="53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s-AR" altLang="es-ES" sz="2000" b="1"/>
                <a:t>ROA</a:t>
              </a:r>
              <a:endParaRPr lang="es-ES" altLang="es-ES" sz="2000" b="1"/>
            </a:p>
          </p:txBody>
        </p:sp>
      </p:grpSp>
      <p:sp>
        <p:nvSpPr>
          <p:cNvPr id="22" name="Text Box 39"/>
          <p:cNvSpPr txBox="1">
            <a:spLocks noChangeArrowheads="1"/>
          </p:cNvSpPr>
          <p:nvPr/>
        </p:nvSpPr>
        <p:spPr bwMode="auto">
          <a:xfrm>
            <a:off x="2555057" y="1700088"/>
            <a:ext cx="936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1800"/>
              <a:t>buscar</a:t>
            </a:r>
            <a:endParaRPr lang="es-ES" altLang="es-ES" sz="1800"/>
          </a:p>
        </p:txBody>
      </p:sp>
      <p:sp>
        <p:nvSpPr>
          <p:cNvPr id="23" name="Text Box 40"/>
          <p:cNvSpPr txBox="1">
            <a:spLocks noChangeArrowheads="1"/>
          </p:cNvSpPr>
          <p:nvPr/>
        </p:nvSpPr>
        <p:spPr bwMode="auto">
          <a:xfrm>
            <a:off x="5076007" y="2347788"/>
            <a:ext cx="936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1800"/>
              <a:t>alertar</a:t>
            </a:r>
            <a:endParaRPr lang="es-ES" altLang="es-ES" sz="1800"/>
          </a:p>
        </p:txBody>
      </p:sp>
      <p:sp>
        <p:nvSpPr>
          <p:cNvPr id="24" name="Text Box 41"/>
          <p:cNvSpPr txBox="1">
            <a:spLocks noChangeArrowheads="1"/>
          </p:cNvSpPr>
          <p:nvPr/>
        </p:nvSpPr>
        <p:spPr bwMode="auto">
          <a:xfrm>
            <a:off x="3996507" y="1700088"/>
            <a:ext cx="10810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1800"/>
              <a:t>colectar</a:t>
            </a:r>
            <a:endParaRPr lang="es-ES" altLang="es-ES" sz="1800"/>
          </a:p>
        </p:txBody>
      </p:sp>
      <p:sp>
        <p:nvSpPr>
          <p:cNvPr id="25" name="Line 42"/>
          <p:cNvSpPr>
            <a:spLocks noChangeShapeType="1"/>
          </p:cNvSpPr>
          <p:nvPr/>
        </p:nvSpPr>
        <p:spPr bwMode="auto">
          <a:xfrm>
            <a:off x="2915419" y="2708151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6" name="Line 43"/>
          <p:cNvSpPr>
            <a:spLocks noChangeShapeType="1"/>
          </p:cNvSpPr>
          <p:nvPr/>
        </p:nvSpPr>
        <p:spPr bwMode="auto">
          <a:xfrm>
            <a:off x="6444432" y="2204913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7" name="Line 44"/>
          <p:cNvSpPr>
            <a:spLocks noChangeShapeType="1"/>
          </p:cNvSpPr>
          <p:nvPr/>
        </p:nvSpPr>
        <p:spPr bwMode="auto">
          <a:xfrm>
            <a:off x="3275782" y="2131888"/>
            <a:ext cx="936625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4" name="Line 45"/>
          <p:cNvSpPr>
            <a:spLocks noChangeShapeType="1"/>
          </p:cNvSpPr>
          <p:nvPr/>
        </p:nvSpPr>
        <p:spPr bwMode="auto">
          <a:xfrm>
            <a:off x="4499744" y="1989013"/>
            <a:ext cx="0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5" name="Line 46"/>
          <p:cNvSpPr>
            <a:spLocks noChangeShapeType="1"/>
          </p:cNvSpPr>
          <p:nvPr/>
        </p:nvSpPr>
        <p:spPr bwMode="auto">
          <a:xfrm flipH="1">
            <a:off x="5076007" y="2708151"/>
            <a:ext cx="360362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490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ES" sz="4800" dirty="0"/>
              <a:t>Estándares</a:t>
            </a:r>
            <a:endParaRPr sz="4800" dirty="0"/>
          </a:p>
        </p:txBody>
      </p:sp>
      <p:grpSp>
        <p:nvGrpSpPr>
          <p:cNvPr id="28" name="Group 34"/>
          <p:cNvGrpSpPr>
            <a:grpSpLocks/>
          </p:cNvGrpSpPr>
          <p:nvPr/>
        </p:nvGrpSpPr>
        <p:grpSpPr bwMode="auto">
          <a:xfrm>
            <a:off x="612254" y="1747515"/>
            <a:ext cx="2160588" cy="2473325"/>
            <a:chOff x="476" y="1600"/>
            <a:chExt cx="1361" cy="1558"/>
          </a:xfrm>
        </p:grpSpPr>
        <p:grpSp>
          <p:nvGrpSpPr>
            <p:cNvPr id="29" name="Group 20"/>
            <p:cNvGrpSpPr>
              <a:grpSpLocks/>
            </p:cNvGrpSpPr>
            <p:nvPr/>
          </p:nvGrpSpPr>
          <p:grpSpPr bwMode="auto">
            <a:xfrm>
              <a:off x="703" y="2387"/>
              <a:ext cx="1134" cy="771"/>
              <a:chOff x="2880" y="1570"/>
              <a:chExt cx="1134" cy="771"/>
            </a:xfrm>
          </p:grpSpPr>
          <p:sp>
            <p:nvSpPr>
              <p:cNvPr id="31" name="Oval 15"/>
              <p:cNvSpPr>
                <a:spLocks noChangeArrowheads="1"/>
              </p:cNvSpPr>
              <p:nvPr/>
            </p:nvSpPr>
            <p:spPr bwMode="auto">
              <a:xfrm>
                <a:off x="2880" y="1570"/>
                <a:ext cx="1134" cy="771"/>
              </a:xfrm>
              <a:prstGeom prst="ellipse">
                <a:avLst/>
              </a:prstGeom>
              <a:gradFill rotWithShape="1">
                <a:gsLst>
                  <a:gs pos="0">
                    <a:srgbClr val="EFD7F7"/>
                  </a:gs>
                  <a:gs pos="100000">
                    <a:srgbClr val="9900CC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s-AR" altLang="es-ES" sz="1800"/>
              </a:p>
            </p:txBody>
          </p:sp>
          <p:grpSp>
            <p:nvGrpSpPr>
              <p:cNvPr id="32" name="Group 18"/>
              <p:cNvGrpSpPr>
                <a:grpSpLocks/>
              </p:cNvGrpSpPr>
              <p:nvPr/>
            </p:nvGrpSpPr>
            <p:grpSpPr bwMode="auto">
              <a:xfrm>
                <a:off x="2880" y="1616"/>
                <a:ext cx="816" cy="680"/>
                <a:chOff x="2880" y="1616"/>
                <a:chExt cx="816" cy="680"/>
              </a:xfrm>
            </p:grpSpPr>
            <p:sp>
              <p:nvSpPr>
                <p:cNvPr id="33" name="Oval 17"/>
                <p:cNvSpPr>
                  <a:spLocks noChangeArrowheads="1"/>
                </p:cNvSpPr>
                <p:nvPr/>
              </p:nvSpPr>
              <p:spPr bwMode="auto">
                <a:xfrm>
                  <a:off x="2880" y="1616"/>
                  <a:ext cx="816" cy="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7EFFF"/>
                    </a:gs>
                    <a:gs pos="100000">
                      <a:srgbClr val="CC99F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s-AR" altLang="es-ES" sz="1800"/>
                </a:p>
              </p:txBody>
            </p:sp>
            <p:sp>
              <p:nvSpPr>
                <p:cNvPr id="36" name="Oval 16"/>
                <p:cNvSpPr>
                  <a:spLocks noChangeArrowheads="1"/>
                </p:cNvSpPr>
                <p:nvPr/>
              </p:nvSpPr>
              <p:spPr bwMode="auto">
                <a:xfrm>
                  <a:off x="2880" y="1706"/>
                  <a:ext cx="544" cy="49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4F4FF"/>
                    </a:gs>
                    <a:gs pos="100000">
                      <a:srgbClr val="CCCCF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s-AR" altLang="es-ES" sz="800"/>
                    <a:t>recursos</a:t>
                  </a:r>
                  <a:endParaRPr lang="es-ES" altLang="es-ES" sz="800"/>
                </a:p>
              </p:txBody>
            </p:sp>
          </p:grpSp>
        </p:grpSp>
        <p:sp>
          <p:nvSpPr>
            <p:cNvPr id="30" name="Text Box 25"/>
            <p:cNvSpPr txBox="1">
              <a:spLocks noChangeArrowheads="1"/>
            </p:cNvSpPr>
            <p:nvPr/>
          </p:nvSpPr>
          <p:spPr bwMode="auto">
            <a:xfrm>
              <a:off x="476" y="1600"/>
              <a:ext cx="58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AR" altLang="es-ES" sz="2400"/>
                <a:t>Tipos</a:t>
              </a:r>
              <a:endParaRPr lang="es-ES" altLang="es-ES" sz="2400"/>
            </a:p>
          </p:txBody>
        </p:sp>
      </p:grpSp>
      <p:sp>
        <p:nvSpPr>
          <p:cNvPr id="38" name="Text Box 10"/>
          <p:cNvSpPr txBox="1">
            <a:spLocks noChangeArrowheads="1"/>
          </p:cNvSpPr>
          <p:nvPr/>
        </p:nvSpPr>
        <p:spPr bwMode="auto">
          <a:xfrm>
            <a:off x="3347517" y="4614540"/>
            <a:ext cx="114646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1800" dirty="0"/>
              <a:t>LOM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1800" dirty="0"/>
              <a:t>DC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1800" dirty="0"/>
              <a:t>IMS LRM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1800" dirty="0"/>
              <a:t>EML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1800" dirty="0"/>
              <a:t>IMS </a:t>
            </a:r>
            <a:r>
              <a:rPr lang="es-AR" altLang="es-ES" sz="1800" dirty="0" err="1"/>
              <a:t>AfA</a:t>
            </a:r>
            <a:endParaRPr lang="es-ES" altLang="es-ES" sz="1800" dirty="0"/>
          </a:p>
        </p:txBody>
      </p:sp>
      <p:sp>
        <p:nvSpPr>
          <p:cNvPr id="39" name="Text Box 11"/>
          <p:cNvSpPr txBox="1">
            <a:spLocks noChangeArrowheads="1"/>
          </p:cNvSpPr>
          <p:nvPr/>
        </p:nvSpPr>
        <p:spPr bwMode="auto">
          <a:xfrm>
            <a:off x="4833417" y="2460303"/>
            <a:ext cx="10350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1800"/>
              <a:t>IMS CP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1800"/>
              <a:t>IMS SS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1800"/>
              <a:t>CMI</a:t>
            </a:r>
            <a:br>
              <a:rPr lang="es-AR" altLang="es-ES" sz="1800"/>
            </a:br>
            <a:r>
              <a:rPr lang="es-AR" altLang="es-ES" sz="1800"/>
              <a:t>SCORM</a:t>
            </a:r>
            <a:endParaRPr lang="es-ES" altLang="es-ES" sz="1800"/>
          </a:p>
        </p:txBody>
      </p:sp>
      <p:sp>
        <p:nvSpPr>
          <p:cNvPr id="40" name="Text Box 14"/>
          <p:cNvSpPr txBox="1">
            <a:spLocks noChangeArrowheads="1"/>
          </p:cNvSpPr>
          <p:nvPr/>
        </p:nvSpPr>
        <p:spPr bwMode="auto">
          <a:xfrm>
            <a:off x="612254" y="1242690"/>
            <a:ext cx="4268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2400"/>
              <a:t>¿Qué son? ¿Para qué sirven?</a:t>
            </a:r>
            <a:endParaRPr lang="es-ES" altLang="es-ES" sz="2400"/>
          </a:p>
        </p:txBody>
      </p:sp>
      <p:grpSp>
        <p:nvGrpSpPr>
          <p:cNvPr id="41" name="Group 32"/>
          <p:cNvGrpSpPr>
            <a:grpSpLocks/>
          </p:cNvGrpSpPr>
          <p:nvPr/>
        </p:nvGrpSpPr>
        <p:grpSpPr bwMode="auto">
          <a:xfrm>
            <a:off x="2052117" y="3644578"/>
            <a:ext cx="2614612" cy="1014412"/>
            <a:chOff x="1383" y="2795"/>
            <a:chExt cx="1647" cy="639"/>
          </a:xfrm>
        </p:grpSpPr>
        <p:sp>
          <p:nvSpPr>
            <p:cNvPr id="42" name="Text Box 9"/>
            <p:cNvSpPr txBox="1">
              <a:spLocks noChangeArrowheads="1"/>
            </p:cNvSpPr>
            <p:nvPr/>
          </p:nvSpPr>
          <p:spPr bwMode="auto">
            <a:xfrm>
              <a:off x="2018" y="3203"/>
              <a:ext cx="101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AR" altLang="es-ES" sz="1800"/>
                <a:t>METADATOS</a:t>
              </a:r>
              <a:endParaRPr lang="es-ES" altLang="es-ES" sz="1800"/>
            </a:p>
          </p:txBody>
        </p:sp>
        <p:grpSp>
          <p:nvGrpSpPr>
            <p:cNvPr id="43" name="Group 31"/>
            <p:cNvGrpSpPr>
              <a:grpSpLocks/>
            </p:cNvGrpSpPr>
            <p:nvPr/>
          </p:nvGrpSpPr>
          <p:grpSpPr bwMode="auto">
            <a:xfrm>
              <a:off x="1383" y="2795"/>
              <a:ext cx="1225" cy="408"/>
              <a:chOff x="1383" y="2795"/>
              <a:chExt cx="1225" cy="408"/>
            </a:xfrm>
          </p:grpSpPr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>
                <a:off x="1383" y="2795"/>
                <a:ext cx="1134" cy="4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5" name="Text Box 23"/>
              <p:cNvSpPr txBox="1">
                <a:spLocks noChangeArrowheads="1"/>
              </p:cNvSpPr>
              <p:nvPr/>
            </p:nvSpPr>
            <p:spPr bwMode="auto">
              <a:xfrm>
                <a:off x="2018" y="2795"/>
                <a:ext cx="590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s-AR" altLang="es-ES" sz="1000"/>
                  <a:t>¿cómo se describen?</a:t>
                </a:r>
                <a:endParaRPr lang="es-ES" altLang="es-ES" sz="1000"/>
              </a:p>
            </p:txBody>
          </p:sp>
        </p:grpSp>
      </p:grpSp>
      <p:grpSp>
        <p:nvGrpSpPr>
          <p:cNvPr id="46" name="Group 33"/>
          <p:cNvGrpSpPr>
            <a:grpSpLocks/>
          </p:cNvGrpSpPr>
          <p:nvPr/>
        </p:nvGrpSpPr>
        <p:grpSpPr bwMode="auto">
          <a:xfrm>
            <a:off x="2412479" y="2060253"/>
            <a:ext cx="3833813" cy="1370012"/>
            <a:chOff x="1610" y="1797"/>
            <a:chExt cx="2415" cy="863"/>
          </a:xfrm>
        </p:grpSpPr>
        <p:sp>
          <p:nvSpPr>
            <p:cNvPr id="47" name="Text Box 8"/>
            <p:cNvSpPr txBox="1">
              <a:spLocks noChangeArrowheads="1"/>
            </p:cNvSpPr>
            <p:nvPr/>
          </p:nvSpPr>
          <p:spPr bwMode="auto">
            <a:xfrm>
              <a:off x="2789" y="1797"/>
              <a:ext cx="123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AR" altLang="es-ES" sz="1800"/>
                <a:t>EMPAQUETADO</a:t>
              </a:r>
              <a:endParaRPr lang="es-ES" altLang="es-ES" sz="1800"/>
            </a:p>
          </p:txBody>
        </p:sp>
        <p:grpSp>
          <p:nvGrpSpPr>
            <p:cNvPr id="48" name="Group 30"/>
            <p:cNvGrpSpPr>
              <a:grpSpLocks/>
            </p:cNvGrpSpPr>
            <p:nvPr/>
          </p:nvGrpSpPr>
          <p:grpSpPr bwMode="auto">
            <a:xfrm>
              <a:off x="1610" y="1933"/>
              <a:ext cx="1179" cy="727"/>
              <a:chOff x="1610" y="1933"/>
              <a:chExt cx="1179" cy="727"/>
            </a:xfrm>
          </p:grpSpPr>
          <p:sp>
            <p:nvSpPr>
              <p:cNvPr id="49" name="Line 22"/>
              <p:cNvSpPr>
                <a:spLocks noChangeShapeType="1"/>
              </p:cNvSpPr>
              <p:nvPr/>
            </p:nvSpPr>
            <p:spPr bwMode="auto">
              <a:xfrm flipH="1">
                <a:off x="1610" y="1979"/>
                <a:ext cx="1179" cy="6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0" name="Text Box 24"/>
              <p:cNvSpPr txBox="1">
                <a:spLocks noChangeArrowheads="1"/>
              </p:cNvSpPr>
              <p:nvPr/>
            </p:nvSpPr>
            <p:spPr bwMode="auto">
              <a:xfrm>
                <a:off x="1746" y="1933"/>
                <a:ext cx="907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s-AR" altLang="es-ES" sz="1000"/>
                  <a:t>¿cómo se presentan?</a:t>
                </a:r>
                <a:endParaRPr lang="es-ES" altLang="es-ES" sz="1000"/>
              </a:p>
            </p:txBody>
          </p:sp>
        </p:grpSp>
      </p:grpSp>
      <p:pic>
        <p:nvPicPr>
          <p:cNvPr id="51" name="Picture 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789040"/>
            <a:ext cx="327342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777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pPr>
              <a:defRPr/>
            </a:pPr>
            <a:r>
              <a:rPr lang="es-ES" sz="4000" dirty="0"/>
              <a:t>Índice</a:t>
            </a:r>
            <a:endParaRPr sz="4000" dirty="0"/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979714" y="2132856"/>
            <a:ext cx="8164286" cy="28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/>
            <a:r>
              <a:rPr lang="es-ES" sz="3200" dirty="0">
                <a:solidFill>
                  <a:srgbClr val="FF0000"/>
                </a:solidFill>
              </a:rPr>
              <a:t>La Formación Virtual</a:t>
            </a:r>
          </a:p>
          <a:p>
            <a:pPr marL="342900" indent="-342900"/>
            <a:r>
              <a:rPr lang="es-ES" sz="3200" dirty="0"/>
              <a:t>Calidad en la formación virtual</a:t>
            </a:r>
          </a:p>
          <a:p>
            <a:pPr marL="342900" indent="-342900"/>
            <a:r>
              <a:rPr lang="es-ES" sz="3200" dirty="0"/>
              <a:t>Objetos de aprendizaje y repositorios inclusivos</a:t>
            </a:r>
          </a:p>
          <a:p>
            <a:pPr marL="342900" indent="-342900"/>
            <a:r>
              <a:rPr lang="es-ES" sz="3200" dirty="0"/>
              <a:t>Contenidos abiertos inclusivos</a:t>
            </a:r>
          </a:p>
          <a:p>
            <a:pPr marL="342900" indent="-342900"/>
            <a:r>
              <a:rPr lang="es-ES" sz="3200" dirty="0"/>
              <a:t>Accesibilidad para todos</a:t>
            </a:r>
          </a:p>
          <a:p>
            <a:pPr marL="342900" indent="-34290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8732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ES" sz="4800" dirty="0"/>
              <a:t>Repositorios actuales</a:t>
            </a:r>
            <a:endParaRPr sz="4800" dirty="0"/>
          </a:p>
        </p:txBody>
      </p:sp>
      <p:pic>
        <p:nvPicPr>
          <p:cNvPr id="24" name="Picture 7" descr="merl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16383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 descr="colombia apren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138" y="1499917"/>
            <a:ext cx="1524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9" descr="jor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607" y="5521201"/>
            <a:ext cx="22860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0" descr="RU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259" y="1542431"/>
            <a:ext cx="15240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38" y="4428969"/>
            <a:ext cx="10795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8" descr="1272032662_DSpac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070" y="3493964"/>
            <a:ext cx="2663825" cy="202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259" y="4420420"/>
            <a:ext cx="1368425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7"/>
          <a:stretch>
            <a:fillRect/>
          </a:stretch>
        </p:blipFill>
        <p:spPr bwMode="auto">
          <a:xfrm>
            <a:off x="7263259" y="2866877"/>
            <a:ext cx="1223962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4" y="2866877"/>
            <a:ext cx="12954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17" descr="fedora-log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82" y="2910839"/>
            <a:ext cx="3311525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793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ES" sz="4800" dirty="0"/>
              <a:t>Repositorios actuales (2)</a:t>
            </a:r>
            <a:endParaRPr sz="4800" dirty="0"/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776"/>
            <a:ext cx="3723124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9" y="1609351"/>
            <a:ext cx="4700933" cy="363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16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s-ES" sz="2800" dirty="0"/>
              <a:t>Repositorios abiertos en el mundo con más de 5000 objetos descargables en 2016</a:t>
            </a:r>
            <a:endParaRPr sz="2800" dirty="0"/>
          </a:p>
        </p:txBody>
      </p:sp>
      <p:pic>
        <p:nvPicPr>
          <p:cNvPr id="4" name="28 Imagen" descr="LOS REPOSITORIOS EN EL MUND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419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26 Imagen" descr="TIPOS DE REPOSITOSIO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237" y="4962525"/>
            <a:ext cx="3719339" cy="1897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465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pPr>
              <a:defRPr/>
            </a:pPr>
            <a:r>
              <a:rPr lang="es-ES" sz="2800" dirty="0"/>
              <a:t>Crecimiento de repositorios de contenidos abiertos</a:t>
            </a:r>
            <a:endParaRPr sz="2800" dirty="0"/>
          </a:p>
        </p:txBody>
      </p:sp>
      <p:pic>
        <p:nvPicPr>
          <p:cNvPr id="4" name="Imagen 3" descr="Imagen que contiene texto, mapa&#10;&#10;Descripción generada con confianza muy alta">
            <a:extLst>
              <a:ext uri="{FF2B5EF4-FFF2-40B4-BE49-F238E27FC236}">
                <a16:creationId xmlns:a16="http://schemas.microsoft.com/office/drawing/2014/main" id="{54046870-CD9E-49D3-828F-14FC4AB59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1739"/>
            <a:ext cx="9144000" cy="555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11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pPr>
              <a:defRPr/>
            </a:pPr>
            <a:r>
              <a:rPr lang="es-ES" sz="4000" dirty="0"/>
              <a:t>Índice</a:t>
            </a:r>
            <a:endParaRPr sz="4000" dirty="0"/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979714" y="2132856"/>
            <a:ext cx="8164286" cy="28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/>
            <a:r>
              <a:rPr lang="es-ES" sz="3200" dirty="0"/>
              <a:t>La Formación Virtual</a:t>
            </a:r>
          </a:p>
          <a:p>
            <a:pPr marL="342900" indent="-342900"/>
            <a:r>
              <a:rPr lang="es-ES" sz="3200" dirty="0"/>
              <a:t>Calidad en la formación virtual</a:t>
            </a:r>
          </a:p>
          <a:p>
            <a:pPr marL="342900" indent="-342900"/>
            <a:r>
              <a:rPr lang="es-ES" sz="3200" dirty="0"/>
              <a:t>Objetos de aprendizaje y repositorios inclusivos</a:t>
            </a:r>
          </a:p>
          <a:p>
            <a:pPr marL="342900" indent="-342900"/>
            <a:r>
              <a:rPr lang="es-ES" sz="3200" dirty="0">
                <a:solidFill>
                  <a:srgbClr val="FF0000"/>
                </a:solidFill>
              </a:rPr>
              <a:t>Contenidos abiertos inclusivos</a:t>
            </a:r>
          </a:p>
          <a:p>
            <a:pPr marL="342900" indent="-342900"/>
            <a:r>
              <a:rPr lang="es-ES" sz="3200" dirty="0"/>
              <a:t>Accesibilidad para todos</a:t>
            </a:r>
          </a:p>
          <a:p>
            <a:pPr marL="342900" indent="-34290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0862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pPr>
              <a:defRPr/>
            </a:pPr>
            <a:r>
              <a:rPr lang="es-ES" sz="4000" dirty="0"/>
              <a:t>Contenidos abiertos</a:t>
            </a:r>
            <a:endParaRPr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95536" y="1268760"/>
            <a:ext cx="8496944" cy="3657600"/>
          </a:xfrm>
          <a:prstGeom prst="rect">
            <a:avLst/>
          </a:prstGeom>
        </p:spPr>
        <p:txBody>
          <a:bodyPr/>
          <a:lstStyle>
            <a:lvl1pPr marL="265113" indent="-265113" algn="l" rtl="0" fontAlgn="base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4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1pPr>
            <a:lvl2pPr marL="284163" indent="-284163" algn="l" rtl="0" fontAlgn="base">
              <a:spcBef>
                <a:spcPts val="18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0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2pPr>
            <a:lvl3pPr marL="546100" indent="-227013" algn="l" rtl="0" fontAlgn="base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0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3pPr>
            <a:lvl4pPr marL="808038" indent="-227013" algn="l" rtl="0" fontAlgn="base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0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4pPr>
            <a:lvl5pPr marL="1074738" indent="-227013" algn="l" rtl="0" fontAlgn="base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0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kumimoji="0" lang="es-E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kumimoji="0" lang="es-E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kumimoji="0" lang="es-E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kumimoji="0" lang="es-E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lnSpc>
                <a:spcPct val="90000"/>
              </a:lnSpc>
            </a:pPr>
            <a:r>
              <a:rPr lang="es-ES" altLang="es-ES" kern="0" dirty="0">
                <a:cs typeface="Times New Roman" panose="02020603050405020304" pitchFamily="18" charset="0"/>
              </a:rPr>
              <a:t>«La libre disponibilidad en Internet, permitiendo a los usuarios </a:t>
            </a:r>
            <a:r>
              <a:rPr lang="es-ES" altLang="es-ES" b="1" kern="0" dirty="0">
                <a:cs typeface="Times New Roman" panose="02020603050405020304" pitchFamily="18" charset="0"/>
              </a:rPr>
              <a:t>leer, descargar, copiar, distribuir, imprimir, buscar o enlazar</a:t>
            </a:r>
            <a:r>
              <a:rPr lang="es-ES" altLang="es-ES" kern="0" dirty="0">
                <a:cs typeface="Times New Roman" panose="02020603050405020304" pitchFamily="18" charset="0"/>
              </a:rPr>
              <a:t> los textos completos de los artículos, indexarlos, usarlos para diferentes propósitos sin barreras legales o técnicas. </a:t>
            </a:r>
            <a:r>
              <a:rPr lang="es-ES" altLang="es-ES" b="1" kern="0" dirty="0">
                <a:cs typeface="Times New Roman" panose="02020603050405020304" pitchFamily="18" charset="0"/>
              </a:rPr>
              <a:t>El único límite</a:t>
            </a:r>
            <a:r>
              <a:rPr lang="es-ES" altLang="es-ES" kern="0" dirty="0">
                <a:cs typeface="Times New Roman" panose="02020603050405020304" pitchFamily="18" charset="0"/>
              </a:rPr>
              <a:t> que se debe de permitir sobre la reproducción y distribución, o relacionado con el copyright, es </a:t>
            </a:r>
            <a:r>
              <a:rPr lang="es-ES" altLang="es-ES" b="1" kern="0" dirty="0">
                <a:cs typeface="Times New Roman" panose="02020603050405020304" pitchFamily="18" charset="0"/>
              </a:rPr>
              <a:t>el que establezca el mismo autor</a:t>
            </a:r>
            <a:r>
              <a:rPr lang="es-ES" altLang="es-ES" kern="0" dirty="0">
                <a:cs typeface="Times New Roman" panose="02020603050405020304" pitchFamily="18" charset="0"/>
              </a:rPr>
              <a:t>» (BOAI-OSI, 2004). 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01597" y="4077072"/>
            <a:ext cx="8506453" cy="3657600"/>
          </a:xfrm>
          <a:prstGeom prst="rect">
            <a:avLst/>
          </a:prstGeom>
        </p:spPr>
        <p:txBody>
          <a:bodyPr/>
          <a:lstStyle>
            <a:lvl1pPr marL="265113" indent="-265113" algn="l" rtl="0" fontAlgn="base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4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1pPr>
            <a:lvl2pPr marL="284163" indent="-284163" algn="l" rtl="0" fontAlgn="base">
              <a:spcBef>
                <a:spcPts val="18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0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2pPr>
            <a:lvl3pPr marL="546100" indent="-227013" algn="l" rtl="0" fontAlgn="base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0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3pPr>
            <a:lvl4pPr marL="808038" indent="-227013" algn="l" rtl="0" fontAlgn="base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0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4pPr>
            <a:lvl5pPr marL="1074738" indent="-227013" algn="l" rtl="0" fontAlgn="base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0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kumimoji="0" lang="es-E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kumimoji="0" lang="es-E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kumimoji="0" lang="es-E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kumimoji="0" lang="es-E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s-ES" altLang="es-ES" kern="0" dirty="0">
                <a:cs typeface="Times New Roman" panose="02020603050405020304" pitchFamily="18" charset="0"/>
              </a:rPr>
              <a:t>«[…] </a:t>
            </a:r>
            <a:r>
              <a:rPr lang="es-ES" altLang="es-ES" b="1" kern="0" dirty="0">
                <a:cs typeface="Times New Roman" panose="02020603050405020304" pitchFamily="18" charset="0"/>
              </a:rPr>
              <a:t>materiales en formato digital</a:t>
            </a:r>
            <a:r>
              <a:rPr lang="es-ES" altLang="es-ES" kern="0" dirty="0">
                <a:cs typeface="Times New Roman" panose="02020603050405020304" pitchFamily="18" charset="0"/>
              </a:rPr>
              <a:t> que se ofrecen de manera gratuita y abierta para </a:t>
            </a:r>
            <a:r>
              <a:rPr lang="es-ES" altLang="es-ES" b="1" kern="0" dirty="0">
                <a:cs typeface="Times New Roman" panose="02020603050405020304" pitchFamily="18" charset="0"/>
              </a:rPr>
              <a:t>educadores, estudiantes y autodidactas</a:t>
            </a:r>
            <a:r>
              <a:rPr lang="es-ES" altLang="es-ES" kern="0" dirty="0">
                <a:cs typeface="Times New Roman" panose="02020603050405020304" pitchFamily="18" charset="0"/>
              </a:rPr>
              <a:t> para su uso y re-uso en la enseñanza, el aprendizaje y la investigación.» (UNESCO, IIEP, 2002).</a:t>
            </a:r>
          </a:p>
          <a:p>
            <a:endParaRPr lang="es-ES" altLang="es-ES" sz="2800" kern="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29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pPr>
              <a:defRPr/>
            </a:pPr>
            <a:r>
              <a:rPr lang="es-ES" sz="4000" dirty="0"/>
              <a:t>MOOC</a:t>
            </a:r>
            <a:endParaRPr sz="4000" dirty="0"/>
          </a:p>
        </p:txBody>
      </p:sp>
      <p:sp>
        <p:nvSpPr>
          <p:cNvPr id="2" name="Rectángulo 1"/>
          <p:cNvSpPr/>
          <p:nvPr/>
        </p:nvSpPr>
        <p:spPr>
          <a:xfrm>
            <a:off x="683568" y="1268760"/>
            <a:ext cx="73448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ct val="100000"/>
              </a:lnSpc>
              <a:buClrTx/>
              <a:buSzPct val="45000"/>
              <a:buFontTx/>
              <a:buNone/>
            </a:pPr>
            <a:r>
              <a:rPr lang="en-GB" altLang="es-ES" sz="2000" b="1" dirty="0">
                <a:solidFill>
                  <a:srgbClr val="262699"/>
                </a:solidFill>
              </a:rPr>
              <a:t>M</a:t>
            </a:r>
            <a:r>
              <a:rPr lang="en-GB" altLang="es-ES" dirty="0">
                <a:solidFill>
                  <a:srgbClr val="000000"/>
                </a:solidFill>
              </a:rPr>
              <a:t>assive – </a:t>
            </a:r>
            <a:r>
              <a:rPr lang="en-GB" altLang="es-ES" dirty="0" err="1">
                <a:solidFill>
                  <a:srgbClr val="000000"/>
                </a:solidFill>
              </a:rPr>
              <a:t>concebido</a:t>
            </a:r>
            <a:r>
              <a:rPr lang="en-GB" altLang="es-ES" dirty="0">
                <a:solidFill>
                  <a:srgbClr val="000000"/>
                </a:solidFill>
              </a:rPr>
              <a:t> para </a:t>
            </a:r>
            <a:r>
              <a:rPr lang="en-GB" altLang="es-ES" dirty="0" err="1">
                <a:solidFill>
                  <a:srgbClr val="000000"/>
                </a:solidFill>
              </a:rPr>
              <a:t>muchos</a:t>
            </a:r>
            <a:r>
              <a:rPr lang="en-GB" altLang="es-ES" dirty="0">
                <a:solidFill>
                  <a:srgbClr val="000000"/>
                </a:solidFill>
              </a:rPr>
              <a:t> </a:t>
            </a:r>
            <a:r>
              <a:rPr lang="en-GB" altLang="es-ES" dirty="0" err="1">
                <a:solidFill>
                  <a:srgbClr val="000000"/>
                </a:solidFill>
              </a:rPr>
              <a:t>usuarios</a:t>
            </a:r>
            <a:endParaRPr lang="en-GB" altLang="es-ES" dirty="0">
              <a:solidFill>
                <a:srgbClr val="000000"/>
              </a:solidFill>
            </a:endParaRPr>
          </a:p>
          <a:p>
            <a:pPr hangingPunct="1">
              <a:lnSpc>
                <a:spcPct val="100000"/>
              </a:lnSpc>
              <a:buClrTx/>
              <a:buSzPct val="45000"/>
              <a:buFontTx/>
              <a:buNone/>
            </a:pPr>
            <a:r>
              <a:rPr lang="en-GB" altLang="es-ES" sz="2000" b="1" dirty="0">
                <a:solidFill>
                  <a:srgbClr val="262699"/>
                </a:solidFill>
              </a:rPr>
              <a:t>O</a:t>
            </a:r>
            <a:r>
              <a:rPr lang="en-GB" altLang="es-ES" dirty="0">
                <a:solidFill>
                  <a:srgbClr val="000000"/>
                </a:solidFill>
              </a:rPr>
              <a:t>pen – </a:t>
            </a:r>
            <a:r>
              <a:rPr lang="en-GB" altLang="es-ES" dirty="0" err="1">
                <a:solidFill>
                  <a:srgbClr val="000000"/>
                </a:solidFill>
              </a:rPr>
              <a:t>contenido</a:t>
            </a:r>
            <a:r>
              <a:rPr lang="en-GB" altLang="es-ES" dirty="0">
                <a:solidFill>
                  <a:srgbClr val="000000"/>
                </a:solidFill>
              </a:rPr>
              <a:t> </a:t>
            </a:r>
            <a:r>
              <a:rPr lang="en-GB" altLang="es-ES" dirty="0" err="1">
                <a:solidFill>
                  <a:srgbClr val="000000"/>
                </a:solidFill>
              </a:rPr>
              <a:t>abierto</a:t>
            </a:r>
            <a:endParaRPr lang="en-GB" altLang="es-ES" dirty="0">
              <a:solidFill>
                <a:srgbClr val="000000"/>
              </a:solidFill>
            </a:endParaRPr>
          </a:p>
          <a:p>
            <a:pPr hangingPunct="1">
              <a:lnSpc>
                <a:spcPct val="100000"/>
              </a:lnSpc>
              <a:buClrTx/>
              <a:buSzPct val="45000"/>
              <a:buFontTx/>
              <a:buNone/>
            </a:pPr>
            <a:r>
              <a:rPr lang="en-GB" altLang="es-ES" sz="2000" b="1" dirty="0">
                <a:solidFill>
                  <a:srgbClr val="262699"/>
                </a:solidFill>
              </a:rPr>
              <a:t>O</a:t>
            </a:r>
            <a:r>
              <a:rPr lang="en-GB" altLang="es-ES" dirty="0">
                <a:solidFill>
                  <a:srgbClr val="000000"/>
                </a:solidFill>
              </a:rPr>
              <a:t>nline – </a:t>
            </a:r>
            <a:r>
              <a:rPr lang="en-GB" altLang="es-ES" dirty="0" err="1">
                <a:solidFill>
                  <a:srgbClr val="000000"/>
                </a:solidFill>
              </a:rPr>
              <a:t>totalmente</a:t>
            </a:r>
            <a:r>
              <a:rPr lang="en-GB" altLang="es-ES" dirty="0">
                <a:solidFill>
                  <a:srgbClr val="000000"/>
                </a:solidFill>
              </a:rPr>
              <a:t> </a:t>
            </a:r>
            <a:r>
              <a:rPr lang="en-GB" altLang="es-ES" dirty="0" err="1">
                <a:solidFill>
                  <a:srgbClr val="000000"/>
                </a:solidFill>
              </a:rPr>
              <a:t>en</a:t>
            </a:r>
            <a:r>
              <a:rPr lang="en-GB" altLang="es-ES" dirty="0">
                <a:solidFill>
                  <a:srgbClr val="000000"/>
                </a:solidFill>
              </a:rPr>
              <a:t> </a:t>
            </a:r>
            <a:r>
              <a:rPr lang="en-GB" altLang="es-ES" dirty="0" err="1">
                <a:solidFill>
                  <a:srgbClr val="000000"/>
                </a:solidFill>
              </a:rPr>
              <a:t>línea</a:t>
            </a:r>
            <a:endParaRPr lang="en-GB" altLang="es-ES" dirty="0">
              <a:solidFill>
                <a:srgbClr val="000000"/>
              </a:solidFill>
            </a:endParaRPr>
          </a:p>
          <a:p>
            <a:pPr hangingPunct="1">
              <a:lnSpc>
                <a:spcPct val="100000"/>
              </a:lnSpc>
              <a:buClrTx/>
              <a:buSzPct val="45000"/>
              <a:buFontTx/>
              <a:buNone/>
            </a:pPr>
            <a:r>
              <a:rPr lang="en-GB" altLang="es-ES" sz="2000" b="1" dirty="0">
                <a:solidFill>
                  <a:srgbClr val="262699"/>
                </a:solidFill>
              </a:rPr>
              <a:t>C</a:t>
            </a:r>
            <a:r>
              <a:rPr lang="en-GB" altLang="es-ES" dirty="0">
                <a:solidFill>
                  <a:srgbClr val="000000"/>
                </a:solidFill>
              </a:rPr>
              <a:t>ourse – </a:t>
            </a:r>
            <a:r>
              <a:rPr lang="en-GB" altLang="es-ES" dirty="0" err="1">
                <a:solidFill>
                  <a:srgbClr val="000000"/>
                </a:solidFill>
              </a:rPr>
              <a:t>estructurados</a:t>
            </a:r>
            <a:r>
              <a:rPr lang="en-GB" altLang="es-ES" dirty="0">
                <a:solidFill>
                  <a:srgbClr val="000000"/>
                </a:solidFill>
              </a:rPr>
              <a:t>, </a:t>
            </a:r>
            <a:r>
              <a:rPr lang="en-GB" altLang="es-ES" dirty="0" err="1">
                <a:solidFill>
                  <a:srgbClr val="000000"/>
                </a:solidFill>
              </a:rPr>
              <a:t>planificados</a:t>
            </a:r>
            <a:r>
              <a:rPr lang="en-GB" altLang="es-ES" dirty="0">
                <a:solidFill>
                  <a:srgbClr val="000000"/>
                </a:solidFill>
              </a:rPr>
              <a:t> </a:t>
            </a:r>
            <a:r>
              <a:rPr lang="en-GB" altLang="es-ES" dirty="0" err="1">
                <a:solidFill>
                  <a:srgbClr val="000000"/>
                </a:solidFill>
              </a:rPr>
              <a:t>en</a:t>
            </a:r>
            <a:r>
              <a:rPr lang="en-GB" altLang="es-ES" dirty="0">
                <a:solidFill>
                  <a:srgbClr val="000000"/>
                </a:solidFill>
              </a:rPr>
              <a:t> </a:t>
            </a:r>
            <a:r>
              <a:rPr lang="en-GB" altLang="es-ES" dirty="0" err="1">
                <a:solidFill>
                  <a:srgbClr val="000000"/>
                </a:solidFill>
              </a:rPr>
              <a:t>tiempo</a:t>
            </a:r>
            <a:r>
              <a:rPr lang="en-GB" altLang="es-ES" dirty="0">
                <a:solidFill>
                  <a:srgbClr val="000000"/>
                </a:solidFill>
              </a:rPr>
              <a:t> y </a:t>
            </a:r>
            <a:r>
              <a:rPr lang="en-GB" altLang="es-ES" dirty="0" err="1">
                <a:solidFill>
                  <a:srgbClr val="000000"/>
                </a:solidFill>
              </a:rPr>
              <a:t>alcance</a:t>
            </a:r>
            <a:endParaRPr lang="en-GB" altLang="es-ES" dirty="0">
              <a:solidFill>
                <a:srgbClr val="000000"/>
              </a:solidFill>
            </a:endParaRPr>
          </a:p>
        </p:txBody>
      </p:sp>
      <p:pic>
        <p:nvPicPr>
          <p:cNvPr id="5" name="Picture 2" descr="socios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24018"/>
            <a:ext cx="629602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454940"/>
            <a:ext cx="1451223" cy="128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375919"/>
            <a:ext cx="3096345" cy="20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6" y="3886867"/>
            <a:ext cx="8280400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361" y="6018944"/>
            <a:ext cx="1600200" cy="39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3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pPr>
              <a:defRPr/>
            </a:pPr>
            <a:r>
              <a:rPr lang="es-ES" sz="4000" dirty="0"/>
              <a:t>Un ejemplo: </a:t>
            </a:r>
            <a:r>
              <a:rPr lang="es-ES" sz="4000" dirty="0" err="1"/>
              <a:t>Edinburgo</a:t>
            </a:r>
            <a:endParaRPr sz="4000" dirty="0"/>
          </a:p>
        </p:txBody>
      </p:sp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647713" y="756378"/>
            <a:ext cx="3420591" cy="1055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8880" rIns="0" bIns="0" anchor="ctr"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r>
              <a:rPr lang="en-GB" altLang="es-ES" sz="4400" dirty="0">
                <a:solidFill>
                  <a:srgbClr val="262699"/>
                </a:solidFill>
                <a:latin typeface="Arial Black" panose="020B0A04020102020204" pitchFamily="34" charset="0"/>
              </a:rPr>
              <a:t>Edinburgh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91469" y="1718190"/>
            <a:ext cx="4391025" cy="302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40" rIns="90000" bIns="45000"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 hangingPunct="1">
              <a:buFont typeface="Arial" panose="020B0604020202020204" pitchFamily="34" charset="0"/>
              <a:buChar char="•"/>
            </a:pPr>
            <a:r>
              <a:rPr lang="en-GB" altLang="es-ES" dirty="0" err="1">
                <a:solidFill>
                  <a:srgbClr val="000000"/>
                </a:solidFill>
              </a:rPr>
              <a:t>Reputacion</a:t>
            </a:r>
            <a:r>
              <a:rPr lang="en-GB" altLang="es-ES" dirty="0">
                <a:solidFill>
                  <a:srgbClr val="000000"/>
                </a:solidFill>
              </a:rPr>
              <a:t> – </a:t>
            </a:r>
            <a:r>
              <a:rPr lang="en-GB" altLang="es-ES" dirty="0" err="1">
                <a:solidFill>
                  <a:srgbClr val="000000"/>
                </a:solidFill>
              </a:rPr>
              <a:t>adaptación</a:t>
            </a:r>
            <a:r>
              <a:rPr lang="en-GB" altLang="es-ES" dirty="0">
                <a:solidFill>
                  <a:srgbClr val="000000"/>
                </a:solidFill>
              </a:rPr>
              <a:t> </a:t>
            </a:r>
            <a:r>
              <a:rPr lang="en-GB" altLang="es-ES" dirty="0" err="1">
                <a:solidFill>
                  <a:srgbClr val="000000"/>
                </a:solidFill>
              </a:rPr>
              <a:t>rápida</a:t>
            </a:r>
            <a:r>
              <a:rPr lang="en-GB" altLang="es-ES" dirty="0">
                <a:solidFill>
                  <a:srgbClr val="000000"/>
                </a:solidFill>
              </a:rPr>
              <a:t> de </a:t>
            </a:r>
            <a:r>
              <a:rPr lang="en-GB" altLang="es-ES" dirty="0" err="1">
                <a:solidFill>
                  <a:srgbClr val="000000"/>
                </a:solidFill>
              </a:rPr>
              <a:t>cursos</a:t>
            </a:r>
            <a:r>
              <a:rPr lang="en-GB" altLang="es-ES" dirty="0">
                <a:solidFill>
                  <a:srgbClr val="000000"/>
                </a:solidFill>
              </a:rPr>
              <a:t> </a:t>
            </a:r>
            <a:r>
              <a:rPr lang="en-GB" altLang="es-ES" dirty="0" err="1">
                <a:solidFill>
                  <a:srgbClr val="000000"/>
                </a:solidFill>
              </a:rPr>
              <a:t>ofertados</a:t>
            </a:r>
            <a:endParaRPr lang="en-GB" altLang="es-ES" dirty="0">
              <a:solidFill>
                <a:srgbClr val="000000"/>
              </a:solidFill>
            </a:endParaRPr>
          </a:p>
          <a:p>
            <a:pPr hangingPunct="1">
              <a:buClrTx/>
              <a:buFontTx/>
              <a:buNone/>
            </a:pPr>
            <a:endParaRPr lang="en-GB" altLang="es-ES" dirty="0">
              <a:solidFill>
                <a:srgbClr val="000000"/>
              </a:solidFill>
            </a:endParaRPr>
          </a:p>
          <a:p>
            <a:pPr hangingPunct="1">
              <a:buFont typeface="Arial" panose="020B0604020202020204" pitchFamily="34" charset="0"/>
              <a:buChar char="•"/>
            </a:pPr>
            <a:r>
              <a:rPr lang="en-GB" altLang="es-ES" dirty="0" err="1">
                <a:solidFill>
                  <a:srgbClr val="000000"/>
                </a:solidFill>
              </a:rPr>
              <a:t>Exploración</a:t>
            </a:r>
            <a:r>
              <a:rPr lang="en-GB" altLang="es-ES" dirty="0">
                <a:solidFill>
                  <a:srgbClr val="000000"/>
                </a:solidFill>
              </a:rPr>
              <a:t> de </a:t>
            </a:r>
            <a:r>
              <a:rPr lang="en-GB" altLang="es-ES" dirty="0" err="1">
                <a:solidFill>
                  <a:srgbClr val="000000"/>
                </a:solidFill>
              </a:rPr>
              <a:t>nuevos</a:t>
            </a:r>
            <a:r>
              <a:rPr lang="en-GB" altLang="es-ES" dirty="0">
                <a:solidFill>
                  <a:srgbClr val="000000"/>
                </a:solidFill>
              </a:rPr>
              <a:t> </a:t>
            </a:r>
            <a:r>
              <a:rPr lang="en-GB" altLang="es-ES" dirty="0" err="1">
                <a:solidFill>
                  <a:srgbClr val="000000"/>
                </a:solidFill>
              </a:rPr>
              <a:t>espacios</a:t>
            </a:r>
            <a:r>
              <a:rPr lang="en-GB" altLang="es-ES" dirty="0">
                <a:solidFill>
                  <a:srgbClr val="000000"/>
                </a:solidFill>
              </a:rPr>
              <a:t> </a:t>
            </a:r>
            <a:r>
              <a:rPr lang="en-GB" altLang="es-ES" dirty="0" err="1">
                <a:solidFill>
                  <a:srgbClr val="000000"/>
                </a:solidFill>
              </a:rPr>
              <a:t>pedagogicos</a:t>
            </a:r>
            <a:endParaRPr lang="en-GB" altLang="es-ES" dirty="0">
              <a:solidFill>
                <a:srgbClr val="000000"/>
              </a:solidFill>
            </a:endParaRPr>
          </a:p>
          <a:p>
            <a:pPr hangingPunct="1">
              <a:buClrTx/>
              <a:buFontTx/>
              <a:buNone/>
            </a:pPr>
            <a:endParaRPr lang="en-GB" altLang="es-ES" dirty="0">
              <a:solidFill>
                <a:srgbClr val="000000"/>
              </a:solidFill>
            </a:endParaRPr>
          </a:p>
          <a:p>
            <a:pPr hangingPunct="1">
              <a:buFont typeface="Arial" panose="020B0604020202020204" pitchFamily="34" charset="0"/>
              <a:buChar char="•"/>
            </a:pPr>
            <a:r>
              <a:rPr lang="en-GB" altLang="es-ES" dirty="0">
                <a:solidFill>
                  <a:srgbClr val="000000"/>
                </a:solidFill>
              </a:rPr>
              <a:t>Con el </a:t>
            </a:r>
            <a:r>
              <a:rPr lang="en-GB" altLang="es-ES" dirty="0" err="1">
                <a:solidFill>
                  <a:srgbClr val="000000"/>
                </a:solidFill>
              </a:rPr>
              <a:t>deseo</a:t>
            </a:r>
            <a:r>
              <a:rPr lang="en-GB" altLang="es-ES" dirty="0">
                <a:solidFill>
                  <a:srgbClr val="000000"/>
                </a:solidFill>
              </a:rPr>
              <a:t> de </a:t>
            </a:r>
            <a:r>
              <a:rPr lang="en-GB" altLang="es-ES" dirty="0" err="1">
                <a:solidFill>
                  <a:srgbClr val="000000"/>
                </a:solidFill>
              </a:rPr>
              <a:t>llegar</a:t>
            </a:r>
            <a:r>
              <a:rPr lang="en-GB" altLang="es-ES" dirty="0">
                <a:solidFill>
                  <a:srgbClr val="000000"/>
                </a:solidFill>
              </a:rPr>
              <a:t> a un </a:t>
            </a:r>
            <a:r>
              <a:rPr lang="en-GB" altLang="es-ES" dirty="0" err="1">
                <a:solidFill>
                  <a:srgbClr val="000000"/>
                </a:solidFill>
              </a:rPr>
              <a:t>amplio</a:t>
            </a:r>
            <a:r>
              <a:rPr lang="en-GB" altLang="es-ES" dirty="0">
                <a:solidFill>
                  <a:srgbClr val="000000"/>
                </a:solidFill>
              </a:rPr>
              <a:t> </a:t>
            </a:r>
            <a:r>
              <a:rPr lang="en-GB" altLang="es-ES" dirty="0" err="1">
                <a:solidFill>
                  <a:srgbClr val="000000"/>
                </a:solidFill>
              </a:rPr>
              <a:t>número</a:t>
            </a:r>
            <a:r>
              <a:rPr lang="en-GB" altLang="es-ES" dirty="0">
                <a:solidFill>
                  <a:srgbClr val="000000"/>
                </a:solidFill>
              </a:rPr>
              <a:t> de </a:t>
            </a:r>
            <a:r>
              <a:rPr lang="en-GB" altLang="es-ES" dirty="0" err="1">
                <a:solidFill>
                  <a:srgbClr val="000000"/>
                </a:solidFill>
              </a:rPr>
              <a:t>destinatarios</a:t>
            </a:r>
            <a:endParaRPr lang="en-GB" altLang="es-ES" dirty="0">
              <a:solidFill>
                <a:srgbClr val="000000"/>
              </a:solidFill>
            </a:endParaRPr>
          </a:p>
          <a:p>
            <a:pPr hangingPunct="1">
              <a:buFont typeface="Arial" panose="020B0604020202020204" pitchFamily="34" charset="0"/>
              <a:buChar char="•"/>
            </a:pPr>
            <a:endParaRPr lang="en-GB" altLang="es-ES" dirty="0">
              <a:solidFill>
                <a:srgbClr val="000000"/>
              </a:solidFill>
            </a:endParaRPr>
          </a:p>
          <a:p>
            <a:pPr hangingPunct="1">
              <a:buFont typeface="Arial" panose="020B0604020202020204" pitchFamily="34" charset="0"/>
              <a:buChar char="•"/>
            </a:pPr>
            <a:r>
              <a:rPr lang="en-GB" altLang="es-ES" dirty="0" err="1">
                <a:solidFill>
                  <a:srgbClr val="000000"/>
                </a:solidFill>
              </a:rPr>
              <a:t>Comparte</a:t>
            </a:r>
            <a:r>
              <a:rPr lang="en-GB" altLang="es-ES" dirty="0">
                <a:solidFill>
                  <a:srgbClr val="000000"/>
                </a:solidFill>
              </a:rPr>
              <a:t> </a:t>
            </a:r>
            <a:r>
              <a:rPr lang="en-GB" altLang="es-ES" dirty="0" err="1">
                <a:solidFill>
                  <a:srgbClr val="000000"/>
                </a:solidFill>
              </a:rPr>
              <a:t>experiencias</a:t>
            </a:r>
            <a:r>
              <a:rPr lang="en-GB" altLang="es-ES" dirty="0">
                <a:solidFill>
                  <a:srgbClr val="000000"/>
                </a:solidFill>
              </a:rPr>
              <a:t> con </a:t>
            </a:r>
            <a:r>
              <a:rPr lang="en-GB" altLang="es-ES" dirty="0" err="1">
                <a:solidFill>
                  <a:srgbClr val="000000"/>
                </a:solidFill>
              </a:rPr>
              <a:t>otras</a:t>
            </a:r>
            <a:r>
              <a:rPr lang="en-GB" altLang="es-ES" dirty="0">
                <a:solidFill>
                  <a:srgbClr val="000000"/>
                </a:solidFill>
              </a:rPr>
              <a:t> </a:t>
            </a:r>
            <a:r>
              <a:rPr lang="en-GB" altLang="es-ES" dirty="0" err="1">
                <a:solidFill>
                  <a:srgbClr val="000000"/>
                </a:solidFill>
              </a:rPr>
              <a:t>universidades</a:t>
            </a:r>
            <a:endParaRPr lang="en-GB" altLang="es-ES" dirty="0">
              <a:solidFill>
                <a:srgbClr val="000000"/>
              </a:solidFill>
            </a:endParaRPr>
          </a:p>
          <a:p>
            <a:pPr hangingPunct="1">
              <a:buClrTx/>
              <a:buFontTx/>
              <a:buNone/>
            </a:pPr>
            <a:endParaRPr lang="en-GB" altLang="es-ES" sz="2000" dirty="0">
              <a:solidFill>
                <a:srgbClr val="000000"/>
              </a:solidFill>
            </a:endParaRPr>
          </a:p>
          <a:p>
            <a:pPr hangingPunct="1">
              <a:buClrTx/>
              <a:buFontTx/>
              <a:buNone/>
            </a:pPr>
            <a:endParaRPr lang="en-GB" altLang="es-ES" sz="2000" dirty="0">
              <a:solidFill>
                <a:srgbClr val="000000"/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00817" y="4653136"/>
            <a:ext cx="4319587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9040" rIns="90000" bIns="45000"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>
              <a:buClr>
                <a:srgbClr val="262699"/>
              </a:buClr>
              <a:buFont typeface="Arial" panose="020B0604020202020204" pitchFamily="34" charset="0"/>
              <a:buChar char="•"/>
            </a:pPr>
            <a:r>
              <a:rPr lang="en-GB" altLang="es-ES" dirty="0">
                <a:solidFill>
                  <a:srgbClr val="262699"/>
                </a:solidFill>
              </a:rPr>
              <a:t>No </a:t>
            </a:r>
            <a:r>
              <a:rPr lang="en-GB" altLang="es-ES" dirty="0" err="1">
                <a:solidFill>
                  <a:srgbClr val="262699"/>
                </a:solidFill>
              </a:rPr>
              <a:t>sustituye</a:t>
            </a:r>
            <a:r>
              <a:rPr lang="en-GB" altLang="es-ES" dirty="0">
                <a:solidFill>
                  <a:srgbClr val="262699"/>
                </a:solidFill>
              </a:rPr>
              <a:t> a </a:t>
            </a:r>
            <a:r>
              <a:rPr lang="en-GB" altLang="es-ES" dirty="0" err="1">
                <a:solidFill>
                  <a:srgbClr val="262699"/>
                </a:solidFill>
              </a:rPr>
              <a:t>las</a:t>
            </a:r>
            <a:r>
              <a:rPr lang="en-GB" altLang="es-ES" dirty="0">
                <a:solidFill>
                  <a:srgbClr val="262699"/>
                </a:solidFill>
              </a:rPr>
              <a:t> </a:t>
            </a:r>
            <a:r>
              <a:rPr lang="en-GB" altLang="es-ES" dirty="0" err="1">
                <a:solidFill>
                  <a:srgbClr val="262699"/>
                </a:solidFill>
              </a:rPr>
              <a:t>asignaturas</a:t>
            </a:r>
            <a:r>
              <a:rPr lang="en-GB" altLang="es-ES" dirty="0">
                <a:solidFill>
                  <a:srgbClr val="262699"/>
                </a:solidFill>
              </a:rPr>
              <a:t> </a:t>
            </a:r>
            <a:r>
              <a:rPr lang="en-GB" altLang="es-ES" dirty="0" err="1">
                <a:solidFill>
                  <a:srgbClr val="262699"/>
                </a:solidFill>
              </a:rPr>
              <a:t>regladas</a:t>
            </a:r>
            <a:r>
              <a:rPr lang="en-GB" altLang="es-ES" dirty="0">
                <a:solidFill>
                  <a:srgbClr val="262699"/>
                </a:solidFill>
              </a:rPr>
              <a:t> y </a:t>
            </a:r>
            <a:r>
              <a:rPr lang="en-GB" altLang="es-ES" dirty="0" err="1">
                <a:solidFill>
                  <a:srgbClr val="262699"/>
                </a:solidFill>
              </a:rPr>
              <a:t>procura</a:t>
            </a:r>
            <a:r>
              <a:rPr lang="en-GB" altLang="es-ES" dirty="0">
                <a:solidFill>
                  <a:srgbClr val="262699"/>
                </a:solidFill>
              </a:rPr>
              <a:t> no </a:t>
            </a:r>
            <a:r>
              <a:rPr lang="en-GB" altLang="es-ES" dirty="0" err="1">
                <a:solidFill>
                  <a:srgbClr val="262699"/>
                </a:solidFill>
              </a:rPr>
              <a:t>entrar</a:t>
            </a:r>
            <a:r>
              <a:rPr lang="en-GB" altLang="es-ES" dirty="0">
                <a:solidFill>
                  <a:srgbClr val="262699"/>
                </a:solidFill>
              </a:rPr>
              <a:t> </a:t>
            </a:r>
            <a:r>
              <a:rPr lang="en-GB" altLang="es-ES" dirty="0" err="1">
                <a:solidFill>
                  <a:srgbClr val="262699"/>
                </a:solidFill>
              </a:rPr>
              <a:t>en</a:t>
            </a:r>
            <a:r>
              <a:rPr lang="en-GB" altLang="es-ES" dirty="0">
                <a:solidFill>
                  <a:srgbClr val="262699"/>
                </a:solidFill>
              </a:rPr>
              <a:t> conflict </a:t>
            </a:r>
            <a:r>
              <a:rPr lang="en-GB" altLang="es-ES" dirty="0" err="1">
                <a:solidFill>
                  <a:srgbClr val="262699"/>
                </a:solidFill>
              </a:rPr>
              <a:t>ni</a:t>
            </a:r>
            <a:r>
              <a:rPr lang="en-GB" altLang="es-ES" dirty="0">
                <a:solidFill>
                  <a:srgbClr val="262699"/>
                </a:solidFill>
              </a:rPr>
              <a:t> </a:t>
            </a:r>
            <a:r>
              <a:rPr lang="en-GB" altLang="es-ES" dirty="0" err="1">
                <a:solidFill>
                  <a:srgbClr val="262699"/>
                </a:solidFill>
              </a:rPr>
              <a:t>competir</a:t>
            </a:r>
            <a:r>
              <a:rPr lang="en-GB" altLang="es-ES" dirty="0">
                <a:solidFill>
                  <a:srgbClr val="262699"/>
                </a:solidFill>
              </a:rPr>
              <a:t> con </a:t>
            </a:r>
            <a:r>
              <a:rPr lang="en-GB" altLang="es-ES" dirty="0" err="1">
                <a:solidFill>
                  <a:srgbClr val="262699"/>
                </a:solidFill>
              </a:rPr>
              <a:t>ellas</a:t>
            </a:r>
            <a:r>
              <a:rPr lang="en-GB" altLang="es-ES" dirty="0">
                <a:solidFill>
                  <a:srgbClr val="262699"/>
                </a:solidFill>
              </a:rPr>
              <a:t>.</a:t>
            </a:r>
          </a:p>
          <a:p>
            <a:pPr>
              <a:buClrTx/>
              <a:buFontTx/>
              <a:buNone/>
            </a:pPr>
            <a:endParaRPr lang="en-GB" altLang="es-ES" dirty="0">
              <a:solidFill>
                <a:srgbClr val="262699"/>
              </a:solidFill>
            </a:endParaRPr>
          </a:p>
          <a:p>
            <a:pPr>
              <a:buClr>
                <a:srgbClr val="262699"/>
              </a:buClr>
              <a:buFont typeface="Arial" panose="020B0604020202020204" pitchFamily="34" charset="0"/>
              <a:buChar char="•"/>
            </a:pPr>
            <a:r>
              <a:rPr lang="en-GB" altLang="es-ES" dirty="0" err="1">
                <a:solidFill>
                  <a:srgbClr val="262699"/>
                </a:solidFill>
              </a:rPr>
              <a:t>Es</a:t>
            </a:r>
            <a:r>
              <a:rPr lang="en-GB" altLang="es-ES" dirty="0">
                <a:solidFill>
                  <a:srgbClr val="262699"/>
                </a:solidFill>
              </a:rPr>
              <a:t> un </a:t>
            </a:r>
            <a:r>
              <a:rPr lang="en-GB" altLang="es-ES" dirty="0" err="1">
                <a:solidFill>
                  <a:srgbClr val="262699"/>
                </a:solidFill>
              </a:rPr>
              <a:t>espacio</a:t>
            </a:r>
            <a:r>
              <a:rPr lang="en-GB" altLang="es-ES" dirty="0">
                <a:solidFill>
                  <a:srgbClr val="262699"/>
                </a:solidFill>
              </a:rPr>
              <a:t> </a:t>
            </a:r>
            <a:r>
              <a:rPr lang="en-GB" altLang="es-ES" dirty="0" err="1">
                <a:solidFill>
                  <a:srgbClr val="262699"/>
                </a:solidFill>
              </a:rPr>
              <a:t>defierente</a:t>
            </a:r>
            <a:r>
              <a:rPr lang="en-GB" altLang="es-ES" dirty="0">
                <a:solidFill>
                  <a:srgbClr val="262699"/>
                </a:solidFill>
              </a:rPr>
              <a:t> de </a:t>
            </a:r>
            <a:r>
              <a:rPr lang="en-GB" altLang="es-ES" dirty="0" err="1">
                <a:solidFill>
                  <a:srgbClr val="262699"/>
                </a:solidFill>
              </a:rPr>
              <a:t>educación</a:t>
            </a:r>
            <a:endParaRPr lang="en-GB" altLang="es-ES" dirty="0">
              <a:solidFill>
                <a:srgbClr val="262699"/>
              </a:solidFill>
            </a:endParaRPr>
          </a:p>
          <a:p>
            <a:pPr>
              <a:buClr>
                <a:srgbClr val="262699"/>
              </a:buClr>
              <a:buFont typeface="Arial" panose="020B0604020202020204" pitchFamily="34" charset="0"/>
              <a:buChar char="•"/>
            </a:pPr>
            <a:r>
              <a:rPr lang="en-GB" altLang="es-ES" dirty="0">
                <a:solidFill>
                  <a:srgbClr val="262699"/>
                </a:solidFill>
              </a:rPr>
              <a:t>          </a:t>
            </a:r>
          </a:p>
          <a:p>
            <a:pPr>
              <a:buClr>
                <a:srgbClr val="262699"/>
              </a:buClr>
              <a:buFont typeface="Arial" panose="020B0604020202020204" pitchFamily="34" charset="0"/>
              <a:buChar char="•"/>
            </a:pPr>
            <a:r>
              <a:rPr lang="en-GB" altLang="es-ES" dirty="0">
                <a:solidFill>
                  <a:srgbClr val="262699"/>
                </a:solidFill>
              </a:rPr>
              <a:t>            </a:t>
            </a:r>
            <a:r>
              <a:rPr lang="en-GB" altLang="es-ES" dirty="0">
                <a:solidFill>
                  <a:srgbClr val="FF0000"/>
                </a:solidFill>
              </a:rPr>
              <a:t>EDUCACIÓN ABIERTA 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32620"/>
            <a:ext cx="4521644" cy="624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00" y="-381000"/>
            <a:ext cx="12192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34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ES" dirty="0"/>
              <a:t>Recursos </a:t>
            </a:r>
            <a:r>
              <a:rPr lang="es-ES" dirty="0" err="1"/>
              <a:t>Moocs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338" y="836712"/>
            <a:ext cx="8295322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9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385888"/>
            <a:ext cx="5899150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1" name="1 Marcador de contenido"/>
          <p:cNvSpPr txBox="1">
            <a:spLocks/>
          </p:cNvSpPr>
          <p:nvPr/>
        </p:nvSpPr>
        <p:spPr bwMode="auto">
          <a:xfrm>
            <a:off x="314325" y="949325"/>
            <a:ext cx="8424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514350">
              <a:defRPr>
                <a:solidFill>
                  <a:schemeClr val="tx1"/>
                </a:solidFill>
                <a:latin typeface="Arial" charset="0"/>
              </a:defRPr>
            </a:lvl2pPr>
            <a:lvl3pPr indent="158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2" algn="just">
              <a:lnSpc>
                <a:spcPct val="120000"/>
              </a:lnSpc>
              <a:spcBef>
                <a:spcPts val="600"/>
              </a:spcBef>
              <a:buClr>
                <a:srgbClr val="FF9900"/>
              </a:buClr>
            </a:pPr>
            <a:r>
              <a:rPr kumimoji="1" lang="en-US" dirty="0">
                <a:solidFill>
                  <a:srgbClr val="AF0F5B"/>
                </a:solidFill>
              </a:rPr>
              <a:t>Authoring Tool Accessibility Guidelines</a:t>
            </a:r>
          </a:p>
          <a:p>
            <a:pPr marL="0" lvl="2" algn="just">
              <a:lnSpc>
                <a:spcPct val="120000"/>
              </a:lnSpc>
              <a:spcBef>
                <a:spcPts val="600"/>
              </a:spcBef>
              <a:buClr>
                <a:srgbClr val="FF9900"/>
              </a:buClr>
            </a:pPr>
            <a:r>
              <a:rPr kumimoji="1" lang="en-US" dirty="0">
                <a:solidFill>
                  <a:srgbClr val="AF0F5B"/>
                </a:solidFill>
              </a:rPr>
              <a:t>Web Content Accessibility Guidelines</a:t>
            </a:r>
          </a:p>
          <a:p>
            <a:pPr marL="0" lvl="2" algn="just">
              <a:lnSpc>
                <a:spcPct val="120000"/>
              </a:lnSpc>
              <a:spcBef>
                <a:spcPts val="600"/>
              </a:spcBef>
              <a:buClr>
                <a:srgbClr val="FF9900"/>
              </a:buClr>
            </a:pPr>
            <a:r>
              <a:rPr kumimoji="1" lang="en-US" dirty="0">
                <a:solidFill>
                  <a:srgbClr val="AF0F5B"/>
                </a:solidFill>
              </a:rPr>
              <a:t>User Agent Accessibility Guidelines</a:t>
            </a:r>
            <a:r>
              <a:rPr kumimoji="1" lang="es-ES" dirty="0">
                <a:solidFill>
                  <a:srgbClr val="AF0F5B"/>
                </a:solidFill>
              </a:rPr>
              <a:t> </a:t>
            </a:r>
            <a:endParaRPr kumimoji="1" lang="es-ES" i="1" dirty="0">
              <a:solidFill>
                <a:srgbClr val="AF0F5B"/>
              </a:solidFill>
            </a:endParaRPr>
          </a:p>
          <a:p>
            <a:pPr marL="0" lvl="2">
              <a:lnSpc>
                <a:spcPct val="120000"/>
              </a:lnSpc>
              <a:spcBef>
                <a:spcPts val="600"/>
              </a:spcBef>
              <a:buClr>
                <a:srgbClr val="FF9900"/>
              </a:buClr>
            </a:pPr>
            <a:endParaRPr kumimoji="1" lang="es-ES" i="1" dirty="0">
              <a:solidFill>
                <a:srgbClr val="003F75"/>
              </a:solidFill>
            </a:endParaRPr>
          </a:p>
          <a:p>
            <a:pPr marL="0" lvl="2">
              <a:lnSpc>
                <a:spcPct val="120000"/>
              </a:lnSpc>
              <a:spcBef>
                <a:spcPts val="600"/>
              </a:spcBef>
              <a:buClr>
                <a:srgbClr val="FF9900"/>
              </a:buClr>
            </a:pPr>
            <a:endParaRPr kumimoji="1" lang="es-ES" dirty="0">
              <a:solidFill>
                <a:srgbClr val="003F75"/>
              </a:solidFill>
            </a:endParaRPr>
          </a:p>
          <a:p>
            <a:pPr lvl="1">
              <a:spcBef>
                <a:spcPts val="1800"/>
              </a:spcBef>
              <a:buClr>
                <a:srgbClr val="FF9900"/>
              </a:buClr>
            </a:pPr>
            <a:endParaRPr kumimoji="1" lang="es-ES" dirty="0">
              <a:solidFill>
                <a:srgbClr val="003F75"/>
              </a:solidFill>
            </a:endParaRP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pPr>
              <a:defRPr/>
            </a:pPr>
            <a:r>
              <a:t>Pautas de Accesibilidad Web</a:t>
            </a:r>
          </a:p>
        </p:txBody>
      </p:sp>
      <p:pic>
        <p:nvPicPr>
          <p:cNvPr id="430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871663"/>
            <a:ext cx="252412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900113" y="6165850"/>
            <a:ext cx="6408737" cy="2603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kumimoji="1" lang="es-ES" sz="1100" i="1" kern="0" dirty="0">
                <a:solidFill>
                  <a:srgbClr val="3A4453">
                    <a:lumMod val="50000"/>
                  </a:srgbClr>
                </a:solidFill>
                <a:latin typeface="Verdana" pitchFamily="34" charset="0"/>
                <a:ea typeface="Verdana" pitchFamily="34" charset="0"/>
                <a:cs typeface="Verdana" pitchFamily="34" charset="0"/>
                <a:hlinkClick r:id="rId5"/>
              </a:rPr>
              <a:t>http://www.w3c.es/Traducciones/es/WAI/intro/accessibility</a:t>
            </a:r>
            <a:endParaRPr kumimoji="1" lang="es-ES" sz="2400" b="1" dirty="0">
              <a:solidFill>
                <a:prstClr val="white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0" y="5557"/>
            <a:ext cx="9144000" cy="765175"/>
          </a:xfrm>
        </p:spPr>
        <p:txBody>
          <a:bodyPr/>
          <a:lstStyle/>
          <a:p>
            <a:pPr>
              <a:defRPr/>
            </a:pPr>
            <a:r>
              <a:rPr lang="es-ES" dirty="0"/>
              <a:t>FORMACIÓN VIRTUAL</a:t>
            </a:r>
          </a:p>
        </p:txBody>
      </p:sp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4500563"/>
            <a:ext cx="4105275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5"/>
          <p:cNvSpPr>
            <a:spLocks noChangeArrowheads="1"/>
          </p:cNvSpPr>
          <p:nvPr/>
        </p:nvSpPr>
        <p:spPr bwMode="auto">
          <a:xfrm>
            <a:off x="287338" y="1052513"/>
            <a:ext cx="4286250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buFontTx/>
              <a:buChar char="•"/>
            </a:pPr>
            <a:r>
              <a:rPr lang="es-ES" sz="2400"/>
              <a:t>“Formación basada en el uso de las Tecnologías de la Información y las Comunicaciones (TIC)”</a:t>
            </a:r>
          </a:p>
          <a:p>
            <a:pPr marL="342900" indent="-342900">
              <a:buFontTx/>
              <a:buChar char="•"/>
            </a:pPr>
            <a:endParaRPr lang="en-GB" sz="1500"/>
          </a:p>
        </p:txBody>
      </p:sp>
      <p:sp>
        <p:nvSpPr>
          <p:cNvPr id="13317" name="Text Box 7"/>
          <p:cNvSpPr txBox="1">
            <a:spLocks noChangeArrowheads="1"/>
          </p:cNvSpPr>
          <p:nvPr/>
        </p:nvSpPr>
        <p:spPr bwMode="auto">
          <a:xfrm>
            <a:off x="827088" y="2924175"/>
            <a:ext cx="3744912" cy="27082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sz="2000" b="1">
                <a:solidFill>
                  <a:schemeClr val="hlink"/>
                </a:solidFill>
              </a:rPr>
              <a:t>Términos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" sz="2000"/>
              <a:t>Formación virtual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" sz="2000"/>
              <a:t>Educación a distancia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" sz="2000"/>
              <a:t>Autoformación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" sz="2000"/>
              <a:t>Teleformación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" sz="2000"/>
              <a:t>Formación semipresencial</a:t>
            </a:r>
          </a:p>
        </p:txBody>
      </p:sp>
      <p:pic>
        <p:nvPicPr>
          <p:cNvPr id="1331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928813"/>
            <a:ext cx="4059238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 Marcador de contenido"/>
          <p:cNvSpPr txBox="1">
            <a:spLocks/>
          </p:cNvSpPr>
          <p:nvPr/>
        </p:nvSpPr>
        <p:spPr bwMode="auto">
          <a:xfrm>
            <a:off x="107950" y="2492375"/>
            <a:ext cx="4824413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lvl="2" indent="15875">
              <a:spcBef>
                <a:spcPts val="0"/>
              </a:spcBef>
              <a:spcAft>
                <a:spcPts val="1800"/>
              </a:spcAft>
              <a:defRPr/>
            </a:pPr>
            <a:r>
              <a:rPr kumimoji="1" lang="es-ES" sz="1000" i="1" kern="0" dirty="0">
                <a:solidFill>
                  <a:srgbClr val="3A4453">
                    <a:lumMod val="50000"/>
                  </a:srgb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UNE 66181:2012 Gestión de la Calidad. Calidad de la formación virtual</a:t>
            </a:r>
            <a:r>
              <a:rPr kumimoji="1" lang="es-ES" sz="1200" i="1" kern="0" dirty="0">
                <a:solidFill>
                  <a:srgbClr val="3A4453">
                    <a:lumMod val="50000"/>
                  </a:srgb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kumimoji="1" lang="es-ES" sz="1400" i="1" kern="0" dirty="0">
              <a:solidFill>
                <a:srgbClr val="3A4453">
                  <a:lumMod val="50000"/>
                </a:srgb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lvl="2" indent="15875">
              <a:spcBef>
                <a:spcPts val="0"/>
              </a:spcBef>
              <a:spcAft>
                <a:spcPts val="1800"/>
              </a:spcAft>
              <a:defRPr/>
            </a:pPr>
            <a:endParaRPr kumimoji="1" lang="es-ES" sz="1400" kern="0" dirty="0">
              <a:solidFill>
                <a:srgbClr val="3A4453">
                  <a:lumMod val="50000"/>
                </a:srgb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914400" lvl="1" indent="-514350">
              <a:spcBef>
                <a:spcPts val="0"/>
              </a:spcBef>
              <a:spcAft>
                <a:spcPts val="1800"/>
              </a:spcAft>
              <a:defRPr/>
            </a:pPr>
            <a:endParaRPr kumimoji="1" lang="es-ES" sz="1400" kern="0" dirty="0">
              <a:solidFill>
                <a:srgbClr val="3A4453">
                  <a:lumMod val="50000"/>
                </a:srgb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35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ES" sz="3200" dirty="0"/>
              <a:t>Las recomendaciones de W3C se convierten en estándares</a:t>
            </a:r>
          </a:p>
        </p:txBody>
      </p:sp>
      <p:pic>
        <p:nvPicPr>
          <p:cNvPr id="4403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088" y="836613"/>
            <a:ext cx="252412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6" name="Picture 34" descr="Icono del Nivel Triple-A de conformidad con las Directrices de Accesibilidad para el Contenido Web 1.0 del W3C-WA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387475"/>
            <a:ext cx="1125538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2427288"/>
            <a:ext cx="70008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988" y="2427288"/>
            <a:ext cx="3178175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9" name="Picture 8" descr="http://t0.gstatic.com/images?q=tbn:ANd9GcTQ_YQwGCuVXkx793-HOewwKojbm6kY0o2aWG-qZK8hojiuwXe7Y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5251450"/>
            <a:ext cx="1084262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988" y="5232400"/>
            <a:ext cx="2447925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Flecha abajo"/>
          <p:cNvSpPr/>
          <p:nvPr/>
        </p:nvSpPr>
        <p:spPr>
          <a:xfrm>
            <a:off x="1827213" y="1939925"/>
            <a:ext cx="277812" cy="287338"/>
          </a:xfrm>
          <a:prstGeom prst="downArrow">
            <a:avLst/>
          </a:prstGeom>
          <a:solidFill>
            <a:schemeClr val="bg2">
              <a:lumMod val="90000"/>
            </a:schemeClr>
          </a:solidFill>
          <a:ln w="254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7" name="16 Flecha abajo"/>
          <p:cNvSpPr/>
          <p:nvPr/>
        </p:nvSpPr>
        <p:spPr>
          <a:xfrm>
            <a:off x="1827213" y="3351213"/>
            <a:ext cx="277812" cy="288925"/>
          </a:xfrm>
          <a:prstGeom prst="downArrow">
            <a:avLst/>
          </a:prstGeom>
          <a:solidFill>
            <a:schemeClr val="bg2">
              <a:lumMod val="90000"/>
            </a:schemeClr>
          </a:solidFill>
          <a:ln w="254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8" name="17 Flecha abajo"/>
          <p:cNvSpPr/>
          <p:nvPr/>
        </p:nvSpPr>
        <p:spPr>
          <a:xfrm>
            <a:off x="1827213" y="4797425"/>
            <a:ext cx="277812" cy="287338"/>
          </a:xfrm>
          <a:prstGeom prst="downArrow">
            <a:avLst/>
          </a:prstGeom>
          <a:solidFill>
            <a:schemeClr val="bg2">
              <a:lumMod val="90000"/>
            </a:schemeClr>
          </a:solidFill>
          <a:ln w="254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44044" name="Picture 11" descr="http://www.travors.eu/images/wcag2AAA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416050"/>
            <a:ext cx="10731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19 Flecha abajo"/>
          <p:cNvSpPr/>
          <p:nvPr/>
        </p:nvSpPr>
        <p:spPr>
          <a:xfrm>
            <a:off x="6338888" y="1939925"/>
            <a:ext cx="276225" cy="287338"/>
          </a:xfrm>
          <a:prstGeom prst="downArrow">
            <a:avLst/>
          </a:prstGeom>
          <a:solidFill>
            <a:schemeClr val="bg2">
              <a:lumMod val="90000"/>
            </a:schemeClr>
          </a:solidFill>
          <a:ln w="254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4404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825" y="2400300"/>
            <a:ext cx="70008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47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913" y="2500313"/>
            <a:ext cx="3619500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22 Flecha abajo"/>
          <p:cNvSpPr/>
          <p:nvPr/>
        </p:nvSpPr>
        <p:spPr>
          <a:xfrm>
            <a:off x="6338888" y="3411538"/>
            <a:ext cx="276225" cy="287337"/>
          </a:xfrm>
          <a:prstGeom prst="downArrow">
            <a:avLst/>
          </a:prstGeom>
          <a:solidFill>
            <a:schemeClr val="bg2">
              <a:lumMod val="90000"/>
            </a:schemeClr>
          </a:solidFill>
          <a:ln w="254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44049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3814763"/>
            <a:ext cx="503237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0" name="Picture 13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946525"/>
            <a:ext cx="1552575" cy="2276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51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13" y="3751263"/>
            <a:ext cx="2089150" cy="950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6982246" y="1416050"/>
            <a:ext cx="7008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/>
              <a:t>(2008)</a:t>
            </a:r>
          </a:p>
        </p:txBody>
      </p:sp>
      <p:sp>
        <p:nvSpPr>
          <p:cNvPr id="24" name="23 Rectángulo"/>
          <p:cNvSpPr/>
          <p:nvPr/>
        </p:nvSpPr>
        <p:spPr>
          <a:xfrm>
            <a:off x="2528888" y="1413862"/>
            <a:ext cx="7008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/>
              <a:t>(1999)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sz="3200" dirty="0"/>
              <a:t>Herramientas para revisar la Accesibilidad Web</a:t>
            </a:r>
          </a:p>
        </p:txBody>
      </p:sp>
      <p:pic>
        <p:nvPicPr>
          <p:cNvPr id="54275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546350"/>
            <a:ext cx="9048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4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738" y="2682875"/>
            <a:ext cx="6667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7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1339850"/>
            <a:ext cx="24574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8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5" y="3500438"/>
            <a:ext cx="15240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24400"/>
            <a:ext cx="2943225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3"/>
          </p:nvPr>
        </p:nvSpPr>
        <p:spPr>
          <a:xfrm>
            <a:off x="-10790" y="0"/>
            <a:ext cx="9144000" cy="838201"/>
          </a:xfrm>
        </p:spPr>
        <p:txBody>
          <a:bodyPr/>
          <a:lstStyle/>
          <a:p>
            <a:pPr>
              <a:defRPr/>
            </a:pPr>
            <a:r>
              <a:rPr dirty="0"/>
              <a:t>Resultados del proyecto ESVI-AL (Actas de congresos)</a:t>
            </a:r>
          </a:p>
        </p:txBody>
      </p:sp>
      <p:pic>
        <p:nvPicPr>
          <p:cNvPr id="1026" name="Picture 2" descr="Portada del libro de Actas III Congreso CAFVIR 2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84642"/>
            <a:ext cx="142875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ortada del libro de Actas IV Congreso CAFVIR 2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927" y="1383731"/>
            <a:ext cx="142875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 Congreso Internacional sobre Calidad y Accesibilidad de la Formación Virtual (CAFVIR 2014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383731"/>
            <a:ext cx="1400175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V Congreso Internacional sobre Aplicación de TICS Avanzadas (ATICA 2012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944838"/>
            <a:ext cx="1400175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 Congreso Internacional sobre Aplicación de TICS Avanzadas (ATICA 2013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927" y="3944838"/>
            <a:ext cx="1400175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VI Congreso Internacional sobre Aplicación de TICS Avanzadas (ATICA 2014)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926" y="3944838"/>
            <a:ext cx="1400175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2699792" y="937291"/>
            <a:ext cx="3361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>
                <a:solidFill>
                  <a:schemeClr val="bg2">
                    <a:lumMod val="10000"/>
                  </a:schemeClr>
                </a:solidFill>
                <a:latin typeface="+mn-lt"/>
                <a:hlinkClick r:id="rId8"/>
              </a:rPr>
              <a:t>www.esvial.org/cafvir2014</a:t>
            </a:r>
            <a:endParaRPr lang="es-ES" sz="2000" dirty="0">
              <a:solidFill>
                <a:schemeClr val="bg2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715677" y="6021288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20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www.esvial.org/atica2018</a:t>
            </a:r>
          </a:p>
        </p:txBody>
      </p:sp>
    </p:spTree>
    <p:extLst>
      <p:ext uri="{BB962C8B-B14F-4D97-AF65-F5344CB8AC3E}">
        <p14:creationId xmlns:p14="http://schemas.microsoft.com/office/powerpoint/2010/main" val="351290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3"/>
          </p:nvPr>
        </p:nvSpPr>
        <p:spPr>
          <a:xfrm>
            <a:off x="0" y="-1588"/>
            <a:ext cx="9144000" cy="838201"/>
          </a:xfrm>
        </p:spPr>
        <p:txBody>
          <a:bodyPr/>
          <a:lstStyle/>
          <a:p>
            <a:pPr>
              <a:defRPr/>
            </a:pPr>
            <a:r>
              <a:rPr dirty="0"/>
              <a:t>Resultados del proyecto ESVI-AL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952624"/>
            <a:ext cx="8399845" cy="38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4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3"/>
          </p:nvPr>
        </p:nvSpPr>
        <p:spPr>
          <a:xfrm>
            <a:off x="0" y="-1588"/>
            <a:ext cx="9144000" cy="838201"/>
          </a:xfrm>
        </p:spPr>
        <p:txBody>
          <a:bodyPr/>
          <a:lstStyle/>
          <a:p>
            <a:pPr>
              <a:defRPr/>
            </a:pPr>
            <a:r>
              <a:rPr dirty="0"/>
              <a:t>Resultados del proyecto ESVI-AL (Guías)</a:t>
            </a: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sz="quarter" idx="15"/>
            <p:extLst/>
          </p:nvPr>
        </p:nvGraphicFramePr>
        <p:xfrm>
          <a:off x="142875" y="908050"/>
          <a:ext cx="8821613" cy="252984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51492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50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12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latin typeface="+mn-lt"/>
                        </a:rPr>
                        <a:t>Producto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latin typeface="+mn-lt"/>
                        </a:rPr>
                        <a:t>Educador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err="1">
                          <a:latin typeface="+mn-lt"/>
                        </a:rPr>
                        <a:t>Admin</a:t>
                      </a:r>
                      <a:r>
                        <a:rPr lang="es-ES" sz="1600" dirty="0">
                          <a:latin typeface="+mn-lt"/>
                        </a:rPr>
                        <a:t>.</a:t>
                      </a:r>
                      <a:r>
                        <a:rPr lang="es-ES" sz="1600" baseline="0" dirty="0">
                          <a:latin typeface="+mn-lt"/>
                        </a:rPr>
                        <a:t> campus</a:t>
                      </a:r>
                      <a:endParaRPr lang="es-ES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latin typeface="+mn-lt"/>
                        </a:rPr>
                        <a:t>Auditor de Calidad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R="45085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G1: </a:t>
                      </a:r>
                      <a:r>
                        <a:rPr lang="en-US" sz="16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Guía</a:t>
                      </a: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metodológica</a:t>
                      </a:r>
                      <a:r>
                        <a:rPr lang="en-US" sz="16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para la </a:t>
                      </a:r>
                      <a:r>
                        <a:rPr lang="en-US" sz="1600" baseline="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implementación</a:t>
                      </a:r>
                      <a:r>
                        <a:rPr lang="en-US" sz="16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de </a:t>
                      </a:r>
                      <a:r>
                        <a:rPr lang="en-US" sz="1600" baseline="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proyectos</a:t>
                      </a:r>
                      <a:r>
                        <a:rPr lang="en-US" sz="16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educativos</a:t>
                      </a:r>
                      <a:r>
                        <a:rPr lang="en-US" sz="16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virtuales</a:t>
                      </a:r>
                      <a:r>
                        <a:rPr lang="en-US" sz="16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accesibles</a:t>
                      </a:r>
                      <a:endParaRPr lang="es-ES" sz="1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X</a:t>
                      </a:r>
                      <a:endParaRPr lang="es-ES" sz="1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X</a:t>
                      </a:r>
                      <a:endParaRPr lang="es-ES" sz="1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  <a:endParaRPr lang="es-ES" sz="1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R="45085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G2: </a:t>
                      </a:r>
                      <a:r>
                        <a:rPr lang="en-US" sz="16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Mejores</a:t>
                      </a:r>
                      <a:r>
                        <a:rPr lang="en-US" sz="16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practicas</a:t>
                      </a:r>
                      <a:r>
                        <a:rPr lang="en-US" sz="16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y </a:t>
                      </a:r>
                      <a:r>
                        <a:rPr lang="en-US" sz="1600" baseline="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casos</a:t>
                      </a:r>
                      <a:r>
                        <a:rPr lang="en-US" sz="16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de </a:t>
                      </a:r>
                      <a:r>
                        <a:rPr lang="en-US" sz="1600" baseline="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éxito</a:t>
                      </a:r>
                      <a:r>
                        <a:rPr lang="en-US" sz="16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en</a:t>
                      </a:r>
                      <a:r>
                        <a:rPr lang="en-US" sz="16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la </a:t>
                      </a:r>
                      <a:r>
                        <a:rPr lang="en-US" sz="1600" baseline="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implementación</a:t>
                      </a:r>
                      <a:r>
                        <a:rPr lang="en-US" sz="16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y </a:t>
                      </a:r>
                      <a:r>
                        <a:rPr lang="en-US" sz="1600" baseline="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acreditación</a:t>
                      </a:r>
                      <a:r>
                        <a:rPr lang="en-US" sz="16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de </a:t>
                      </a:r>
                      <a:r>
                        <a:rPr lang="en-US" sz="1600" baseline="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proyectos</a:t>
                      </a:r>
                      <a:r>
                        <a:rPr lang="en-US" sz="16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educativos</a:t>
                      </a:r>
                      <a:r>
                        <a:rPr lang="en-US" sz="16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virtuales</a:t>
                      </a:r>
                      <a:r>
                        <a:rPr lang="en-US" sz="16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accesibles</a:t>
                      </a:r>
                      <a:endParaRPr lang="es-ES" sz="1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X</a:t>
                      </a:r>
                      <a:endParaRPr lang="es-ES" sz="1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X</a:t>
                      </a:r>
                      <a:endParaRPr lang="es-ES" sz="1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X</a:t>
                      </a:r>
                      <a:endParaRPr lang="es-ES" sz="1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R="45085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G3: </a:t>
                      </a:r>
                      <a:r>
                        <a:rPr lang="en-US" sz="16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Guía</a:t>
                      </a:r>
                      <a:r>
                        <a:rPr lang="en-US" sz="16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para la </a:t>
                      </a:r>
                      <a:r>
                        <a:rPr lang="en-US" sz="1600" baseline="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creación</a:t>
                      </a:r>
                      <a:r>
                        <a:rPr lang="en-US" sz="16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de </a:t>
                      </a:r>
                      <a:r>
                        <a:rPr lang="en-US" sz="1600" baseline="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contenidos</a:t>
                      </a:r>
                      <a:r>
                        <a:rPr lang="en-US" sz="16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digitales</a:t>
                      </a:r>
                      <a:r>
                        <a:rPr lang="en-US" sz="16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accesibles</a:t>
                      </a:r>
                      <a:r>
                        <a:rPr lang="en-US" sz="16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: </a:t>
                      </a:r>
                      <a:r>
                        <a:rPr lang="en-US" sz="1600" baseline="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documentos</a:t>
                      </a:r>
                      <a:r>
                        <a:rPr lang="en-US" sz="16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1600" baseline="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presentaciones</a:t>
                      </a: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, videos, audios</a:t>
                      </a:r>
                      <a:r>
                        <a:rPr lang="en-US" sz="16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y </a:t>
                      </a:r>
                      <a:r>
                        <a:rPr lang="en-US" sz="1600" baseline="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páginas</a:t>
                      </a:r>
                      <a:r>
                        <a:rPr lang="en-US" sz="16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web</a:t>
                      </a:r>
                      <a:endParaRPr lang="es-ES" sz="1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X</a:t>
                      </a:r>
                      <a:endParaRPr lang="es-ES" sz="1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X</a:t>
                      </a:r>
                      <a:endParaRPr lang="es-ES" sz="1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  <a:endParaRPr lang="es-ES" sz="1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R="45085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G4: </a:t>
                      </a:r>
                      <a:r>
                        <a:rPr lang="en-US" sz="16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Modelo</a:t>
                      </a: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de </a:t>
                      </a:r>
                      <a:r>
                        <a:rPr lang="en-US" sz="16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acreditación</a:t>
                      </a: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de la </a:t>
                      </a:r>
                      <a:r>
                        <a:rPr lang="en-US" sz="16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calidad</a:t>
                      </a: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y </a:t>
                      </a:r>
                      <a:r>
                        <a:rPr lang="en-US" sz="16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accesibilidad</a:t>
                      </a:r>
                      <a:r>
                        <a:rPr lang="en-US" sz="16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de </a:t>
                      </a:r>
                      <a:r>
                        <a:rPr lang="en-US" sz="1600" baseline="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proyectos</a:t>
                      </a:r>
                      <a:r>
                        <a:rPr lang="en-US" sz="16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educativos</a:t>
                      </a:r>
                      <a:r>
                        <a:rPr lang="en-US" sz="16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virtuales</a:t>
                      </a:r>
                      <a:endParaRPr lang="es-ES" sz="1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(X)</a:t>
                      </a:r>
                      <a:endParaRPr lang="es-ES" sz="1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(X)</a:t>
                      </a:r>
                      <a:endParaRPr lang="es-ES" sz="1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X</a:t>
                      </a:r>
                      <a:endParaRPr lang="es-ES" sz="1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Picture 4" descr="Portada Guía ESVI-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88" y="4149080"/>
            <a:ext cx="1652588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www.caled-ead.org/images/gui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149079"/>
            <a:ext cx="1624012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2" descr="Portada de la Guía Documentos ESVI-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149078"/>
            <a:ext cx="1595454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4146" y="4178050"/>
            <a:ext cx="164764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3"/>
          </p:nvPr>
        </p:nvSpPr>
        <p:spPr>
          <a:xfrm>
            <a:off x="-10790" y="0"/>
            <a:ext cx="9144000" cy="838201"/>
          </a:xfrm>
        </p:spPr>
        <p:txBody>
          <a:bodyPr/>
          <a:lstStyle/>
          <a:p>
            <a:pPr>
              <a:defRPr/>
            </a:pPr>
            <a:r>
              <a:rPr dirty="0"/>
              <a:t>Resultados del proyecto ESVI-AL (Cursos)</a:t>
            </a: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sz="quarter" idx="15"/>
            <p:extLst/>
          </p:nvPr>
        </p:nvGraphicFramePr>
        <p:xfrm>
          <a:off x="142875" y="908050"/>
          <a:ext cx="8677596" cy="502920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8611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+mn-lt"/>
                        </a:rPr>
                        <a:t>Producto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+mn-lt"/>
                        </a:rPr>
                        <a:t>Educador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+mn-lt"/>
                        </a:rPr>
                        <a:t>Estudiante con </a:t>
                      </a:r>
                      <a:r>
                        <a:rPr lang="es-ES" sz="1800" dirty="0" err="1">
                          <a:latin typeface="+mn-lt"/>
                        </a:rPr>
                        <a:t>discap</a:t>
                      </a:r>
                      <a:r>
                        <a:rPr lang="es-ES" sz="1800" dirty="0">
                          <a:latin typeface="+mn-lt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err="1">
                          <a:latin typeface="+mn-lt"/>
                        </a:rPr>
                        <a:t>Admin</a:t>
                      </a:r>
                      <a:r>
                        <a:rPr lang="es-ES" sz="1800" dirty="0">
                          <a:latin typeface="+mn-lt"/>
                        </a:rPr>
                        <a:t>.</a:t>
                      </a:r>
                      <a:r>
                        <a:rPr lang="es-ES" sz="1800" baseline="0" dirty="0">
                          <a:latin typeface="+mn-lt"/>
                        </a:rPr>
                        <a:t> campus</a:t>
                      </a:r>
                      <a:endParaRPr lang="es-ES" sz="18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R="45085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1: </a:t>
                      </a:r>
                      <a:r>
                        <a:rPr lang="en-US" sz="18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Curso</a:t>
                      </a: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virtual</a:t>
                      </a:r>
                      <a:r>
                        <a:rPr lang="en-US" sz="18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abierto</a:t>
                      </a:r>
                      <a:r>
                        <a:rPr lang="en-US" sz="18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sobre</a:t>
                      </a:r>
                      <a:r>
                        <a:rPr lang="en-US" sz="18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diseño</a:t>
                      </a:r>
                      <a:r>
                        <a:rPr lang="en-US" sz="18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pedagógico</a:t>
                      </a:r>
                      <a:r>
                        <a:rPr lang="en-US" sz="18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de </a:t>
                      </a:r>
                      <a:r>
                        <a:rPr lang="en-US" sz="1800" baseline="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programas</a:t>
                      </a:r>
                      <a:r>
                        <a:rPr lang="en-US" sz="18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virtuales</a:t>
                      </a:r>
                      <a:r>
                        <a:rPr lang="en-US" sz="18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accesibles</a:t>
                      </a:r>
                      <a:endParaRPr lang="es-ES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X</a:t>
                      </a:r>
                      <a:endParaRPr lang="es-ES" sz="18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  <a:endParaRPr lang="es-ES" sz="18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  <a:endParaRPr lang="es-ES" sz="18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R="45085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2: </a:t>
                      </a:r>
                      <a:r>
                        <a:rPr lang="en-US" sz="18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Curso</a:t>
                      </a: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virtual </a:t>
                      </a:r>
                      <a:r>
                        <a:rPr lang="en-US" sz="18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abierto</a:t>
                      </a: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sobre</a:t>
                      </a: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la </a:t>
                      </a:r>
                      <a:r>
                        <a:rPr lang="en-US" sz="18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creación</a:t>
                      </a: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de </a:t>
                      </a:r>
                      <a:r>
                        <a:rPr lang="en-US" sz="18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contenidos</a:t>
                      </a: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digitales</a:t>
                      </a:r>
                      <a:r>
                        <a:rPr lang="en-US" sz="18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accesibles</a:t>
                      </a:r>
                      <a:endParaRPr lang="es-ES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X</a:t>
                      </a:r>
                      <a:endParaRPr lang="es-ES" sz="18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  <a:endParaRPr lang="es-ES" sz="18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X</a:t>
                      </a:r>
                      <a:endParaRPr lang="es-ES" sz="18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R="45085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3: </a:t>
                      </a:r>
                      <a:r>
                        <a:rPr lang="en-US" sz="18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Curso</a:t>
                      </a: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virtual </a:t>
                      </a:r>
                      <a:r>
                        <a:rPr lang="en-US" sz="18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abierto</a:t>
                      </a: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sobre</a:t>
                      </a: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la </a:t>
                      </a:r>
                      <a:r>
                        <a:rPr lang="en-US" sz="18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administración</a:t>
                      </a: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de campus </a:t>
                      </a:r>
                      <a:r>
                        <a:rPr lang="en-US" sz="18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virtuales</a:t>
                      </a:r>
                      <a:r>
                        <a:rPr lang="en-US" sz="18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accesibles</a:t>
                      </a:r>
                      <a:endParaRPr lang="es-ES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  <a:endParaRPr lang="es-ES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  <a:endParaRPr lang="es-ES" sz="18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X</a:t>
                      </a:r>
                      <a:endParaRPr lang="es-ES" sz="18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R="45085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4: </a:t>
                      </a:r>
                      <a:r>
                        <a:rPr lang="en-US" sz="18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Curso</a:t>
                      </a: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virtual </a:t>
                      </a:r>
                      <a:r>
                        <a:rPr lang="en-US" sz="18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abierto</a:t>
                      </a: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sobre</a:t>
                      </a: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la </a:t>
                      </a:r>
                      <a:r>
                        <a:rPr lang="en-US" sz="18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programación</a:t>
                      </a:r>
                      <a:r>
                        <a:rPr lang="en-US" sz="18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de </a:t>
                      </a:r>
                      <a:r>
                        <a:rPr lang="en-US" sz="1800" baseline="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aplicaciones</a:t>
                      </a:r>
                      <a:r>
                        <a:rPr lang="en-US" sz="18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web </a:t>
                      </a:r>
                      <a:r>
                        <a:rPr lang="en-US" sz="1800" baseline="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accesibles</a:t>
                      </a:r>
                      <a:endParaRPr lang="es-ES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(X)</a:t>
                      </a:r>
                      <a:endParaRPr lang="es-ES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  <a:endParaRPr lang="es-ES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X</a:t>
                      </a:r>
                      <a:endParaRPr lang="es-ES" sz="18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R="45085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5: </a:t>
                      </a:r>
                      <a:r>
                        <a:rPr lang="en-US" sz="18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Cursos</a:t>
                      </a:r>
                      <a:r>
                        <a:rPr lang="en-US" sz="18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virtuales</a:t>
                      </a:r>
                      <a:r>
                        <a:rPr lang="en-US" sz="18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abiertos</a:t>
                      </a:r>
                      <a:r>
                        <a:rPr lang="en-US" sz="18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accesibles</a:t>
                      </a:r>
                      <a:r>
                        <a:rPr lang="en-US" sz="18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para la </a:t>
                      </a:r>
                      <a:r>
                        <a:rPr lang="en-US" sz="1800" baseline="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mejora</a:t>
                      </a:r>
                      <a:r>
                        <a:rPr lang="en-US" sz="18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de la </a:t>
                      </a:r>
                      <a:r>
                        <a:rPr lang="en-US" sz="1800" baseline="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empleabilidad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marR="45085" lvl="1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1. </a:t>
                      </a:r>
                      <a:r>
                        <a:rPr lang="en-US" sz="18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Ofimática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marR="45085" lvl="1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2. </a:t>
                      </a:r>
                      <a:r>
                        <a:rPr lang="en-US" sz="18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Administración</a:t>
                      </a:r>
                      <a:r>
                        <a:rPr lang="en-US" sz="18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de </a:t>
                      </a:r>
                      <a:r>
                        <a:rPr lang="en-US" sz="1800" baseline="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redes</a:t>
                      </a:r>
                      <a:r>
                        <a:rPr lang="en-US" sz="18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sociales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marR="45085" lvl="1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3. </a:t>
                      </a:r>
                      <a:r>
                        <a:rPr lang="en-US" sz="18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Iniciativa</a:t>
                      </a:r>
                      <a:r>
                        <a:rPr lang="en-US" sz="18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empresarial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marR="45085" lvl="1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4. </a:t>
                      </a:r>
                      <a:r>
                        <a:rPr lang="en-US" sz="18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Servicios</a:t>
                      </a: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de </a:t>
                      </a:r>
                      <a:r>
                        <a:rPr lang="en-US" sz="18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atención</a:t>
                      </a: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a </a:t>
                      </a:r>
                      <a:r>
                        <a:rPr lang="en-US" sz="18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clientes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marR="45085" lvl="1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5. </a:t>
                      </a:r>
                      <a:r>
                        <a:rPr lang="en-US" sz="18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Preparación</a:t>
                      </a:r>
                      <a:r>
                        <a:rPr lang="en-US" sz="18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para el </a:t>
                      </a:r>
                      <a:r>
                        <a:rPr lang="en-US" sz="1800" baseline="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empleo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marR="45085" lvl="1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6. </a:t>
                      </a:r>
                      <a:r>
                        <a:rPr lang="en-US" sz="18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Redacción</a:t>
                      </a: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para la </a:t>
                      </a:r>
                      <a:r>
                        <a:rPr lang="en-US" sz="18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comunicación</a:t>
                      </a:r>
                      <a:endParaRPr lang="es-ES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  <a:endParaRPr lang="es-ES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X</a:t>
                      </a:r>
                      <a:endParaRPr lang="es-ES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  <a:endParaRPr lang="es-ES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195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3"/>
          </p:nvPr>
        </p:nvSpPr>
        <p:spPr>
          <a:xfrm>
            <a:off x="-10790" y="0"/>
            <a:ext cx="9144000" cy="838201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dirty="0"/>
              <a:t>Resultados del proyecto ESVI-AL (Software)</a:t>
            </a:r>
          </a:p>
          <a:p>
            <a:pPr>
              <a:defRPr/>
            </a:pPr>
            <a:r>
              <a:rPr lang="es-ES" dirty="0"/>
              <a:t>Moodle ESVIAL</a:t>
            </a:r>
            <a:endParaRPr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93" y="1412776"/>
            <a:ext cx="8946034" cy="3777817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8633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Página Web de ESVIAL </a:t>
            </a:r>
            <a:r>
              <a:rPr lang="es-ES"/>
              <a:t>(www.esvial.org</a:t>
            </a:r>
            <a:r>
              <a:rPr lang="es-ES" dirty="0"/>
              <a:t>)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3244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15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ESVIAL en Facebook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4704"/>
            <a:ext cx="9144000" cy="571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4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ESVIAL en Facebook 3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4704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5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-1" y="0"/>
            <a:ext cx="9324753" cy="7651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ES" sz="2800" dirty="0"/>
              <a:t>Necesidad de medir el rendimiento de la formación virtual</a:t>
            </a:r>
            <a:endParaRPr sz="2800" dirty="0"/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427038" y="1557338"/>
            <a:ext cx="7920037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/>
            <a:r>
              <a:rPr lang="es-ES" dirty="0"/>
              <a:t>Hay un </a:t>
            </a:r>
            <a:r>
              <a:rPr lang="es-ES" b="1" dirty="0">
                <a:solidFill>
                  <a:schemeClr val="hlink"/>
                </a:solidFill>
              </a:rPr>
              <a:t>interés académico</a:t>
            </a:r>
            <a:r>
              <a:rPr lang="es-ES" dirty="0"/>
              <a:t> centrado en analizar la evaluación y rendimiento de las prácticas de educación superior basadas en el uso de tecnologías web. </a:t>
            </a:r>
          </a:p>
          <a:p>
            <a:pPr marL="342900" indent="-342900"/>
            <a:endParaRPr lang="es-ES" dirty="0"/>
          </a:p>
          <a:p>
            <a:pPr marL="342900" indent="-342900"/>
            <a:r>
              <a:rPr lang="es-ES" dirty="0"/>
              <a:t>Las Instituciones </a:t>
            </a:r>
            <a:r>
              <a:rPr lang="es-ES" b="1" dirty="0">
                <a:solidFill>
                  <a:schemeClr val="hlink"/>
                </a:solidFill>
              </a:rPr>
              <a:t>han invertido en formación virtual</a:t>
            </a:r>
            <a:r>
              <a:rPr lang="es-ES" dirty="0">
                <a:solidFill>
                  <a:srgbClr val="FF0066"/>
                </a:solidFill>
              </a:rPr>
              <a:t> </a:t>
            </a:r>
            <a:r>
              <a:rPr lang="es-ES" dirty="0"/>
              <a:t> e intentan competir en la calidad formativa que están ofreciendo con esta modalidad. </a:t>
            </a:r>
          </a:p>
          <a:p>
            <a:pPr marL="342900" indent="-342900"/>
            <a:endParaRPr lang="es-ES" dirty="0"/>
          </a:p>
          <a:p>
            <a:pPr marL="342900" indent="-342900"/>
            <a:r>
              <a:rPr lang="es-ES" dirty="0"/>
              <a:t>Los</a:t>
            </a:r>
            <a:r>
              <a:rPr lang="es-ES" b="1" dirty="0">
                <a:solidFill>
                  <a:srgbClr val="FF0000"/>
                </a:solidFill>
              </a:rPr>
              <a:t> </a:t>
            </a:r>
            <a:r>
              <a:rPr lang="es-ES" dirty="0"/>
              <a:t>estudiantes y los participantes de estos sistemas</a:t>
            </a:r>
            <a:r>
              <a:rPr lang="es-ES" dirty="0">
                <a:solidFill>
                  <a:schemeClr val="hlink"/>
                </a:solidFill>
              </a:rPr>
              <a:t> </a:t>
            </a:r>
            <a:r>
              <a:rPr lang="es-ES" dirty="0"/>
              <a:t>necesitan igualmente </a:t>
            </a:r>
            <a:r>
              <a:rPr lang="es-ES" b="1" dirty="0">
                <a:solidFill>
                  <a:schemeClr val="hlink"/>
                </a:solidFill>
              </a:rPr>
              <a:t>criterios para elegir</a:t>
            </a:r>
            <a:r>
              <a:rPr lang="es-ES" dirty="0"/>
              <a:t> en la construcción de sus iniciativas formativas.</a:t>
            </a:r>
          </a:p>
          <a:p>
            <a:pPr marL="342900" indent="-342900"/>
            <a:endParaRPr lang="es-ES" dirty="0"/>
          </a:p>
          <a:p>
            <a:pPr marL="342900" indent="-342900"/>
            <a:r>
              <a:rPr lang="es-ES" dirty="0"/>
              <a:t>Las </a:t>
            </a:r>
            <a:r>
              <a:rPr lang="es-ES" b="1" dirty="0">
                <a:solidFill>
                  <a:schemeClr val="hlink"/>
                </a:solidFill>
              </a:rPr>
              <a:t>políticas de apoyo</a:t>
            </a:r>
            <a:r>
              <a:rPr lang="es-ES" dirty="0"/>
              <a:t> a iniciativas de formación virtual o de </a:t>
            </a:r>
            <a:r>
              <a:rPr lang="es-ES" b="1" dirty="0">
                <a:solidFill>
                  <a:schemeClr val="hlink"/>
                </a:solidFill>
              </a:rPr>
              <a:t>becas para estudiantes</a:t>
            </a:r>
            <a:r>
              <a:rPr lang="es-ES" dirty="0"/>
              <a:t>, requieren una garantía de calidad de los estudios. </a:t>
            </a:r>
          </a:p>
        </p:txBody>
      </p:sp>
    </p:spTree>
    <p:extLst>
      <p:ext uri="{BB962C8B-B14F-4D97-AF65-F5344CB8AC3E}">
        <p14:creationId xmlns:p14="http://schemas.microsoft.com/office/powerpoint/2010/main" val="328177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pPr>
              <a:defRPr/>
            </a:pPr>
            <a:r>
              <a:rPr lang="es-ES" sz="4000" dirty="0"/>
              <a:t>Índice</a:t>
            </a:r>
            <a:endParaRPr sz="4000" dirty="0"/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979714" y="2132856"/>
            <a:ext cx="8164286" cy="28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/>
            <a:r>
              <a:rPr lang="es-ES" sz="3200" dirty="0"/>
              <a:t>La Formación Virtual</a:t>
            </a:r>
          </a:p>
          <a:p>
            <a:pPr marL="342900" indent="-342900"/>
            <a:r>
              <a:rPr lang="es-ES" sz="3200" dirty="0"/>
              <a:t>Calidad en la formación virtual</a:t>
            </a:r>
          </a:p>
          <a:p>
            <a:pPr marL="342900" indent="-342900"/>
            <a:r>
              <a:rPr lang="es-ES" sz="3200" dirty="0"/>
              <a:t>Objetos de aprendizaje y repositorios inclusivos</a:t>
            </a:r>
          </a:p>
          <a:p>
            <a:pPr marL="342900" indent="-342900"/>
            <a:r>
              <a:rPr lang="es-ES" sz="3200" dirty="0"/>
              <a:t>Contenidos abiertos inclusivos</a:t>
            </a:r>
          </a:p>
          <a:p>
            <a:pPr marL="342900" indent="-342900"/>
            <a:r>
              <a:rPr lang="es-ES" sz="3200" dirty="0">
                <a:solidFill>
                  <a:srgbClr val="FF0000"/>
                </a:solidFill>
              </a:rPr>
              <a:t>Accesibilidad para todos</a:t>
            </a:r>
          </a:p>
          <a:p>
            <a:pPr marL="342900" indent="-34290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2478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121024"/>
            <a:ext cx="9144000" cy="764704"/>
          </a:xfrm>
        </p:spPr>
        <p:txBody>
          <a:bodyPr/>
          <a:lstStyle/>
          <a:p>
            <a:r>
              <a:rPr lang="es-ES" sz="4000" dirty="0"/>
              <a:t>Accesibilidad para todos (</a:t>
            </a:r>
            <a:r>
              <a:rPr lang="es-ES" sz="4000" dirty="0" err="1"/>
              <a:t>AfA</a:t>
            </a:r>
            <a:r>
              <a:rPr lang="es-ES" sz="4000" dirty="0"/>
              <a:t>)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28625" y="1532891"/>
            <a:ext cx="8715375" cy="1565349"/>
          </a:xfrm>
          <a:prstGeom prst="rect">
            <a:avLst/>
          </a:prstGeom>
        </p:spPr>
        <p:txBody>
          <a:bodyPr/>
          <a:lstStyle>
            <a:lvl1pPr marL="265113" indent="-265113" algn="l" rtl="0" fontAlgn="base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4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1pPr>
            <a:lvl2pPr marL="284163" indent="-284163" algn="l" rtl="0" fontAlgn="base">
              <a:spcBef>
                <a:spcPts val="18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0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2pPr>
            <a:lvl3pPr marL="546100" indent="-227013" algn="l" rtl="0" fontAlgn="base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0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3pPr>
            <a:lvl4pPr marL="808038" indent="-227013" algn="l" rtl="0" fontAlgn="base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0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4pPr>
            <a:lvl5pPr marL="1074738" indent="-227013" algn="l" rtl="0" fontAlgn="base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0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kumimoji="0" lang="es-E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kumimoji="0" lang="es-E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kumimoji="0" lang="es-E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kumimoji="0" lang="es-E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lnSpc>
                <a:spcPct val="90000"/>
              </a:lnSpc>
            </a:pPr>
            <a:r>
              <a:rPr lang="es-ES" altLang="es-ES" sz="2000" kern="0" dirty="0"/>
              <a:t>¿Por qué surge?</a:t>
            </a:r>
          </a:p>
          <a:p>
            <a:pPr lvl="1">
              <a:lnSpc>
                <a:spcPct val="90000"/>
              </a:lnSpc>
            </a:pPr>
            <a:r>
              <a:rPr lang="es-ES" altLang="es-ES" kern="0" dirty="0"/>
              <a:t>Complejidad de los modelos de datos presentados en la norma ISO/IEC 24751.</a:t>
            </a:r>
          </a:p>
          <a:p>
            <a:pPr lvl="1">
              <a:lnSpc>
                <a:spcPct val="90000"/>
              </a:lnSpc>
            </a:pPr>
            <a:r>
              <a:rPr lang="es-ES" altLang="es-ES" kern="0" dirty="0"/>
              <a:t>Proyecto EU4ALL. Implementación de la norma ISO dificultosa.</a:t>
            </a:r>
          </a:p>
          <a:p>
            <a:pPr lvl="1">
              <a:lnSpc>
                <a:spcPct val="90000"/>
              </a:lnSpc>
            </a:pPr>
            <a:endParaRPr lang="es-ES" altLang="es-ES" kern="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0" y="997491"/>
            <a:ext cx="8715375" cy="1565349"/>
          </a:xfrm>
          <a:prstGeom prst="rect">
            <a:avLst/>
          </a:prstGeom>
        </p:spPr>
        <p:txBody>
          <a:bodyPr/>
          <a:lstStyle>
            <a:lvl1pPr marL="265113" indent="-265113" algn="l" rtl="0" fontAlgn="base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4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1pPr>
            <a:lvl2pPr marL="284163" indent="-284163" algn="l" rtl="0" fontAlgn="base">
              <a:spcBef>
                <a:spcPts val="18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0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2pPr>
            <a:lvl3pPr marL="546100" indent="-227013" algn="l" rtl="0" fontAlgn="base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0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3pPr>
            <a:lvl4pPr marL="808038" indent="-227013" algn="l" rtl="0" fontAlgn="base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0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4pPr>
            <a:lvl5pPr marL="1074738" indent="-227013" algn="l" rtl="0" fontAlgn="base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0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kumimoji="0" lang="es-E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kumimoji="0" lang="es-E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kumimoji="0" lang="es-E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kumimoji="0" lang="es-E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lnSpc>
                <a:spcPct val="90000"/>
              </a:lnSpc>
              <a:buNone/>
            </a:pPr>
            <a:r>
              <a:rPr lang="es-ES" altLang="es-ES" dirty="0"/>
              <a:t>El estándar IMS </a:t>
            </a:r>
            <a:r>
              <a:rPr lang="es-ES" altLang="es-ES" dirty="0" err="1"/>
              <a:t>Afa</a:t>
            </a:r>
            <a:r>
              <a:rPr lang="es-ES" altLang="es-ES" dirty="0"/>
              <a:t>(v3.0)</a:t>
            </a:r>
          </a:p>
          <a:p>
            <a:pPr marL="0" lvl="1" indent="0">
              <a:lnSpc>
                <a:spcPct val="90000"/>
              </a:lnSpc>
              <a:buNone/>
            </a:pPr>
            <a:endParaRPr lang="es-ES" alt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1" y="3440800"/>
            <a:ext cx="5688632" cy="303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0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121024"/>
            <a:ext cx="9144000" cy="764704"/>
          </a:xfrm>
        </p:spPr>
        <p:txBody>
          <a:bodyPr/>
          <a:lstStyle/>
          <a:p>
            <a:r>
              <a:rPr lang="es-ES" sz="4000" dirty="0"/>
              <a:t>Accesibilidad para todos (</a:t>
            </a:r>
            <a:r>
              <a:rPr lang="es-ES" sz="4000" dirty="0" err="1"/>
              <a:t>AfA</a:t>
            </a:r>
            <a:r>
              <a:rPr lang="es-ES" sz="4000" dirty="0"/>
              <a:t>)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723900" y="1604963"/>
            <a:ext cx="8205788" cy="5072062"/>
          </a:xfrm>
          <a:prstGeom prst="rect">
            <a:avLst/>
          </a:prstGeom>
        </p:spPr>
        <p:txBody>
          <a:bodyPr/>
          <a:lstStyle>
            <a:lvl1pPr marL="265113" indent="-265113" algn="l" rtl="0" fontAlgn="base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4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1pPr>
            <a:lvl2pPr marL="284163" indent="-284163" algn="l" rtl="0" fontAlgn="base">
              <a:spcBef>
                <a:spcPts val="18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0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2pPr>
            <a:lvl3pPr marL="546100" indent="-227013" algn="l" rtl="0" fontAlgn="base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0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3pPr>
            <a:lvl4pPr marL="808038" indent="-227013" algn="l" rtl="0" fontAlgn="base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0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4pPr>
            <a:lvl5pPr marL="1074738" indent="-227013" algn="l" rtl="0" fontAlgn="base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0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kumimoji="0" lang="es-E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kumimoji="0" lang="es-E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kumimoji="0" lang="es-E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kumimoji="0" lang="es-E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lnSpc>
                <a:spcPct val="90000"/>
              </a:lnSpc>
            </a:pPr>
            <a:r>
              <a:rPr lang="es-ES" altLang="es-ES" kern="0" dirty="0"/>
              <a:t>Características:</a:t>
            </a:r>
          </a:p>
          <a:p>
            <a:pPr lvl="1"/>
            <a:r>
              <a:rPr lang="es-ES" altLang="es-ES" kern="0" dirty="0"/>
              <a:t>Pretende promover una experiencia de usuario completa al permitir la adecuación de las características de los recursos educativos a las necesidades y preferencias de los usuarios.</a:t>
            </a:r>
          </a:p>
          <a:p>
            <a:pPr lvl="1"/>
            <a:r>
              <a:rPr lang="es-ES" altLang="es-ES" kern="0" dirty="0"/>
              <a:t> Metadatos: </a:t>
            </a:r>
          </a:p>
          <a:p>
            <a:pPr lvl="2"/>
            <a:r>
              <a:rPr lang="es-ES" altLang="es-ES" b="1" kern="0" dirty="0"/>
              <a:t>Personal </a:t>
            </a:r>
            <a:r>
              <a:rPr lang="es-ES" altLang="es-ES" b="1" kern="0" dirty="0" err="1"/>
              <a:t>Needs</a:t>
            </a:r>
            <a:r>
              <a:rPr lang="es-ES" altLang="es-ES" b="1" kern="0" dirty="0"/>
              <a:t> and </a:t>
            </a:r>
            <a:r>
              <a:rPr lang="es-ES" altLang="es-ES" b="1" kern="0" dirty="0" err="1"/>
              <a:t>Preferences</a:t>
            </a:r>
            <a:r>
              <a:rPr lang="es-ES" altLang="es-ES" b="1" kern="0" dirty="0"/>
              <a:t>  (PNP) v3.0</a:t>
            </a:r>
            <a:r>
              <a:rPr lang="es-ES" altLang="es-ES" kern="0" dirty="0"/>
              <a:t>: Necesidades y preferencias de aprendizaje con respecto a la forma en que el alumno puede interactuar mejor con los recursos digitales. </a:t>
            </a:r>
          </a:p>
          <a:p>
            <a:pPr lvl="2"/>
            <a:r>
              <a:rPr lang="es-ES" altLang="es-ES" b="1" kern="0" dirty="0"/>
              <a:t>Digital </a:t>
            </a:r>
            <a:r>
              <a:rPr lang="es-ES" altLang="es-ES" b="1" kern="0" dirty="0" err="1"/>
              <a:t>Resource</a:t>
            </a:r>
            <a:r>
              <a:rPr lang="es-ES" altLang="es-ES" b="1" kern="0" dirty="0"/>
              <a:t> </a:t>
            </a:r>
            <a:r>
              <a:rPr lang="es-ES" altLang="es-ES" b="1" kern="0" dirty="0" err="1"/>
              <a:t>Description</a:t>
            </a:r>
            <a:r>
              <a:rPr lang="es-ES" altLang="es-ES" b="1" kern="0" dirty="0"/>
              <a:t> (DRD) v3.0</a:t>
            </a:r>
            <a:r>
              <a:rPr lang="es-ES" altLang="es-ES" kern="0" dirty="0"/>
              <a:t>: Descripción de recursos de aprendizaje digitales accesibles. </a:t>
            </a:r>
          </a:p>
          <a:p>
            <a:pPr lvl="1">
              <a:lnSpc>
                <a:spcPct val="90000"/>
              </a:lnSpc>
            </a:pPr>
            <a:endParaRPr lang="es-ES" altLang="es-ES" kern="0" dirty="0"/>
          </a:p>
        </p:txBody>
      </p:sp>
    </p:spTree>
    <p:extLst>
      <p:ext uri="{BB962C8B-B14F-4D97-AF65-F5344CB8AC3E}">
        <p14:creationId xmlns:p14="http://schemas.microsoft.com/office/powerpoint/2010/main" val="250940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121024"/>
            <a:ext cx="9144000" cy="764704"/>
          </a:xfrm>
        </p:spPr>
        <p:txBody>
          <a:bodyPr/>
          <a:lstStyle/>
          <a:p>
            <a:r>
              <a:rPr lang="es-ES" sz="4000" dirty="0"/>
              <a:t>Accesibilidad para todos (</a:t>
            </a:r>
            <a:r>
              <a:rPr lang="es-ES" sz="4000" dirty="0" err="1"/>
              <a:t>AfA</a:t>
            </a:r>
            <a:r>
              <a:rPr lang="es-ES" sz="4000" dirty="0"/>
              <a:t>)</a:t>
            </a:r>
          </a:p>
        </p:txBody>
      </p:sp>
      <p:sp>
        <p:nvSpPr>
          <p:cNvPr id="4" name="5 Marcador de número de diapositiva"/>
          <p:cNvSpPr txBox="1">
            <a:spLocks/>
          </p:cNvSpPr>
          <p:nvPr/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s-ES" dirty="0"/>
          </a:p>
        </p:txBody>
      </p:sp>
      <p:sp>
        <p:nvSpPr>
          <p:cNvPr id="6" name="16 Nube"/>
          <p:cNvSpPr>
            <a:spLocks/>
          </p:cNvSpPr>
          <p:nvPr/>
        </p:nvSpPr>
        <p:spPr bwMode="auto">
          <a:xfrm>
            <a:off x="5715000" y="5127278"/>
            <a:ext cx="2214563" cy="1143000"/>
          </a:xfrm>
          <a:custGeom>
            <a:avLst/>
            <a:gdLst>
              <a:gd name="T0" fmla="*/ 632211781 w 43200"/>
              <a:gd name="T1" fmla="*/ 484850053 h 43200"/>
              <a:gd name="T2" fmla="*/ 290981888 w 43200"/>
              <a:gd name="T3" fmla="*/ 470088002 h 43200"/>
              <a:gd name="T4" fmla="*/ 933298121 w 43200"/>
              <a:gd name="T5" fmla="*/ 646398228 h 43200"/>
              <a:gd name="T6" fmla="*/ 784036014 w 43200"/>
              <a:gd name="T7" fmla="*/ 653455192 h 43200"/>
              <a:gd name="T8" fmla="*/ 2147483647 w 43200"/>
              <a:gd name="T9" fmla="*/ 724023986 h 43200"/>
              <a:gd name="T10" fmla="*/ 2129828948 w 43200"/>
              <a:gd name="T11" fmla="*/ 691796055 h 43200"/>
              <a:gd name="T12" fmla="*/ 2147483647 w 43200"/>
              <a:gd name="T13" fmla="*/ 643657569 h 43200"/>
              <a:gd name="T14" fmla="*/ 2147483647 w 43200"/>
              <a:gd name="T15" fmla="*/ 679016049 h 43200"/>
              <a:gd name="T16" fmla="*/ 2147483647 w 43200"/>
              <a:gd name="T17" fmla="*/ 425153619 h 43200"/>
              <a:gd name="T18" fmla="*/ 2147483647 w 43200"/>
              <a:gd name="T19" fmla="*/ 557325963 h 43200"/>
              <a:gd name="T20" fmla="*/ 2147483647 w 43200"/>
              <a:gd name="T21" fmla="*/ 284386235 h 43200"/>
              <a:gd name="T22" fmla="*/ 2147483647 w 43200"/>
              <a:gd name="T23" fmla="*/ 333951353 h 43200"/>
              <a:gd name="T24" fmla="*/ 2147483647 w 43200"/>
              <a:gd name="T25" fmla="*/ 100500329 h 43200"/>
              <a:gd name="T26" fmla="*/ 2147483647 w 43200"/>
              <a:gd name="T27" fmla="*/ 123911897 h 43200"/>
              <a:gd name="T28" fmla="*/ 2147483647 w 43200"/>
              <a:gd name="T29" fmla="*/ 73198620 h 43200"/>
              <a:gd name="T30" fmla="*/ 2147483647 w 43200"/>
              <a:gd name="T31" fmla="*/ 43341790 h 43200"/>
              <a:gd name="T32" fmla="*/ 2147483647 w 43200"/>
              <a:gd name="T33" fmla="*/ 87423514 h 43200"/>
              <a:gd name="T34" fmla="*/ 2147483647 w 43200"/>
              <a:gd name="T35" fmla="*/ 61678030 h 43200"/>
              <a:gd name="T36" fmla="*/ 1885994167 w 43200"/>
              <a:gd name="T37" fmla="*/ 96166350 h 43200"/>
              <a:gd name="T38" fmla="*/ 2061123386 w 43200"/>
              <a:gd name="T39" fmla="*/ 121134091 h 43200"/>
              <a:gd name="T40" fmla="*/ 555966045 w 43200"/>
              <a:gd name="T41" fmla="*/ 292443747 h 43200"/>
              <a:gd name="T42" fmla="*/ 525384992 w 43200"/>
              <a:gd name="T43" fmla="*/ 266160683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3200"/>
              <a:gd name="T67" fmla="*/ 0 h 43200"/>
              <a:gd name="T68" fmla="*/ 43200 w 43200"/>
              <a:gd name="T69" fmla="*/ 43200 h 4320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63500" dist="26940" dir="5400000" rotWithShape="0">
              <a:srgbClr val="000000">
                <a:alpha val="45000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s-ES" altLang="es-ES" sz="1800">
                <a:latin typeface="Arial" charset="0"/>
                <a:cs typeface="Arial" charset="0"/>
              </a:rPr>
              <a:t>Modelo de información recursos</a:t>
            </a:r>
          </a:p>
        </p:txBody>
      </p:sp>
      <p:pic>
        <p:nvPicPr>
          <p:cNvPr id="8" name="Picture 2" descr="E:\Doctorado\Accesibilidad\Artículos\Articulo_1_Estándar24751\Presentación del articulo_Power Point\Imagenes\DibujosAccesibilida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412528"/>
            <a:ext cx="1643063" cy="1643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11 Nube"/>
          <p:cNvSpPr>
            <a:spLocks/>
          </p:cNvSpPr>
          <p:nvPr/>
        </p:nvSpPr>
        <p:spPr bwMode="auto">
          <a:xfrm>
            <a:off x="5643563" y="1055340"/>
            <a:ext cx="2214562" cy="1143000"/>
          </a:xfrm>
          <a:custGeom>
            <a:avLst/>
            <a:gdLst>
              <a:gd name="T0" fmla="*/ 632211086 w 43200"/>
              <a:gd name="T1" fmla="*/ 484850053 h 43200"/>
              <a:gd name="T2" fmla="*/ 290981551 w 43200"/>
              <a:gd name="T3" fmla="*/ 470088002 h 43200"/>
              <a:gd name="T4" fmla="*/ 933296880 w 43200"/>
              <a:gd name="T5" fmla="*/ 646398228 h 43200"/>
              <a:gd name="T6" fmla="*/ 784035250 w 43200"/>
              <a:gd name="T7" fmla="*/ 653455192 h 43200"/>
              <a:gd name="T8" fmla="*/ 2147483647 w 43200"/>
              <a:gd name="T9" fmla="*/ 724023986 h 43200"/>
              <a:gd name="T10" fmla="*/ 2129824706 w 43200"/>
              <a:gd name="T11" fmla="*/ 691796055 h 43200"/>
              <a:gd name="T12" fmla="*/ 2147483647 w 43200"/>
              <a:gd name="T13" fmla="*/ 643657569 h 43200"/>
              <a:gd name="T14" fmla="*/ 2147483647 w 43200"/>
              <a:gd name="T15" fmla="*/ 679016049 h 43200"/>
              <a:gd name="T16" fmla="*/ 2147483647 w 43200"/>
              <a:gd name="T17" fmla="*/ 425153619 h 43200"/>
              <a:gd name="T18" fmla="*/ 2147483647 w 43200"/>
              <a:gd name="T19" fmla="*/ 557325963 h 43200"/>
              <a:gd name="T20" fmla="*/ 2147483647 w 43200"/>
              <a:gd name="T21" fmla="*/ 284386235 h 43200"/>
              <a:gd name="T22" fmla="*/ 2147483647 w 43200"/>
              <a:gd name="T23" fmla="*/ 333951353 h 43200"/>
              <a:gd name="T24" fmla="*/ 2147483647 w 43200"/>
              <a:gd name="T25" fmla="*/ 100500329 h 43200"/>
              <a:gd name="T26" fmla="*/ 2147483647 w 43200"/>
              <a:gd name="T27" fmla="*/ 123911897 h 43200"/>
              <a:gd name="T28" fmla="*/ 2147483647 w 43200"/>
              <a:gd name="T29" fmla="*/ 73198620 h 43200"/>
              <a:gd name="T30" fmla="*/ 2147483647 w 43200"/>
              <a:gd name="T31" fmla="*/ 43341790 h 43200"/>
              <a:gd name="T32" fmla="*/ 2147483647 w 43200"/>
              <a:gd name="T33" fmla="*/ 87423514 h 43200"/>
              <a:gd name="T34" fmla="*/ 2147483647 w 43200"/>
              <a:gd name="T35" fmla="*/ 61678030 h 43200"/>
              <a:gd name="T36" fmla="*/ 1885993316 w 43200"/>
              <a:gd name="T37" fmla="*/ 96166350 h 43200"/>
              <a:gd name="T38" fmla="*/ 2061120815 w 43200"/>
              <a:gd name="T39" fmla="*/ 121134091 h 43200"/>
              <a:gd name="T40" fmla="*/ 555962923 w 43200"/>
              <a:gd name="T41" fmla="*/ 292443747 h 43200"/>
              <a:gd name="T42" fmla="*/ 525384754 w 43200"/>
              <a:gd name="T43" fmla="*/ 266160683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3200"/>
              <a:gd name="T67" fmla="*/ 0 h 43200"/>
              <a:gd name="T68" fmla="*/ 43200 w 43200"/>
              <a:gd name="T69" fmla="*/ 43200 h 4320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63500" dist="26940" dir="5400000" rotWithShape="0">
              <a:srgbClr val="000000">
                <a:alpha val="45000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s-ES" altLang="es-ES" sz="1800">
                <a:latin typeface="Arial" charset="0"/>
                <a:cs typeface="Arial" charset="0"/>
              </a:rPr>
              <a:t>Modelo de información preferencias</a:t>
            </a:r>
          </a:p>
        </p:txBody>
      </p:sp>
      <p:sp>
        <p:nvSpPr>
          <p:cNvPr id="10" name="9 Rectángulo redondeado"/>
          <p:cNvSpPr>
            <a:spLocks noChangeArrowheads="1"/>
          </p:cNvSpPr>
          <p:nvPr/>
        </p:nvSpPr>
        <p:spPr bwMode="auto">
          <a:xfrm>
            <a:off x="2286000" y="1198215"/>
            <a:ext cx="1428750" cy="1643063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>
            <a:outerShdw dist="25400" dir="5400000" rotWithShape="0">
              <a:srgbClr val="808080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s-ES" altLang="es-ES" sz="1800">
                <a:latin typeface="Arial" charset="0"/>
                <a:cs typeface="Arial" charset="0"/>
              </a:rPr>
              <a:t>Formulario interactivo</a:t>
            </a:r>
          </a:p>
        </p:txBody>
      </p:sp>
      <p:sp>
        <p:nvSpPr>
          <p:cNvPr id="11" name="10 Rectángulo redondeado"/>
          <p:cNvSpPr>
            <a:spLocks noChangeArrowheads="1"/>
          </p:cNvSpPr>
          <p:nvPr/>
        </p:nvSpPr>
        <p:spPr bwMode="auto">
          <a:xfrm>
            <a:off x="2571750" y="4770090"/>
            <a:ext cx="1428750" cy="142875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>
            <a:outerShdw dist="25400" dir="5400000" rotWithShape="0">
              <a:srgbClr val="808080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s-ES" altLang="es-ES" sz="1800">
                <a:latin typeface="Arial" charset="0"/>
                <a:cs typeface="Arial" charset="0"/>
              </a:rPr>
              <a:t>Metadatos</a:t>
            </a:r>
          </a:p>
        </p:txBody>
      </p:sp>
      <p:sp>
        <p:nvSpPr>
          <p:cNvPr id="12" name="11 Elipse"/>
          <p:cNvSpPr>
            <a:spLocks noChangeArrowheads="1"/>
          </p:cNvSpPr>
          <p:nvPr/>
        </p:nvSpPr>
        <p:spPr bwMode="auto">
          <a:xfrm>
            <a:off x="3357563" y="3198465"/>
            <a:ext cx="4286250" cy="928688"/>
          </a:xfrm>
          <a:prstGeom prst="ellipse">
            <a:avLst/>
          </a:prstGeom>
          <a:solidFill>
            <a:srgbClr val="326064"/>
          </a:solidFill>
          <a:ln w="9525">
            <a:solidFill>
              <a:schemeClr val="accent1"/>
            </a:solidFill>
            <a:round/>
            <a:headEnd/>
            <a:tailEnd/>
          </a:ln>
          <a:effectLst>
            <a:outerShdw dist="25400" dir="5400000" rotWithShape="0">
              <a:srgbClr val="808080">
                <a:alpha val="45000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s-ES" altLang="es-ES" sz="1800">
                <a:solidFill>
                  <a:srgbClr val="FFFFFF"/>
                </a:solidFill>
                <a:latin typeface="Georgia" charset="0"/>
              </a:rPr>
              <a:t>COMUNICACIÓN/</a:t>
            </a:r>
          </a:p>
          <a:p>
            <a:pPr algn="ctr" eaLnBrk="1" hangingPunct="1"/>
            <a:r>
              <a:rPr lang="es-ES" altLang="es-ES" sz="1800">
                <a:solidFill>
                  <a:srgbClr val="FFFFFF"/>
                </a:solidFill>
                <a:latin typeface="Georgia" charset="0"/>
              </a:rPr>
              <a:t>INTEROPERABILIDAD</a:t>
            </a:r>
          </a:p>
        </p:txBody>
      </p:sp>
      <p:sp>
        <p:nvSpPr>
          <p:cNvPr id="13" name="12 Hexágono"/>
          <p:cNvSpPr>
            <a:spLocks noChangeArrowheads="1"/>
          </p:cNvSpPr>
          <p:nvPr/>
        </p:nvSpPr>
        <p:spPr bwMode="auto">
          <a:xfrm>
            <a:off x="4786313" y="1984028"/>
            <a:ext cx="1071562" cy="64293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83BCC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5400" dir="5400000" rotWithShape="0">
              <a:srgbClr val="808080">
                <a:alpha val="45000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s-ES" altLang="es-ES" sz="1800" b="1">
                <a:latin typeface="Arial" charset="0"/>
                <a:cs typeface="Arial" charset="0"/>
              </a:rPr>
              <a:t>PNP</a:t>
            </a:r>
          </a:p>
        </p:txBody>
      </p:sp>
      <p:sp>
        <p:nvSpPr>
          <p:cNvPr id="14" name="13 Hexágono"/>
          <p:cNvSpPr>
            <a:spLocks noChangeArrowheads="1"/>
          </p:cNvSpPr>
          <p:nvPr/>
        </p:nvSpPr>
        <p:spPr bwMode="auto">
          <a:xfrm>
            <a:off x="4786313" y="4698653"/>
            <a:ext cx="1071562" cy="64293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83BCC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5400" dir="5400000" rotWithShape="0">
              <a:srgbClr val="808080">
                <a:alpha val="45000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s-ES" altLang="es-ES" sz="1800" b="1">
                <a:latin typeface="Arial" charset="0"/>
                <a:cs typeface="Arial" charset="0"/>
              </a:rPr>
              <a:t>DRD</a:t>
            </a:r>
          </a:p>
        </p:txBody>
      </p:sp>
      <p:sp>
        <p:nvSpPr>
          <p:cNvPr id="15" name="14 CuadroTexto"/>
          <p:cNvSpPr txBox="1">
            <a:spLocks noChangeArrowheads="1"/>
          </p:cNvSpPr>
          <p:nvPr/>
        </p:nvSpPr>
        <p:spPr bwMode="auto">
          <a:xfrm>
            <a:off x="7858125" y="980728"/>
            <a:ext cx="12144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/>
            <a:r>
              <a:rPr lang="es-ES" altLang="es-ES" sz="1600">
                <a:latin typeface="Arial" charset="0"/>
                <a:cs typeface="Arial" charset="0"/>
              </a:rPr>
              <a:t>La Norma establece</a:t>
            </a:r>
          </a:p>
        </p:txBody>
      </p:sp>
      <p:sp>
        <p:nvSpPr>
          <p:cNvPr id="16" name="15 CuadroTexto"/>
          <p:cNvSpPr txBox="1">
            <a:spLocks noChangeArrowheads="1"/>
          </p:cNvSpPr>
          <p:nvPr/>
        </p:nvSpPr>
        <p:spPr bwMode="auto">
          <a:xfrm>
            <a:off x="571500" y="3114328"/>
            <a:ext cx="13573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/>
            <a:r>
              <a:rPr lang="es-ES" altLang="es-ES" sz="1600">
                <a:latin typeface="Arial" charset="0"/>
                <a:cs typeface="Arial" charset="0"/>
              </a:rPr>
              <a:t>Los usuarios introducen preferencias</a:t>
            </a:r>
          </a:p>
        </p:txBody>
      </p:sp>
      <p:sp>
        <p:nvSpPr>
          <p:cNvPr id="17" name="16 CuadroTexto"/>
          <p:cNvSpPr txBox="1">
            <a:spLocks noChangeArrowheads="1"/>
          </p:cNvSpPr>
          <p:nvPr/>
        </p:nvSpPr>
        <p:spPr bwMode="auto">
          <a:xfrm>
            <a:off x="500063" y="5698778"/>
            <a:ext cx="1285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/>
            <a:r>
              <a:rPr lang="es-ES" altLang="es-ES" sz="1600">
                <a:latin typeface="Arial" charset="0"/>
                <a:cs typeface="Arial" charset="0"/>
              </a:rPr>
              <a:t>Los autores introducen</a:t>
            </a:r>
          </a:p>
        </p:txBody>
      </p:sp>
      <p:sp>
        <p:nvSpPr>
          <p:cNvPr id="18" name="25 Flecha doblada"/>
          <p:cNvSpPr>
            <a:spLocks/>
          </p:cNvSpPr>
          <p:nvPr/>
        </p:nvSpPr>
        <p:spPr bwMode="auto">
          <a:xfrm flipH="1" flipV="1">
            <a:off x="7858125" y="1555403"/>
            <a:ext cx="714375" cy="357187"/>
          </a:xfrm>
          <a:custGeom>
            <a:avLst/>
            <a:gdLst>
              <a:gd name="T0" fmla="*/ 0 w 714375"/>
              <a:gd name="T1" fmla="*/ 357187 h 357187"/>
              <a:gd name="T2" fmla="*/ 0 w 714375"/>
              <a:gd name="T3" fmla="*/ 229196 h 357187"/>
              <a:gd name="T4" fmla="*/ 150279 w 714375"/>
              <a:gd name="T5" fmla="*/ 78917 h 357187"/>
              <a:gd name="T6" fmla="*/ 535782 w 714375"/>
              <a:gd name="T7" fmla="*/ 78917 h 357187"/>
              <a:gd name="T8" fmla="*/ 535782 w 714375"/>
              <a:gd name="T9" fmla="*/ 0 h 357187"/>
              <a:gd name="T10" fmla="*/ 714375 w 714375"/>
              <a:gd name="T11" fmla="*/ 123565 h 357187"/>
              <a:gd name="T12" fmla="*/ 535782 w 714375"/>
              <a:gd name="T13" fmla="*/ 247131 h 357187"/>
              <a:gd name="T14" fmla="*/ 535782 w 714375"/>
              <a:gd name="T15" fmla="*/ 168214 h 357187"/>
              <a:gd name="T16" fmla="*/ 150279 w 714375"/>
              <a:gd name="T17" fmla="*/ 168214 h 357187"/>
              <a:gd name="T18" fmla="*/ 89296 w 714375"/>
              <a:gd name="T19" fmla="*/ 229197 h 357187"/>
              <a:gd name="T20" fmla="*/ 89297 w 714375"/>
              <a:gd name="T21" fmla="*/ 357187 h 357187"/>
              <a:gd name="T22" fmla="*/ 0 w 714375"/>
              <a:gd name="T23" fmla="*/ 357187 h 35718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14375"/>
              <a:gd name="T37" fmla="*/ 0 h 357187"/>
              <a:gd name="T38" fmla="*/ 714375 w 714375"/>
              <a:gd name="T39" fmla="*/ 357187 h 35718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14375" h="357187">
                <a:moveTo>
                  <a:pt x="0" y="357187"/>
                </a:moveTo>
                <a:lnTo>
                  <a:pt x="0" y="229196"/>
                </a:lnTo>
                <a:cubicBezTo>
                  <a:pt x="0" y="146199"/>
                  <a:pt x="67282" y="78917"/>
                  <a:pt x="150279" y="78917"/>
                </a:cubicBezTo>
                <a:lnTo>
                  <a:pt x="535782" y="78917"/>
                </a:lnTo>
                <a:lnTo>
                  <a:pt x="535782" y="0"/>
                </a:lnTo>
                <a:lnTo>
                  <a:pt x="714375" y="123565"/>
                </a:lnTo>
                <a:lnTo>
                  <a:pt x="535782" y="247131"/>
                </a:lnTo>
                <a:lnTo>
                  <a:pt x="535782" y="168214"/>
                </a:lnTo>
                <a:lnTo>
                  <a:pt x="150279" y="168214"/>
                </a:lnTo>
                <a:cubicBezTo>
                  <a:pt x="116599" y="168214"/>
                  <a:pt x="89296" y="195517"/>
                  <a:pt x="89296" y="229197"/>
                </a:cubicBezTo>
                <a:cubicBezTo>
                  <a:pt x="89296" y="271860"/>
                  <a:pt x="89297" y="314524"/>
                  <a:pt x="89297" y="357187"/>
                </a:cubicBezTo>
                <a:lnTo>
                  <a:pt x="0" y="357187"/>
                </a:lnTo>
                <a:close/>
              </a:path>
            </a:pathLst>
          </a:custGeom>
          <a:solidFill>
            <a:srgbClr val="7F7F7F"/>
          </a:solidFill>
          <a:ln w="9525">
            <a:solidFill>
              <a:schemeClr val="accent1"/>
            </a:solidFill>
            <a:round/>
            <a:headEnd/>
            <a:tailEnd/>
          </a:ln>
          <a:effectLst>
            <a:outerShdw dist="25400" dir="5400000" rotWithShape="0">
              <a:srgbClr val="808080">
                <a:alpha val="45000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/>
            <a:endParaRPr lang="es-ES_tradnl" altLang="es-ES" sz="1800"/>
          </a:p>
        </p:txBody>
      </p:sp>
      <p:sp>
        <p:nvSpPr>
          <p:cNvPr id="19" name="18 CuadroTexto"/>
          <p:cNvSpPr txBox="1">
            <a:spLocks noChangeArrowheads="1"/>
          </p:cNvSpPr>
          <p:nvPr/>
        </p:nvSpPr>
        <p:spPr bwMode="auto">
          <a:xfrm>
            <a:off x="7858125" y="4624040"/>
            <a:ext cx="1357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/>
            <a:r>
              <a:rPr lang="es-ES" altLang="es-ES" sz="1600">
                <a:latin typeface="Arial" charset="0"/>
                <a:cs typeface="Arial" charset="0"/>
              </a:rPr>
              <a:t>La Norma establece</a:t>
            </a:r>
          </a:p>
        </p:txBody>
      </p:sp>
      <p:sp>
        <p:nvSpPr>
          <p:cNvPr id="20" name="27 Flecha doblada"/>
          <p:cNvSpPr>
            <a:spLocks/>
          </p:cNvSpPr>
          <p:nvPr/>
        </p:nvSpPr>
        <p:spPr bwMode="auto">
          <a:xfrm flipH="1" flipV="1">
            <a:off x="7929563" y="5198715"/>
            <a:ext cx="571500" cy="357188"/>
          </a:xfrm>
          <a:custGeom>
            <a:avLst/>
            <a:gdLst>
              <a:gd name="T0" fmla="*/ 0 w 571500"/>
              <a:gd name="T1" fmla="*/ 357188 h 357188"/>
              <a:gd name="T2" fmla="*/ 0 w 571500"/>
              <a:gd name="T3" fmla="*/ 229197 h 357188"/>
              <a:gd name="T4" fmla="*/ 150280 w 571500"/>
              <a:gd name="T5" fmla="*/ 78917 h 357188"/>
              <a:gd name="T6" fmla="*/ 392906 w 571500"/>
              <a:gd name="T7" fmla="*/ 78917 h 357188"/>
              <a:gd name="T8" fmla="*/ 392906 w 571500"/>
              <a:gd name="T9" fmla="*/ 0 h 357188"/>
              <a:gd name="T10" fmla="*/ 571500 w 571500"/>
              <a:gd name="T11" fmla="*/ 123566 h 357188"/>
              <a:gd name="T12" fmla="*/ 392906 w 571500"/>
              <a:gd name="T13" fmla="*/ 247131 h 357188"/>
              <a:gd name="T14" fmla="*/ 392906 w 571500"/>
              <a:gd name="T15" fmla="*/ 168214 h 357188"/>
              <a:gd name="T16" fmla="*/ 150280 w 571500"/>
              <a:gd name="T17" fmla="*/ 168214 h 357188"/>
              <a:gd name="T18" fmla="*/ 89297 w 571500"/>
              <a:gd name="T19" fmla="*/ 229197 h 357188"/>
              <a:gd name="T20" fmla="*/ 89297 w 571500"/>
              <a:gd name="T21" fmla="*/ 357188 h 357188"/>
              <a:gd name="T22" fmla="*/ 0 w 571500"/>
              <a:gd name="T23" fmla="*/ 357188 h 35718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71500"/>
              <a:gd name="T37" fmla="*/ 0 h 357188"/>
              <a:gd name="T38" fmla="*/ 571500 w 571500"/>
              <a:gd name="T39" fmla="*/ 357188 h 35718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71500" h="357188">
                <a:moveTo>
                  <a:pt x="0" y="357188"/>
                </a:moveTo>
                <a:lnTo>
                  <a:pt x="0" y="229197"/>
                </a:lnTo>
                <a:cubicBezTo>
                  <a:pt x="0" y="146200"/>
                  <a:pt x="67283" y="78917"/>
                  <a:pt x="150280" y="78917"/>
                </a:cubicBezTo>
                <a:lnTo>
                  <a:pt x="392906" y="78917"/>
                </a:lnTo>
                <a:lnTo>
                  <a:pt x="392906" y="0"/>
                </a:lnTo>
                <a:lnTo>
                  <a:pt x="571500" y="123566"/>
                </a:lnTo>
                <a:lnTo>
                  <a:pt x="392906" y="247131"/>
                </a:lnTo>
                <a:lnTo>
                  <a:pt x="392906" y="168214"/>
                </a:lnTo>
                <a:lnTo>
                  <a:pt x="150280" y="168214"/>
                </a:lnTo>
                <a:cubicBezTo>
                  <a:pt x="116600" y="168214"/>
                  <a:pt x="89297" y="195517"/>
                  <a:pt x="89297" y="229197"/>
                </a:cubicBezTo>
                <a:lnTo>
                  <a:pt x="89297" y="357188"/>
                </a:lnTo>
                <a:lnTo>
                  <a:pt x="0" y="35718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  <a:round/>
            <a:headEnd/>
            <a:tailEnd/>
          </a:ln>
          <a:effectLst>
            <a:outerShdw dist="25400" dir="5400000" rotWithShape="0">
              <a:srgbClr val="808080">
                <a:alpha val="45000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/>
            <a:endParaRPr lang="es-ES_tradnl" altLang="es-ES" sz="1800"/>
          </a:p>
        </p:txBody>
      </p:sp>
      <p:sp>
        <p:nvSpPr>
          <p:cNvPr id="21" name="20 Flecha derecha"/>
          <p:cNvSpPr>
            <a:spLocks noChangeArrowheads="1"/>
          </p:cNvSpPr>
          <p:nvPr/>
        </p:nvSpPr>
        <p:spPr bwMode="auto">
          <a:xfrm rot="19752055">
            <a:off x="1800225" y="2912715"/>
            <a:ext cx="617538" cy="214313"/>
          </a:xfrm>
          <a:prstGeom prst="rightArrow">
            <a:avLst>
              <a:gd name="adj1" fmla="val 50000"/>
              <a:gd name="adj2" fmla="val 49999"/>
            </a:avLst>
          </a:prstGeom>
          <a:solidFill>
            <a:srgbClr val="7F7F7F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dist="25400" dir="5400000" rotWithShape="0">
              <a:srgbClr val="808080">
                <a:alpha val="45000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ctr" eaLnBrk="1" hangingPunct="1"/>
            <a:endParaRPr lang="es-ES_tradnl" altLang="es-ES" sz="1800">
              <a:solidFill>
                <a:srgbClr val="FFFFFF"/>
              </a:solidFill>
              <a:latin typeface="Georgia" charset="0"/>
            </a:endParaRPr>
          </a:p>
        </p:txBody>
      </p:sp>
      <p:sp>
        <p:nvSpPr>
          <p:cNvPr id="22" name="21 Flecha derecha"/>
          <p:cNvSpPr>
            <a:spLocks noChangeArrowheads="1"/>
          </p:cNvSpPr>
          <p:nvPr/>
        </p:nvSpPr>
        <p:spPr bwMode="auto">
          <a:xfrm rot="20382662">
            <a:off x="1724025" y="5735290"/>
            <a:ext cx="762000" cy="195263"/>
          </a:xfrm>
          <a:prstGeom prst="rightArrow">
            <a:avLst>
              <a:gd name="adj1" fmla="val 50000"/>
              <a:gd name="adj2" fmla="val 50009"/>
            </a:avLst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dist="25400" dir="5400000" rotWithShape="0">
              <a:srgbClr val="808080">
                <a:alpha val="45000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ctr" eaLnBrk="1" hangingPunct="1"/>
            <a:endParaRPr lang="es-ES_tradnl" altLang="es-ES" sz="1800">
              <a:solidFill>
                <a:srgbClr val="FFFFFF"/>
              </a:solidFill>
              <a:latin typeface="Georgia" charset="0"/>
            </a:endParaRPr>
          </a:p>
        </p:txBody>
      </p:sp>
      <p:sp>
        <p:nvSpPr>
          <p:cNvPr id="23" name="22 Flecha derecha"/>
          <p:cNvSpPr>
            <a:spLocks noChangeArrowheads="1"/>
          </p:cNvSpPr>
          <p:nvPr/>
        </p:nvSpPr>
        <p:spPr bwMode="auto">
          <a:xfrm rot="10271909">
            <a:off x="4010025" y="1558578"/>
            <a:ext cx="1557338" cy="188912"/>
          </a:xfrm>
          <a:prstGeom prst="rightArrow">
            <a:avLst>
              <a:gd name="adj1" fmla="val 50000"/>
              <a:gd name="adj2" fmla="val 49997"/>
            </a:avLst>
          </a:prstGeom>
          <a:solidFill>
            <a:srgbClr val="7F7F7F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dist="25400" dir="5400000" rotWithShape="0">
              <a:srgbClr val="808080">
                <a:alpha val="45000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ctr" eaLnBrk="1" hangingPunct="1"/>
            <a:endParaRPr lang="es-ES_tradnl" altLang="es-ES" sz="1800">
              <a:solidFill>
                <a:srgbClr val="FFFFFF"/>
              </a:solidFill>
              <a:latin typeface="Georgia" charset="0"/>
            </a:endParaRPr>
          </a:p>
        </p:txBody>
      </p:sp>
      <p:sp>
        <p:nvSpPr>
          <p:cNvPr id="24" name="23 CuadroTexto"/>
          <p:cNvSpPr txBox="1">
            <a:spLocks noChangeArrowheads="1"/>
          </p:cNvSpPr>
          <p:nvPr/>
        </p:nvSpPr>
        <p:spPr bwMode="auto">
          <a:xfrm rot="21154057">
            <a:off x="3905250" y="1188690"/>
            <a:ext cx="15113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s-ES" altLang="es-ES" sz="1600">
                <a:latin typeface="Arial" charset="0"/>
                <a:cs typeface="Arial" charset="0"/>
              </a:rPr>
              <a:t>Utilizado por</a:t>
            </a:r>
          </a:p>
        </p:txBody>
      </p:sp>
      <p:sp>
        <p:nvSpPr>
          <p:cNvPr id="25" name="24 Flecha derecha"/>
          <p:cNvSpPr>
            <a:spLocks noChangeArrowheads="1"/>
          </p:cNvSpPr>
          <p:nvPr/>
        </p:nvSpPr>
        <p:spPr bwMode="auto">
          <a:xfrm rot="10800000">
            <a:off x="4143375" y="5627340"/>
            <a:ext cx="1500188" cy="214313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dist="25400" dir="5400000" rotWithShape="0">
              <a:srgbClr val="808080">
                <a:alpha val="45000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ctr" eaLnBrk="1" hangingPunct="1"/>
            <a:endParaRPr lang="es-ES_tradnl" altLang="es-ES" sz="1800">
              <a:solidFill>
                <a:srgbClr val="FFFFFF"/>
              </a:solidFill>
              <a:latin typeface="Georgia" charset="0"/>
            </a:endParaRPr>
          </a:p>
        </p:txBody>
      </p:sp>
      <p:sp>
        <p:nvSpPr>
          <p:cNvPr id="26" name="25 CuadroTexto"/>
          <p:cNvSpPr txBox="1">
            <a:spLocks noChangeArrowheads="1"/>
          </p:cNvSpPr>
          <p:nvPr/>
        </p:nvSpPr>
        <p:spPr bwMode="auto">
          <a:xfrm>
            <a:off x="4214813" y="5828953"/>
            <a:ext cx="14287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s-ES" altLang="es-ES" sz="1600">
                <a:latin typeface="Arial" charset="0"/>
                <a:cs typeface="Arial" charset="0"/>
              </a:rPr>
              <a:t>Utilizado por</a:t>
            </a:r>
          </a:p>
        </p:txBody>
      </p:sp>
      <p:sp>
        <p:nvSpPr>
          <p:cNvPr id="27" name="26 Flecha derecha"/>
          <p:cNvSpPr>
            <a:spLocks noChangeArrowheads="1"/>
          </p:cNvSpPr>
          <p:nvPr/>
        </p:nvSpPr>
        <p:spPr bwMode="auto">
          <a:xfrm rot="20277045">
            <a:off x="4087813" y="5136803"/>
            <a:ext cx="714375" cy="22066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dist="25400" dir="5400000" rotWithShape="0">
              <a:srgbClr val="808080">
                <a:alpha val="45000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ctr" eaLnBrk="1" hangingPunct="1"/>
            <a:endParaRPr lang="es-ES_tradnl" altLang="es-ES" sz="1800">
              <a:solidFill>
                <a:srgbClr val="FFFFFF"/>
              </a:solidFill>
              <a:latin typeface="Georgia" charset="0"/>
            </a:endParaRPr>
          </a:p>
        </p:txBody>
      </p:sp>
      <p:sp>
        <p:nvSpPr>
          <p:cNvPr id="28" name="27 CuadroTexto"/>
          <p:cNvSpPr txBox="1">
            <a:spLocks noChangeArrowheads="1"/>
          </p:cNvSpPr>
          <p:nvPr/>
        </p:nvSpPr>
        <p:spPr bwMode="auto">
          <a:xfrm rot="782748">
            <a:off x="3667125" y="2242790"/>
            <a:ext cx="10715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s-ES" altLang="es-ES" sz="1600">
                <a:latin typeface="Arial" charset="0"/>
                <a:cs typeface="Arial" charset="0"/>
              </a:rPr>
              <a:t>Genera</a:t>
            </a:r>
          </a:p>
        </p:txBody>
      </p:sp>
      <p:sp>
        <p:nvSpPr>
          <p:cNvPr id="29" name="28 CuadroTexto"/>
          <p:cNvSpPr txBox="1">
            <a:spLocks noChangeArrowheads="1"/>
          </p:cNvSpPr>
          <p:nvPr/>
        </p:nvSpPr>
        <p:spPr bwMode="auto">
          <a:xfrm rot="20089354">
            <a:off x="3881438" y="4806603"/>
            <a:ext cx="10001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s-ES" altLang="es-ES" sz="1600">
                <a:latin typeface="Arial" charset="0"/>
                <a:cs typeface="Arial" charset="0"/>
              </a:rPr>
              <a:t>Genera</a:t>
            </a:r>
          </a:p>
        </p:txBody>
      </p:sp>
      <p:sp>
        <p:nvSpPr>
          <p:cNvPr id="30" name="29 Flecha arriba y abajo"/>
          <p:cNvSpPr>
            <a:spLocks noChangeArrowheads="1"/>
          </p:cNvSpPr>
          <p:nvPr/>
        </p:nvSpPr>
        <p:spPr bwMode="auto">
          <a:xfrm rot="19411932">
            <a:off x="5824538" y="2519015"/>
            <a:ext cx="357187" cy="728663"/>
          </a:xfrm>
          <a:prstGeom prst="upDownArrow">
            <a:avLst>
              <a:gd name="adj1" fmla="val 50000"/>
              <a:gd name="adj2" fmla="val 49999"/>
            </a:avLst>
          </a:prstGeom>
          <a:solidFill>
            <a:srgbClr val="7F7F7F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dist="25400" dir="5400000" rotWithShape="0">
              <a:srgbClr val="808080">
                <a:alpha val="45000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ctr" eaLnBrk="1" hangingPunct="1"/>
            <a:endParaRPr lang="es-ES_tradnl" altLang="es-ES" sz="1800">
              <a:solidFill>
                <a:srgbClr val="FFFFFF"/>
              </a:solidFill>
              <a:latin typeface="Georgia" charset="0"/>
            </a:endParaRPr>
          </a:p>
        </p:txBody>
      </p:sp>
      <p:sp>
        <p:nvSpPr>
          <p:cNvPr id="31" name="30 Flecha arriba y abajo"/>
          <p:cNvSpPr>
            <a:spLocks noChangeArrowheads="1"/>
          </p:cNvSpPr>
          <p:nvPr/>
        </p:nvSpPr>
        <p:spPr bwMode="auto">
          <a:xfrm rot="2172407">
            <a:off x="5762625" y="4095403"/>
            <a:ext cx="357188" cy="679450"/>
          </a:xfrm>
          <a:prstGeom prst="upDownArrow">
            <a:avLst>
              <a:gd name="adj1" fmla="val 50000"/>
              <a:gd name="adj2" fmla="val 50004"/>
            </a:avLst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dist="25400" dir="5400000" rotWithShape="0">
              <a:srgbClr val="808080">
                <a:alpha val="45000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ctr" eaLnBrk="1" hangingPunct="1"/>
            <a:endParaRPr lang="es-ES_tradnl" altLang="es-ES" sz="1800">
              <a:solidFill>
                <a:srgbClr val="FFFFFF"/>
              </a:solidFill>
              <a:latin typeface="Georgia" charset="0"/>
            </a:endParaRPr>
          </a:p>
        </p:txBody>
      </p:sp>
      <p:sp>
        <p:nvSpPr>
          <p:cNvPr id="32" name="31 Flecha derecha"/>
          <p:cNvSpPr>
            <a:spLocks noChangeArrowheads="1"/>
          </p:cNvSpPr>
          <p:nvPr/>
        </p:nvSpPr>
        <p:spPr bwMode="auto">
          <a:xfrm rot="679934">
            <a:off x="3863975" y="2138015"/>
            <a:ext cx="857250" cy="15716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F7F7F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dist="25400" dir="5400000" rotWithShape="0">
              <a:srgbClr val="808080">
                <a:alpha val="45000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ctr" eaLnBrk="1" hangingPunct="1"/>
            <a:endParaRPr lang="es-ES_tradnl" altLang="es-ES" sz="1800">
              <a:solidFill>
                <a:srgbClr val="FFFFFF"/>
              </a:solidFill>
              <a:latin typeface="Georgia" charset="0"/>
            </a:endParaRPr>
          </a:p>
        </p:txBody>
      </p:sp>
      <p:sp>
        <p:nvSpPr>
          <p:cNvPr id="33" name="49 Flecha izquierda, derecha y arriba"/>
          <p:cNvSpPr>
            <a:spLocks/>
          </p:cNvSpPr>
          <p:nvPr/>
        </p:nvSpPr>
        <p:spPr bwMode="auto">
          <a:xfrm rot="19849666">
            <a:off x="2195513" y="3258790"/>
            <a:ext cx="1047750" cy="1035050"/>
          </a:xfrm>
          <a:custGeom>
            <a:avLst/>
            <a:gdLst>
              <a:gd name="T0" fmla="*/ 0 w 1047750"/>
              <a:gd name="T1" fmla="*/ 776288 h 1035050"/>
              <a:gd name="T2" fmla="*/ 257696 w 1047750"/>
              <a:gd name="T3" fmla="*/ 517525 h 1035050"/>
              <a:gd name="T4" fmla="*/ 257696 w 1047750"/>
              <a:gd name="T5" fmla="*/ 646906 h 1035050"/>
              <a:gd name="T6" fmla="*/ 394494 w 1047750"/>
              <a:gd name="T7" fmla="*/ 646906 h 1035050"/>
              <a:gd name="T8" fmla="*/ 394494 w 1047750"/>
              <a:gd name="T9" fmla="*/ 257696 h 1035050"/>
              <a:gd name="T10" fmla="*/ 265113 w 1047750"/>
              <a:gd name="T11" fmla="*/ 257696 h 1035050"/>
              <a:gd name="T12" fmla="*/ 523875 w 1047750"/>
              <a:gd name="T13" fmla="*/ 0 h 1035050"/>
              <a:gd name="T14" fmla="*/ 782638 w 1047750"/>
              <a:gd name="T15" fmla="*/ 257696 h 1035050"/>
              <a:gd name="T16" fmla="*/ 653256 w 1047750"/>
              <a:gd name="T17" fmla="*/ 257696 h 1035050"/>
              <a:gd name="T18" fmla="*/ 653256 w 1047750"/>
              <a:gd name="T19" fmla="*/ 646906 h 1035050"/>
              <a:gd name="T20" fmla="*/ 790054 w 1047750"/>
              <a:gd name="T21" fmla="*/ 646906 h 1035050"/>
              <a:gd name="T22" fmla="*/ 790054 w 1047750"/>
              <a:gd name="T23" fmla="*/ 517525 h 1035050"/>
              <a:gd name="T24" fmla="*/ 1047750 w 1047750"/>
              <a:gd name="T25" fmla="*/ 776288 h 1035050"/>
              <a:gd name="T26" fmla="*/ 790054 w 1047750"/>
              <a:gd name="T27" fmla="*/ 1035050 h 1035050"/>
              <a:gd name="T28" fmla="*/ 790054 w 1047750"/>
              <a:gd name="T29" fmla="*/ 905669 h 1035050"/>
              <a:gd name="T30" fmla="*/ 257696 w 1047750"/>
              <a:gd name="T31" fmla="*/ 905669 h 1035050"/>
              <a:gd name="T32" fmla="*/ 257696 w 1047750"/>
              <a:gd name="T33" fmla="*/ 1035050 h 1035050"/>
              <a:gd name="T34" fmla="*/ 0 w 1047750"/>
              <a:gd name="T35" fmla="*/ 776288 h 103505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047750"/>
              <a:gd name="T55" fmla="*/ 0 h 1035050"/>
              <a:gd name="T56" fmla="*/ 1047750 w 1047750"/>
              <a:gd name="T57" fmla="*/ 1035050 h 103505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047750" h="1035050">
                <a:moveTo>
                  <a:pt x="0" y="776288"/>
                </a:moveTo>
                <a:lnTo>
                  <a:pt x="257696" y="517525"/>
                </a:lnTo>
                <a:lnTo>
                  <a:pt x="257696" y="646906"/>
                </a:lnTo>
                <a:lnTo>
                  <a:pt x="394494" y="646906"/>
                </a:lnTo>
                <a:lnTo>
                  <a:pt x="394494" y="257696"/>
                </a:lnTo>
                <a:lnTo>
                  <a:pt x="265113" y="257696"/>
                </a:lnTo>
                <a:lnTo>
                  <a:pt x="523875" y="0"/>
                </a:lnTo>
                <a:lnTo>
                  <a:pt x="782638" y="257696"/>
                </a:lnTo>
                <a:lnTo>
                  <a:pt x="653256" y="257696"/>
                </a:lnTo>
                <a:lnTo>
                  <a:pt x="653256" y="646906"/>
                </a:lnTo>
                <a:lnTo>
                  <a:pt x="790054" y="646906"/>
                </a:lnTo>
                <a:lnTo>
                  <a:pt x="790054" y="517525"/>
                </a:lnTo>
                <a:lnTo>
                  <a:pt x="1047750" y="776288"/>
                </a:lnTo>
                <a:lnTo>
                  <a:pt x="790054" y="1035050"/>
                </a:lnTo>
                <a:lnTo>
                  <a:pt x="790054" y="905669"/>
                </a:lnTo>
                <a:lnTo>
                  <a:pt x="257696" y="905669"/>
                </a:lnTo>
                <a:lnTo>
                  <a:pt x="257696" y="1035050"/>
                </a:lnTo>
                <a:lnTo>
                  <a:pt x="0" y="776288"/>
                </a:lnTo>
                <a:close/>
              </a:path>
            </a:pathLst>
          </a:custGeom>
          <a:solidFill>
            <a:srgbClr val="68462E"/>
          </a:solidFill>
          <a:ln w="9525">
            <a:solidFill>
              <a:srgbClr val="452E1F"/>
            </a:solidFill>
            <a:round/>
            <a:headEnd/>
            <a:tailEnd/>
          </a:ln>
          <a:effectLst>
            <a:outerShdw dist="25400" dir="5400000" rotWithShape="0">
              <a:srgbClr val="808080">
                <a:alpha val="45000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/>
            <a:endParaRPr lang="es-ES_tradnl" altLang="es-ES" sz="1800"/>
          </a:p>
        </p:txBody>
      </p:sp>
      <p:sp>
        <p:nvSpPr>
          <p:cNvPr id="34" name="33 CuadroTexto"/>
          <p:cNvSpPr txBox="1">
            <a:spLocks noChangeArrowheads="1"/>
          </p:cNvSpPr>
          <p:nvPr/>
        </p:nvSpPr>
        <p:spPr bwMode="auto">
          <a:xfrm rot="19948934">
            <a:off x="2387112" y="4104063"/>
            <a:ext cx="13589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s-ES" altLang="es-ES" sz="1600" dirty="0">
                <a:latin typeface="Arial" charset="0"/>
                <a:cs typeface="Arial" charset="0"/>
              </a:rPr>
              <a:t>Selecciona recurso</a:t>
            </a:r>
          </a:p>
        </p:txBody>
      </p:sp>
      <p:pic>
        <p:nvPicPr>
          <p:cNvPr id="35" name="Picture 3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270028"/>
            <a:ext cx="2255837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144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121024"/>
            <a:ext cx="9144000" cy="764704"/>
          </a:xfrm>
        </p:spPr>
        <p:txBody>
          <a:bodyPr/>
          <a:lstStyle/>
          <a:p>
            <a:r>
              <a:rPr lang="es-ES" sz="4000" dirty="0"/>
              <a:t>Accesibilidad para todos (</a:t>
            </a:r>
            <a:r>
              <a:rPr lang="es-ES" sz="4000" dirty="0" err="1"/>
              <a:t>AfA</a:t>
            </a:r>
            <a:r>
              <a:rPr lang="es-ES" sz="4000" dirty="0"/>
              <a:t>)</a:t>
            </a:r>
          </a:p>
        </p:txBody>
      </p:sp>
      <p:pic>
        <p:nvPicPr>
          <p:cNvPr id="4" name="Picture 2" descr="Diagram of immigration restrictions which is described in the alt text for Figure 8.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33900"/>
            <a:ext cx="3960440" cy="269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diagram shows three entitites: &quot;Less Developed Country&quot; (on the left), &quot;International Migration&#10;Policies&quot; (in the middle), and &quot;More Developed Country&quot; on the right. More Developed Country is &#10;depicted with two employment categories. The major portion is called &quot;Legal Employment&quot;. The second smaller portion &#10;is labeled &quot;Sweatshops, Illegal Employment, etc.&quot;. There is an arrow depicting the flow of workers from the Less Developed&#10;Country to the More Developed Country. This arrow splits into two as it travels towards More Developed Country. One arrow, &#10;labeled &quot;Skilled Worker&quot;, intersects the &quot;Legal Employment&quot; portion of the More Developed Country. The second arrow, &#10;labeled &quot;Unskilled Workers&quot;, intersects International Migration Policies. From International Migration Policies, &#10;a portion of the unskilled workers flow back to their origin - the Less Developed Country, while another portion of the unskilled&#10;workers flows from International Migration Policies to the &quot;Sweatshops, Illegal Employment, etc.&quot; portion of the More Developed Country. &#10;Source: Created by NEXTMOVE Inc. for Alan Simm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311" y="2708920"/>
            <a:ext cx="4322510" cy="345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echa doblada hacia arriba 5"/>
          <p:cNvSpPr/>
          <p:nvPr/>
        </p:nvSpPr>
        <p:spPr bwMode="auto">
          <a:xfrm rot="5400000">
            <a:off x="3221536" y="4015829"/>
            <a:ext cx="1512168" cy="1188760"/>
          </a:xfrm>
          <a:prstGeom prst="bentUpArrow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79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121024"/>
            <a:ext cx="9144000" cy="764704"/>
          </a:xfrm>
        </p:spPr>
        <p:txBody>
          <a:bodyPr/>
          <a:lstStyle/>
          <a:p>
            <a:r>
              <a:rPr lang="es-ES" sz="4000" dirty="0"/>
              <a:t>Adaptación de </a:t>
            </a:r>
            <a:r>
              <a:rPr lang="es-ES" sz="4000" dirty="0" err="1"/>
              <a:t>LomPad-AfA</a:t>
            </a:r>
            <a:r>
              <a:rPr lang="es-ES" sz="4000" dirty="0"/>
              <a:t> a v3.0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14313" y="1655763"/>
            <a:ext cx="8715375" cy="5072062"/>
          </a:xfrm>
          <a:prstGeom prst="rect">
            <a:avLst/>
          </a:prstGeom>
        </p:spPr>
        <p:txBody>
          <a:bodyPr/>
          <a:lstStyle>
            <a:lvl1pPr marL="265113" indent="-265113" algn="l" rtl="0" fontAlgn="base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4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1pPr>
            <a:lvl2pPr marL="284163" indent="-284163" algn="l" rtl="0" fontAlgn="base">
              <a:spcBef>
                <a:spcPts val="18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0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2pPr>
            <a:lvl3pPr marL="546100" indent="-227013" algn="l" rtl="0" fontAlgn="base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0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3pPr>
            <a:lvl4pPr marL="808038" indent="-227013" algn="l" rtl="0" fontAlgn="base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0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4pPr>
            <a:lvl5pPr marL="1074738" indent="-227013" algn="l" rtl="0" fontAlgn="base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0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kumimoji="0" lang="es-E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kumimoji="0" lang="es-E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kumimoji="0" lang="es-E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kumimoji="0" lang="es-E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s-ES" kern="0" dirty="0" err="1"/>
              <a:t>LomPad-AfA</a:t>
            </a:r>
            <a:r>
              <a:rPr lang="es-ES" kern="0" dirty="0"/>
              <a:t> permite a los autores de contenidos y los estudiantes de una plataforma de aprendizaje, introducir los metadatos de accesibilidad de la especificación IMS </a:t>
            </a:r>
            <a:r>
              <a:rPr lang="es-ES" kern="0" dirty="0" err="1"/>
              <a:t>AfA</a:t>
            </a:r>
            <a:r>
              <a:rPr lang="es-ES" kern="0" dirty="0"/>
              <a:t> v3.0 de los </a:t>
            </a:r>
            <a:r>
              <a:rPr lang="es-ES" kern="0" dirty="0" err="1"/>
              <a:t>OAs</a:t>
            </a:r>
            <a:r>
              <a:rPr lang="es-ES" kern="0" dirty="0"/>
              <a:t> (</a:t>
            </a:r>
            <a:r>
              <a:rPr lang="es-ES" kern="0" dirty="0" err="1"/>
              <a:t>DRDs</a:t>
            </a:r>
            <a:r>
              <a:rPr lang="es-ES" kern="0" dirty="0"/>
              <a:t>) y las </a:t>
            </a:r>
            <a:r>
              <a:rPr lang="es-ES" kern="0" dirty="0" err="1"/>
              <a:t>PNPs</a:t>
            </a:r>
            <a:r>
              <a:rPr lang="es-ES" kern="0" dirty="0"/>
              <a:t> de los estudiantes, generando los ficheros necesarios con formato XML. </a:t>
            </a:r>
          </a:p>
          <a:p>
            <a:r>
              <a:rPr lang="es-ES" kern="0" dirty="0"/>
              <a:t>Partiendo de la herramienta </a:t>
            </a:r>
            <a:r>
              <a:rPr lang="es-ES" kern="0" dirty="0" err="1"/>
              <a:t>LomPad</a:t>
            </a:r>
            <a:r>
              <a:rPr lang="es-ES" kern="0" dirty="0"/>
              <a:t> original se han añadido las pestañas necesarias para mostrar todas las propiedades de los DRD y de los PNP. </a:t>
            </a:r>
          </a:p>
          <a:p>
            <a:r>
              <a:rPr lang="es-ES" kern="0" dirty="0"/>
              <a:t>La herramienta </a:t>
            </a:r>
            <a:r>
              <a:rPr lang="es-ES" kern="0" dirty="0" err="1"/>
              <a:t>LomPad-AfA</a:t>
            </a:r>
            <a:r>
              <a:rPr lang="es-ES" kern="0" dirty="0"/>
              <a:t> se basa en una aplicación de escritorio Java Swing y por lo tanto portable entre plataformas.</a:t>
            </a:r>
          </a:p>
          <a:p>
            <a:pPr>
              <a:lnSpc>
                <a:spcPct val="90000"/>
              </a:lnSpc>
            </a:pPr>
            <a:endParaRPr lang="es-ES" altLang="es-ES" kern="0" dirty="0"/>
          </a:p>
        </p:txBody>
      </p:sp>
    </p:spTree>
    <p:extLst>
      <p:ext uri="{BB962C8B-B14F-4D97-AF65-F5344CB8AC3E}">
        <p14:creationId xmlns:p14="http://schemas.microsoft.com/office/powerpoint/2010/main" val="127645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121024"/>
            <a:ext cx="9144000" cy="764704"/>
          </a:xfrm>
        </p:spPr>
        <p:txBody>
          <a:bodyPr/>
          <a:lstStyle/>
          <a:p>
            <a:r>
              <a:rPr lang="es-ES" sz="4000" dirty="0"/>
              <a:t>Adaptación de </a:t>
            </a:r>
            <a:r>
              <a:rPr lang="es-ES" sz="4000" dirty="0" err="1"/>
              <a:t>LomPad-AfA</a:t>
            </a:r>
            <a:r>
              <a:rPr lang="es-ES" sz="4000" dirty="0"/>
              <a:t> a v3.0</a:t>
            </a:r>
          </a:p>
        </p:txBody>
      </p:sp>
      <p:sp>
        <p:nvSpPr>
          <p:cNvPr id="4" name="1 CuadroTexto"/>
          <p:cNvSpPr txBox="1"/>
          <p:nvPr/>
        </p:nvSpPr>
        <p:spPr>
          <a:xfrm>
            <a:off x="179512" y="1124743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Recurso original:</a:t>
            </a:r>
          </a:p>
        </p:txBody>
      </p:sp>
      <p:pic>
        <p:nvPicPr>
          <p:cNvPr id="5" name="Imagen 4"/>
          <p:cNvPicPr/>
          <p:nvPr/>
        </p:nvPicPr>
        <p:blipFill rotWithShape="1">
          <a:blip r:embed="rId2"/>
          <a:srcRect t="-4" b="-136"/>
          <a:stretch/>
        </p:blipFill>
        <p:spPr bwMode="auto">
          <a:xfrm>
            <a:off x="457200" y="1463297"/>
            <a:ext cx="3826768" cy="47020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1 CuadroTexto"/>
          <p:cNvSpPr txBox="1"/>
          <p:nvPr/>
        </p:nvSpPr>
        <p:spPr>
          <a:xfrm>
            <a:off x="4433943" y="1124743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Recurso adaptado:</a:t>
            </a:r>
          </a:p>
        </p:txBody>
      </p:sp>
      <p:pic>
        <p:nvPicPr>
          <p:cNvPr id="8" name="Imagen 7"/>
          <p:cNvPicPr/>
          <p:nvPr/>
        </p:nvPicPr>
        <p:blipFill>
          <a:blip r:embed="rId3"/>
          <a:stretch>
            <a:fillRect/>
          </a:stretch>
        </p:blipFill>
        <p:spPr>
          <a:xfrm>
            <a:off x="4649439" y="1463297"/>
            <a:ext cx="3810993" cy="470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04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121024"/>
            <a:ext cx="9144000" cy="764704"/>
          </a:xfrm>
        </p:spPr>
        <p:txBody>
          <a:bodyPr/>
          <a:lstStyle/>
          <a:p>
            <a:r>
              <a:rPr lang="es-ES" sz="4000" dirty="0"/>
              <a:t>Adaptación de </a:t>
            </a:r>
            <a:r>
              <a:rPr lang="es-ES" sz="4000" dirty="0" err="1"/>
              <a:t>LomPad-AfA</a:t>
            </a:r>
            <a:r>
              <a:rPr lang="es-ES" sz="4000" dirty="0"/>
              <a:t> a v3.0</a:t>
            </a:r>
          </a:p>
        </p:txBody>
      </p:sp>
      <p:sp>
        <p:nvSpPr>
          <p:cNvPr id="7" name="1 CuadroTexto"/>
          <p:cNvSpPr txBox="1"/>
          <p:nvPr/>
        </p:nvSpPr>
        <p:spPr>
          <a:xfrm>
            <a:off x="1619672" y="1196751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XML Recurso original:</a:t>
            </a:r>
          </a:p>
        </p:txBody>
      </p:sp>
      <p:sp>
        <p:nvSpPr>
          <p:cNvPr id="9" name="1 CuadroTexto"/>
          <p:cNvSpPr txBox="1"/>
          <p:nvPr/>
        </p:nvSpPr>
        <p:spPr>
          <a:xfrm>
            <a:off x="1619672" y="3854560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XML Recurso adaptado:</a:t>
            </a:r>
          </a:p>
        </p:txBody>
      </p:sp>
      <p:pic>
        <p:nvPicPr>
          <p:cNvPr id="10" name="Imagen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00808"/>
            <a:ext cx="5910005" cy="20155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" name="Imagen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373" y="4219582"/>
            <a:ext cx="5898304" cy="19457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890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121024"/>
            <a:ext cx="9144000" cy="764704"/>
          </a:xfrm>
        </p:spPr>
        <p:txBody>
          <a:bodyPr/>
          <a:lstStyle/>
          <a:p>
            <a:r>
              <a:rPr lang="es-ES" sz="4000" dirty="0"/>
              <a:t>Adaptación de </a:t>
            </a:r>
            <a:r>
              <a:rPr lang="es-ES" sz="4000" dirty="0" err="1"/>
              <a:t>LomPad-AfA</a:t>
            </a:r>
            <a:r>
              <a:rPr lang="es-ES" sz="4000" dirty="0"/>
              <a:t> a v3.0</a:t>
            </a:r>
          </a:p>
        </p:txBody>
      </p:sp>
      <p:sp>
        <p:nvSpPr>
          <p:cNvPr id="8" name="1 CuadroTexto"/>
          <p:cNvSpPr txBox="1"/>
          <p:nvPr/>
        </p:nvSpPr>
        <p:spPr>
          <a:xfrm>
            <a:off x="179512" y="1124743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PNP del estudiante:</a:t>
            </a:r>
          </a:p>
        </p:txBody>
      </p:sp>
      <p:sp>
        <p:nvSpPr>
          <p:cNvPr id="12" name="1 CuadroTexto"/>
          <p:cNvSpPr txBox="1"/>
          <p:nvPr/>
        </p:nvSpPr>
        <p:spPr>
          <a:xfrm>
            <a:off x="4433943" y="1124743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XML del PNP:</a:t>
            </a:r>
          </a:p>
        </p:txBody>
      </p:sp>
      <p:pic>
        <p:nvPicPr>
          <p:cNvPr id="13" name="Imagen 12"/>
          <p:cNvPicPr/>
          <p:nvPr/>
        </p:nvPicPr>
        <p:blipFill>
          <a:blip r:embed="rId2"/>
          <a:stretch>
            <a:fillRect/>
          </a:stretch>
        </p:blipFill>
        <p:spPr>
          <a:xfrm>
            <a:off x="179512" y="1510271"/>
            <a:ext cx="3846353" cy="4486746"/>
          </a:xfrm>
          <a:prstGeom prst="rect">
            <a:avLst/>
          </a:prstGeom>
        </p:spPr>
      </p:pic>
      <p:pic>
        <p:nvPicPr>
          <p:cNvPr id="14" name="Imagen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772816"/>
            <a:ext cx="4824536" cy="27363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8525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121024"/>
            <a:ext cx="9144000" cy="764704"/>
          </a:xfrm>
        </p:spPr>
        <p:txBody>
          <a:bodyPr>
            <a:normAutofit fontScale="90000"/>
          </a:bodyPr>
          <a:lstStyle/>
          <a:p>
            <a:r>
              <a:rPr lang="es-ES" sz="2800" dirty="0"/>
              <a:t>Repositorio accesible creado por la Universidad de Alcalá para soportar IMS-</a:t>
            </a:r>
            <a:r>
              <a:rPr lang="es-ES" sz="2800" dirty="0" err="1"/>
              <a:t>AfA</a:t>
            </a:r>
            <a:r>
              <a:rPr lang="es-ES" sz="2800" dirty="0"/>
              <a:t> v3.0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850900" y="1447800"/>
            <a:ext cx="8078788" cy="4789512"/>
          </a:xfrm>
          <a:prstGeom prst="rect">
            <a:avLst/>
          </a:prstGeom>
        </p:spPr>
        <p:txBody>
          <a:bodyPr/>
          <a:lstStyle>
            <a:lvl1pPr marL="265113" indent="-265113" algn="l" rtl="0" fontAlgn="base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4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1pPr>
            <a:lvl2pPr marL="284163" indent="-284163" algn="l" rtl="0" fontAlgn="base">
              <a:spcBef>
                <a:spcPts val="18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0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2pPr>
            <a:lvl3pPr marL="546100" indent="-227013" algn="l" rtl="0" fontAlgn="base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0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3pPr>
            <a:lvl4pPr marL="808038" indent="-227013" algn="l" rtl="0" fontAlgn="base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0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4pPr>
            <a:lvl5pPr marL="1074738" indent="-227013" algn="l" rtl="0" fontAlgn="base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0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kumimoji="0" lang="es-E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kumimoji="0" lang="es-E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kumimoji="0" lang="es-E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kumimoji="0" lang="es-E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s-ES" kern="0" dirty="0"/>
              <a:t>Repositorio accesible basado en la especificación IMS </a:t>
            </a:r>
            <a:r>
              <a:rPr lang="es-ES" kern="0" dirty="0" err="1"/>
              <a:t>AfA</a:t>
            </a:r>
            <a:r>
              <a:rPr lang="es-ES" kern="0" dirty="0"/>
              <a:t> v3.0.</a:t>
            </a:r>
          </a:p>
          <a:p>
            <a:r>
              <a:rPr lang="es-ES" kern="0" dirty="0"/>
              <a:t>Permite a los autores de contenidos educativos integrar objetos originales y adaptados descritos con metadatos de la especificación DRD.</a:t>
            </a:r>
          </a:p>
          <a:p>
            <a:r>
              <a:rPr lang="es-ES" kern="0" dirty="0"/>
              <a:t>Permite definir las necesidades y preferencias del usuario (</a:t>
            </a:r>
            <a:r>
              <a:rPr lang="es-ES" kern="0" dirty="0" err="1"/>
              <a:t>PNPs</a:t>
            </a:r>
            <a:r>
              <a:rPr lang="es-ES" kern="0" dirty="0"/>
              <a:t>) para realizar búsquedas de </a:t>
            </a:r>
            <a:r>
              <a:rPr lang="es-ES" kern="0" dirty="0" err="1"/>
              <a:t>OAs</a:t>
            </a:r>
            <a:r>
              <a:rPr lang="es-ES" kern="0" dirty="0"/>
              <a:t> que mejor se adaptan a esas necesidades. </a:t>
            </a:r>
          </a:p>
          <a:p>
            <a:r>
              <a:rPr lang="es-ES" kern="0" dirty="0"/>
              <a:t>Desarrollado en Java EE mediante una aplicación web siguiendo una arquitectura SOA.</a:t>
            </a:r>
          </a:p>
          <a:p>
            <a:pPr>
              <a:lnSpc>
                <a:spcPct val="90000"/>
              </a:lnSpc>
            </a:pPr>
            <a:endParaRPr lang="es-ES" altLang="es-ES" kern="0" dirty="0"/>
          </a:p>
        </p:txBody>
      </p:sp>
    </p:spTree>
    <p:extLst>
      <p:ext uri="{BB962C8B-B14F-4D97-AF65-F5344CB8AC3E}">
        <p14:creationId xmlns:p14="http://schemas.microsoft.com/office/powerpoint/2010/main" val="37388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ES" sz="3200" dirty="0"/>
              <a:t>ACREDITACIÓN: GARANTÍA DE CALIDAD EN LAS UNIVERSIDADES ESPAÑOLAS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112838"/>
            <a:ext cx="1728788" cy="7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287463"/>
            <a:ext cx="954087" cy="60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7" name="2 Rectángulo"/>
          <p:cNvSpPr>
            <a:spLocks noChangeArrowheads="1"/>
          </p:cNvSpPr>
          <p:nvPr/>
        </p:nvSpPr>
        <p:spPr bwMode="auto">
          <a:xfrm>
            <a:off x="6022975" y="1725613"/>
            <a:ext cx="20335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1" lang="en-US" sz="800" b="1">
                <a:solidFill>
                  <a:srgbClr val="3A4453"/>
                </a:solidFill>
                <a:latin typeface="Times New Roman" pitchFamily="18" charset="0"/>
              </a:rPr>
              <a:t>European Association for Quality </a:t>
            </a:r>
          </a:p>
          <a:p>
            <a:r>
              <a:rPr kumimoji="1" lang="en-US" sz="800" b="1">
                <a:solidFill>
                  <a:srgbClr val="3A4453"/>
                </a:solidFill>
                <a:latin typeface="Times New Roman" pitchFamily="18" charset="0"/>
              </a:rPr>
              <a:t>Assurance in Higher Education</a:t>
            </a:r>
            <a:endParaRPr kumimoji="1" lang="es-ES" sz="800" b="1">
              <a:solidFill>
                <a:srgbClr val="3A4453"/>
              </a:solidFill>
              <a:latin typeface="Times New Roman" pitchFamily="18" charset="0"/>
            </a:endParaRPr>
          </a:p>
        </p:txBody>
      </p:sp>
      <p:pic>
        <p:nvPicPr>
          <p:cNvPr id="18438" name="Picture 5" descr="Logotipo Aneca, ir a la página de inici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00" y="2671763"/>
            <a:ext cx="239077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5" y="4292600"/>
            <a:ext cx="4016375" cy="140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61913" y="1725613"/>
            <a:ext cx="5773737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latin typeface="+mn-lt"/>
                <a:cs typeface="+mn-cs"/>
              </a:rPr>
              <a:t>Las universidades deben someterse a evaluación por </a:t>
            </a:r>
            <a:r>
              <a:rPr lang="es-ES" sz="2400" b="1" dirty="0">
                <a:solidFill>
                  <a:schemeClr val="hlink"/>
                </a:solidFill>
                <a:latin typeface="+mn-lt"/>
                <a:cs typeface="+mn-cs"/>
              </a:rPr>
              <a:t>agencias externas</a:t>
            </a:r>
            <a:endParaRPr lang="es-ES" b="1" dirty="0">
              <a:solidFill>
                <a:schemeClr val="hlink"/>
              </a:solidFill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600" b="1" dirty="0">
              <a:latin typeface="+mn-lt"/>
              <a:cs typeface="+mn-cs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s-ES" sz="1600" b="1" dirty="0">
                <a:latin typeface="+mn-lt"/>
                <a:cs typeface="+mn-cs"/>
              </a:rPr>
              <a:t> Garantía de las normas académicas nacionales de educación superior; 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s-ES" sz="1600" b="1" dirty="0">
                <a:latin typeface="+mn-lt"/>
                <a:cs typeface="+mn-cs"/>
              </a:rPr>
              <a:t> </a:t>
            </a:r>
            <a:r>
              <a:rPr lang="es-ES" sz="1600" b="1" dirty="0">
                <a:solidFill>
                  <a:srgbClr val="FF0000"/>
                </a:solidFill>
                <a:latin typeface="+mn-lt"/>
                <a:cs typeface="+mn-cs"/>
              </a:rPr>
              <a:t>Acreditación</a:t>
            </a:r>
            <a:r>
              <a:rPr lang="es-ES" sz="1600" b="1" dirty="0">
                <a:latin typeface="+mn-lt"/>
                <a:cs typeface="+mn-cs"/>
              </a:rPr>
              <a:t> de programas y/o instituciones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s-ES" sz="1600" b="1" dirty="0">
                <a:latin typeface="+mn-lt"/>
                <a:cs typeface="+mn-cs"/>
              </a:rPr>
              <a:t> Protección del usuario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s-ES" sz="1600" b="1" dirty="0">
                <a:latin typeface="+mn-lt"/>
                <a:cs typeface="+mn-cs"/>
              </a:rPr>
              <a:t> Transmisión pública de información sobre programas e instituciones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s-ES" sz="1600" b="1" dirty="0">
                <a:latin typeface="+mn-lt"/>
                <a:cs typeface="+mn-cs"/>
              </a:rPr>
              <a:t> Incremento y mejora de la calidad</a:t>
            </a:r>
          </a:p>
        </p:txBody>
      </p:sp>
    </p:spTree>
    <p:extLst>
      <p:ext uri="{BB962C8B-B14F-4D97-AF65-F5344CB8AC3E}">
        <p14:creationId xmlns:p14="http://schemas.microsoft.com/office/powerpoint/2010/main" val="116388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121024"/>
            <a:ext cx="9144000" cy="764704"/>
          </a:xfrm>
        </p:spPr>
        <p:txBody>
          <a:bodyPr>
            <a:normAutofit fontScale="90000"/>
          </a:bodyPr>
          <a:lstStyle/>
          <a:p>
            <a:r>
              <a:rPr lang="es-ES" sz="2800" dirty="0"/>
              <a:t>Repositorio accesible creado por la UAH para soportar IMS-</a:t>
            </a:r>
            <a:r>
              <a:rPr lang="es-ES" sz="2800" dirty="0" err="1"/>
              <a:t>AfA</a:t>
            </a:r>
            <a:r>
              <a:rPr lang="es-ES" sz="2800" dirty="0"/>
              <a:t> v3.0</a:t>
            </a:r>
          </a:p>
        </p:txBody>
      </p:sp>
      <p:sp>
        <p:nvSpPr>
          <p:cNvPr id="4" name="1 CuadroTexto"/>
          <p:cNvSpPr txBox="1"/>
          <p:nvPr/>
        </p:nvSpPr>
        <p:spPr>
          <a:xfrm>
            <a:off x="179512" y="1124743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Inicio de la aplicación:</a:t>
            </a:r>
          </a:p>
        </p:txBody>
      </p:sp>
      <p:sp>
        <p:nvSpPr>
          <p:cNvPr id="5" name="1 CuadroTexto"/>
          <p:cNvSpPr txBox="1"/>
          <p:nvPr/>
        </p:nvSpPr>
        <p:spPr>
          <a:xfrm>
            <a:off x="169240" y="3333748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Perfil PNP: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31156"/>
            <a:ext cx="6696744" cy="153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 descr="cid:ii_hwi3slrv2_146a5e50ac142d0d"/>
          <p:cNvPicPr/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33056"/>
            <a:ext cx="3456384" cy="2071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 descr="cid:ii_hwi3ueuy4_146a5e6a5c4f9f32"/>
          <p:cNvPicPr/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828182"/>
            <a:ext cx="4508500" cy="2165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886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121024"/>
            <a:ext cx="9144000" cy="764704"/>
          </a:xfrm>
        </p:spPr>
        <p:txBody>
          <a:bodyPr>
            <a:normAutofit fontScale="90000"/>
          </a:bodyPr>
          <a:lstStyle/>
          <a:p>
            <a:r>
              <a:rPr lang="es-ES" sz="2800" dirty="0"/>
              <a:t>Repositorio accesible creado por la UAH para soportar IMS-</a:t>
            </a:r>
            <a:r>
              <a:rPr lang="es-ES" sz="2800" dirty="0" err="1"/>
              <a:t>AfA</a:t>
            </a:r>
            <a:r>
              <a:rPr lang="es-ES" sz="2800" dirty="0"/>
              <a:t> v3.0</a:t>
            </a:r>
          </a:p>
        </p:txBody>
      </p:sp>
      <p:pic>
        <p:nvPicPr>
          <p:cNvPr id="10" name="Imagen 9" descr="cid:ii_hwi3wn7r5_146a5e7eac2780b6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88294"/>
            <a:ext cx="4508500" cy="216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 descr="cid:ii_hwi40x8k10_146a5eaf7d055bb1"/>
          <p:cNvPicPr/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724643"/>
            <a:ext cx="4997450" cy="2400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361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sz="quarter" idx="10"/>
          </p:nvPr>
        </p:nvSpPr>
        <p:spPr>
          <a:xfrm>
            <a:off x="1331640" y="3068960"/>
            <a:ext cx="7020240" cy="1214445"/>
          </a:xfrm>
        </p:spPr>
        <p:txBody>
          <a:bodyPr>
            <a:normAutofit lnSpcReduction="10000"/>
          </a:bodyPr>
          <a:lstStyle/>
          <a:p>
            <a:pPr algn="ctr"/>
            <a:r>
              <a:rPr lang="es-EC" sz="4000" dirty="0"/>
              <a:t>Algunas consideraciones finales</a:t>
            </a:r>
          </a:p>
        </p:txBody>
      </p:sp>
      <p:sp>
        <p:nvSpPr>
          <p:cNvPr id="5" name="1 Marcador de text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FF0000"/>
                </a:solidFill>
              </a:rPr>
              <a:t>“LA EDUCACIÓN A DISTANCIA, OPORTUNIDAD DE DESARROLLO”</a:t>
            </a:r>
            <a:br>
              <a:rPr lang="es-ES" dirty="0">
                <a:solidFill>
                  <a:srgbClr val="FF0000"/>
                </a:solidFill>
              </a:rPr>
            </a:br>
            <a:r>
              <a:rPr lang="es-ES" dirty="0">
                <a:solidFill>
                  <a:srgbClr val="FF0000"/>
                </a:solidFill>
              </a:rPr>
              <a:t>ACCESIBILIDAD para TODOS: EDUCACIÓN INCLUSIVA</a:t>
            </a:r>
            <a:endParaRPr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94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sz="3100" b="1" dirty="0"/>
              <a:t>Visibilidad de la accesibilidad en las noticias sobre ciencia y tecnología                      </a:t>
            </a:r>
            <a:r>
              <a:rPr lang="es-EC" sz="1400" b="1" dirty="0"/>
              <a:t>(Noticias </a:t>
            </a:r>
            <a:r>
              <a:rPr lang="es-EC" sz="1400" b="1" dirty="0" err="1"/>
              <a:t>I+D+i</a:t>
            </a:r>
            <a:r>
              <a:rPr lang="es-EC" sz="1400" b="1" dirty="0"/>
              <a:t> de Madri+d, 24/3/2015)</a:t>
            </a:r>
            <a:endParaRPr lang="es-EC" sz="1400" dirty="0"/>
          </a:p>
        </p:txBody>
      </p:sp>
      <p:pic>
        <p:nvPicPr>
          <p:cNvPr id="3" name="2 Imagen" descr="Visibilidad de la accesibilidad en las noticias sobre ciencia y tecnología - Internet Explore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62"/>
            <a:ext cx="9144000" cy="49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94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480" y="0"/>
            <a:ext cx="11429934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286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C" sz="3200" dirty="0"/>
              <a:t>Tendencia del uso de los términos “discapacidad” frente a “discapacitados”</a:t>
            </a:r>
          </a:p>
        </p:txBody>
      </p:sp>
      <p:pic>
        <p:nvPicPr>
          <p:cNvPr id="7171" name="Picture 3" descr="Fig. 7: Tendencia en el uso de los términos “discapacidad” vs “discapacitado/a” title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8268213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34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3"/>
          </p:nvPr>
        </p:nvSpPr>
        <p:spPr>
          <a:xfrm>
            <a:off x="0" y="-1588"/>
            <a:ext cx="9144000" cy="644526"/>
          </a:xfrm>
        </p:spPr>
        <p:txBody>
          <a:bodyPr/>
          <a:lstStyle/>
          <a:p>
            <a:pPr>
              <a:defRPr/>
            </a:pPr>
            <a:r>
              <a:rPr dirty="0"/>
              <a:t>Conclusiones </a:t>
            </a:r>
          </a:p>
        </p:txBody>
      </p:sp>
      <p:sp>
        <p:nvSpPr>
          <p:cNvPr id="48131" name="2 Marcador de contenido"/>
          <p:cNvSpPr>
            <a:spLocks noGrp="1"/>
          </p:cNvSpPr>
          <p:nvPr>
            <p:ph sz="quarter" idx="15"/>
          </p:nvPr>
        </p:nvSpPr>
        <p:spPr>
          <a:xfrm>
            <a:off x="539750" y="908050"/>
            <a:ext cx="7993063" cy="5113338"/>
          </a:xfrm>
        </p:spPr>
        <p:txBody>
          <a:bodyPr>
            <a:normAutofit/>
          </a:bodyPr>
          <a:lstStyle/>
          <a:p>
            <a:r>
              <a:rPr altLang="es-ES" dirty="0"/>
              <a:t>La accesibilidad beneficia a todas las personas</a:t>
            </a:r>
          </a:p>
          <a:p>
            <a:r>
              <a:rPr lang="es-ES" altLang="es-ES" dirty="0"/>
              <a:t>Los resultados del proyecto ESVIAL pueden ayudar a conseguir una formación virtual más accesible e inclusiva</a:t>
            </a:r>
          </a:p>
          <a:p>
            <a:r>
              <a:rPr lang="es-ES" altLang="es-ES" dirty="0"/>
              <a:t>Los beneficiarios de los resultados pueden ser educadores, estudiantes con discapacidad, administradores de campus virtuales y auditores de calidad en formación virtual</a:t>
            </a:r>
          </a:p>
          <a:p>
            <a:r>
              <a:rPr lang="es-ES" altLang="es-ES" dirty="0"/>
              <a:t>Los productos del proyecto han sido utilizados con éxito por cientos de personas de veinte países</a:t>
            </a:r>
          </a:p>
          <a:p>
            <a:r>
              <a:rPr lang="es-ES" altLang="es-ES" dirty="0"/>
              <a:t>Son de libre acceso</a:t>
            </a:r>
          </a:p>
          <a:p>
            <a:endParaRPr lang="es-ES" altLang="es-ES" dirty="0"/>
          </a:p>
          <a:p>
            <a:pPr marL="0" indent="0" algn="ctr">
              <a:buNone/>
            </a:pPr>
            <a:r>
              <a:rPr lang="es-ES" altLang="es-ES" i="1" dirty="0">
                <a:solidFill>
                  <a:srgbClr val="FF0000"/>
                </a:solidFill>
              </a:rPr>
              <a:t>¡ Todo el mundo puede usarlos y colaborar para mejorarlos, inscribiéndose en la Red de cooperación ESVIAL: </a:t>
            </a:r>
            <a:r>
              <a:rPr lang="es-ES" altLang="es-ES" i="1" dirty="0">
                <a:solidFill>
                  <a:srgbClr val="FF0000"/>
                </a:solidFill>
                <a:hlinkClick r:id="rId2"/>
              </a:rPr>
              <a:t>www.esvial.org</a:t>
            </a:r>
            <a:r>
              <a:rPr lang="es-ES" altLang="es-ES" i="1" dirty="0">
                <a:solidFill>
                  <a:srgbClr val="FF0000"/>
                </a:solidFill>
              </a:rPr>
              <a:t> !</a:t>
            </a:r>
          </a:p>
          <a:p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val="133586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686300" y="2932558"/>
            <a:ext cx="4000500" cy="1194941"/>
          </a:xfrm>
        </p:spPr>
        <p:txBody>
          <a:bodyPr>
            <a:normAutofit/>
          </a:bodyPr>
          <a:lstStyle/>
          <a:p>
            <a:r>
              <a:rPr lang="es-ES" sz="2000" dirty="0">
                <a:solidFill>
                  <a:srgbClr val="0E44A8"/>
                </a:solidFill>
              </a:rPr>
              <a:t>Muy agradecido.</a:t>
            </a:r>
            <a:br>
              <a:rPr lang="es-ES" sz="2000" dirty="0">
                <a:solidFill>
                  <a:srgbClr val="0E44A8"/>
                </a:solidFill>
              </a:rPr>
            </a:br>
            <a:r>
              <a:rPr lang="es-ES" sz="2000" dirty="0">
                <a:solidFill>
                  <a:srgbClr val="FF0000"/>
                </a:solidFill>
              </a:rPr>
              <a:t>¿preguntas?</a:t>
            </a:r>
            <a:endParaRPr lang="es-ES" sz="2000" b="1" dirty="0">
              <a:solidFill>
                <a:srgbClr val="FF0000"/>
              </a:solidFill>
            </a:endParaRPr>
          </a:p>
        </p:txBody>
      </p:sp>
      <p:pic>
        <p:nvPicPr>
          <p:cNvPr id="3" name="1 Imagen">
            <a:extLst>
              <a:ext uri="{FF2B5EF4-FFF2-40B4-BE49-F238E27FC236}">
                <a16:creationId xmlns:a16="http://schemas.microsoft.com/office/drawing/2014/main" id="{A5C7115E-E4A4-4892-9D41-5E9023E5C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97841"/>
            <a:ext cx="3816424" cy="286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861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ES" sz="3200" dirty="0"/>
              <a:t>ORGANIZACIONES DE ESTANDARIZACIÓN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765175"/>
            <a:ext cx="6753225" cy="386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1382713" y="4641850"/>
            <a:ext cx="6645275" cy="20304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50" dirty="0">
                <a:latin typeface="+mn-lt"/>
                <a:cs typeface="+mn-cs"/>
              </a:rPr>
              <a:t>•ISO/IEC (International </a:t>
            </a:r>
            <a:r>
              <a:rPr lang="es-ES" sz="1050" dirty="0" err="1">
                <a:latin typeface="+mn-lt"/>
                <a:cs typeface="+mn-cs"/>
              </a:rPr>
              <a:t>Organization</a:t>
            </a:r>
            <a:r>
              <a:rPr lang="es-ES" sz="1050" dirty="0">
                <a:latin typeface="+mn-lt"/>
                <a:cs typeface="+mn-cs"/>
              </a:rPr>
              <a:t> </a:t>
            </a:r>
            <a:r>
              <a:rPr lang="es-ES" sz="1050" dirty="0" err="1">
                <a:latin typeface="+mn-lt"/>
                <a:cs typeface="+mn-cs"/>
              </a:rPr>
              <a:t>for</a:t>
            </a:r>
            <a:r>
              <a:rPr lang="es-ES" sz="1050" dirty="0">
                <a:latin typeface="+mn-lt"/>
                <a:cs typeface="+mn-cs"/>
              </a:rPr>
              <a:t> </a:t>
            </a:r>
            <a:r>
              <a:rPr lang="es-ES" sz="1050" dirty="0" err="1">
                <a:latin typeface="+mn-lt"/>
                <a:cs typeface="+mn-cs"/>
              </a:rPr>
              <a:t>Standardization</a:t>
            </a:r>
            <a:r>
              <a:rPr lang="es-ES" sz="1050" dirty="0">
                <a:latin typeface="+mn-lt"/>
                <a:cs typeface="+mn-cs"/>
              </a:rPr>
              <a:t> / International </a:t>
            </a:r>
            <a:r>
              <a:rPr lang="es-ES" sz="1050" dirty="0" err="1">
                <a:latin typeface="+mn-lt"/>
                <a:cs typeface="+mn-cs"/>
              </a:rPr>
              <a:t>Electrotechnical</a:t>
            </a:r>
            <a:r>
              <a:rPr lang="es-ES" sz="1050" dirty="0">
                <a:latin typeface="+mn-lt"/>
                <a:cs typeface="+mn-cs"/>
              </a:rPr>
              <a:t> </a:t>
            </a:r>
            <a:r>
              <a:rPr lang="es-ES" sz="1050" dirty="0" err="1">
                <a:latin typeface="+mn-lt"/>
                <a:cs typeface="+mn-cs"/>
              </a:rPr>
              <a:t>Commission</a:t>
            </a:r>
            <a:r>
              <a:rPr lang="es-ES" sz="1050" dirty="0">
                <a:latin typeface="+mn-lt"/>
                <a:cs typeface="+mn-cs"/>
              </a:rPr>
              <a:t>)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latin typeface="+mn-lt"/>
                <a:cs typeface="+mn-cs"/>
              </a:rPr>
              <a:t>•CEN (European Committee for Standardization):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50" dirty="0">
                <a:latin typeface="+mn-lt"/>
                <a:cs typeface="+mn-cs"/>
              </a:rPr>
              <a:t>•AENOR (Asociación Española de Normalización y Certificación): Representa a España en ISO y CEN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50" dirty="0">
                <a:latin typeface="+mn-lt"/>
                <a:cs typeface="+mn-cs"/>
              </a:rPr>
              <a:t>•ANSI (American </a:t>
            </a:r>
            <a:r>
              <a:rPr lang="es-ES" sz="1050" dirty="0" err="1">
                <a:latin typeface="+mn-lt"/>
                <a:cs typeface="+mn-cs"/>
              </a:rPr>
              <a:t>National</a:t>
            </a:r>
            <a:r>
              <a:rPr lang="es-ES" sz="1050" dirty="0">
                <a:latin typeface="+mn-lt"/>
                <a:cs typeface="+mn-cs"/>
              </a:rPr>
              <a:t> </a:t>
            </a:r>
            <a:r>
              <a:rPr lang="es-ES" sz="1050" dirty="0" err="1">
                <a:latin typeface="+mn-lt"/>
                <a:cs typeface="+mn-cs"/>
              </a:rPr>
              <a:t>Standards</a:t>
            </a:r>
            <a:r>
              <a:rPr lang="es-ES" sz="1050" dirty="0">
                <a:latin typeface="+mn-lt"/>
                <a:cs typeface="+mn-cs"/>
              </a:rPr>
              <a:t> </a:t>
            </a:r>
            <a:r>
              <a:rPr lang="es-ES" sz="1050" dirty="0" err="1">
                <a:latin typeface="+mn-lt"/>
                <a:cs typeface="+mn-cs"/>
              </a:rPr>
              <a:t>Institute</a:t>
            </a:r>
            <a:r>
              <a:rPr lang="es-ES" sz="1050" dirty="0">
                <a:latin typeface="+mn-lt"/>
                <a:cs typeface="+mn-cs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50" dirty="0">
                <a:latin typeface="+mn-lt"/>
                <a:cs typeface="+mn-cs"/>
              </a:rPr>
              <a:t>•BSI (British </a:t>
            </a:r>
            <a:r>
              <a:rPr lang="es-ES" sz="1050" dirty="0" err="1">
                <a:latin typeface="+mn-lt"/>
                <a:cs typeface="+mn-cs"/>
              </a:rPr>
              <a:t>Standards</a:t>
            </a:r>
            <a:r>
              <a:rPr lang="es-ES" sz="1050" dirty="0">
                <a:latin typeface="+mn-lt"/>
                <a:cs typeface="+mn-cs"/>
              </a:rPr>
              <a:t> </a:t>
            </a:r>
            <a:r>
              <a:rPr lang="es-ES" sz="1050" dirty="0" err="1">
                <a:latin typeface="+mn-lt"/>
                <a:cs typeface="+mn-cs"/>
              </a:rPr>
              <a:t>Institute</a:t>
            </a:r>
            <a:r>
              <a:rPr lang="es-ES" sz="1050" dirty="0">
                <a:latin typeface="+mn-lt"/>
                <a:cs typeface="+mn-cs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50" dirty="0">
                <a:latin typeface="+mn-lt"/>
                <a:cs typeface="+mn-cs"/>
              </a:rPr>
              <a:t>•HFES (Human Factor and </a:t>
            </a:r>
            <a:r>
              <a:rPr lang="es-ES" sz="1050" dirty="0" err="1">
                <a:latin typeface="+mn-lt"/>
                <a:cs typeface="+mn-cs"/>
              </a:rPr>
              <a:t>Ergonomics</a:t>
            </a:r>
            <a:r>
              <a:rPr lang="es-ES" sz="1050" dirty="0">
                <a:latin typeface="+mn-lt"/>
                <a:cs typeface="+mn-cs"/>
              </a:rPr>
              <a:t> </a:t>
            </a:r>
            <a:r>
              <a:rPr lang="es-ES" sz="1050" dirty="0" err="1">
                <a:latin typeface="+mn-lt"/>
                <a:cs typeface="+mn-cs"/>
              </a:rPr>
              <a:t>Society</a:t>
            </a:r>
            <a:r>
              <a:rPr lang="es-ES" sz="1050" dirty="0">
                <a:latin typeface="+mn-lt"/>
                <a:cs typeface="+mn-cs"/>
              </a:rPr>
              <a:t>).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50" dirty="0">
                <a:latin typeface="+mn-lt"/>
                <a:cs typeface="+mn-cs"/>
              </a:rPr>
              <a:t>•ETSI (</a:t>
            </a:r>
            <a:r>
              <a:rPr lang="es-ES" sz="1050" dirty="0" err="1">
                <a:latin typeface="+mn-lt"/>
                <a:cs typeface="+mn-cs"/>
              </a:rPr>
              <a:t>European</a:t>
            </a:r>
            <a:r>
              <a:rPr lang="es-ES" sz="1050" dirty="0">
                <a:latin typeface="+mn-lt"/>
                <a:cs typeface="+mn-cs"/>
              </a:rPr>
              <a:t> </a:t>
            </a:r>
            <a:r>
              <a:rPr lang="es-ES" sz="1050" dirty="0" err="1">
                <a:latin typeface="+mn-lt"/>
                <a:cs typeface="+mn-cs"/>
              </a:rPr>
              <a:t>Standards</a:t>
            </a:r>
            <a:r>
              <a:rPr lang="es-ES" sz="1050" dirty="0">
                <a:latin typeface="+mn-lt"/>
                <a:cs typeface="+mn-cs"/>
              </a:rPr>
              <a:t> </a:t>
            </a:r>
            <a:r>
              <a:rPr lang="es-ES" sz="1050" dirty="0" err="1">
                <a:latin typeface="+mn-lt"/>
                <a:cs typeface="+mn-cs"/>
              </a:rPr>
              <a:t>Telecommunications</a:t>
            </a:r>
            <a:r>
              <a:rPr lang="es-ES" sz="1050" dirty="0">
                <a:latin typeface="+mn-lt"/>
                <a:cs typeface="+mn-cs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50" dirty="0">
                <a:latin typeface="+mn-lt"/>
                <a:cs typeface="+mn-cs"/>
              </a:rPr>
              <a:t>•GSA (</a:t>
            </a:r>
            <a:r>
              <a:rPr lang="es-ES" sz="1050" dirty="0" err="1">
                <a:latin typeface="+mn-lt"/>
                <a:cs typeface="+mn-cs"/>
              </a:rPr>
              <a:t>United</a:t>
            </a:r>
            <a:r>
              <a:rPr lang="es-ES" sz="1050" dirty="0">
                <a:latin typeface="+mn-lt"/>
                <a:cs typeface="+mn-cs"/>
              </a:rPr>
              <a:t> </a:t>
            </a:r>
            <a:r>
              <a:rPr lang="es-ES" sz="1050" dirty="0" err="1">
                <a:latin typeface="+mn-lt"/>
                <a:cs typeface="+mn-cs"/>
              </a:rPr>
              <a:t>States</a:t>
            </a:r>
            <a:r>
              <a:rPr lang="es-ES" sz="1050" dirty="0">
                <a:latin typeface="+mn-lt"/>
                <a:cs typeface="+mn-cs"/>
              </a:rPr>
              <a:t> </a:t>
            </a:r>
            <a:r>
              <a:rPr lang="es-ES" sz="1050" dirty="0" err="1">
                <a:latin typeface="+mn-lt"/>
                <a:cs typeface="+mn-cs"/>
              </a:rPr>
              <a:t>Goverment</a:t>
            </a:r>
            <a:r>
              <a:rPr lang="es-ES" sz="1050" dirty="0">
                <a:latin typeface="+mn-lt"/>
                <a:cs typeface="+mn-cs"/>
              </a:rPr>
              <a:t> – General </a:t>
            </a:r>
            <a:r>
              <a:rPr lang="es-ES" sz="1050" dirty="0" err="1">
                <a:latin typeface="+mn-lt"/>
                <a:cs typeface="+mn-cs"/>
              </a:rPr>
              <a:t>Services</a:t>
            </a:r>
            <a:r>
              <a:rPr lang="es-ES" sz="1050" dirty="0">
                <a:latin typeface="+mn-lt"/>
                <a:cs typeface="+mn-cs"/>
              </a:rPr>
              <a:t> </a:t>
            </a:r>
            <a:r>
              <a:rPr lang="es-ES" sz="1050" dirty="0" err="1">
                <a:latin typeface="+mn-lt"/>
                <a:cs typeface="+mn-cs"/>
              </a:rPr>
              <a:t>Administration</a:t>
            </a:r>
            <a:r>
              <a:rPr lang="es-ES" sz="1050" dirty="0">
                <a:latin typeface="+mn-lt"/>
                <a:cs typeface="+mn-cs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50" dirty="0">
                <a:latin typeface="+mn-lt"/>
                <a:cs typeface="+mn-cs"/>
              </a:rPr>
              <a:t>•WAB CLUSTER (</a:t>
            </a:r>
            <a:r>
              <a:rPr lang="es-ES" sz="1050" dirty="0" err="1">
                <a:latin typeface="+mn-lt"/>
                <a:cs typeface="+mn-cs"/>
              </a:rPr>
              <a:t>European</a:t>
            </a:r>
            <a:r>
              <a:rPr lang="es-ES" sz="1050" dirty="0">
                <a:latin typeface="+mn-lt"/>
                <a:cs typeface="+mn-cs"/>
              </a:rPr>
              <a:t> Web </a:t>
            </a:r>
            <a:r>
              <a:rPr lang="es-ES" sz="1050" dirty="0" err="1">
                <a:latin typeface="+mn-lt"/>
                <a:cs typeface="+mn-cs"/>
              </a:rPr>
              <a:t>Accessibility</a:t>
            </a:r>
            <a:r>
              <a:rPr lang="es-ES" sz="1050" dirty="0">
                <a:latin typeface="+mn-lt"/>
                <a:cs typeface="+mn-cs"/>
              </a:rPr>
              <a:t> Benchmarking </a:t>
            </a:r>
            <a:r>
              <a:rPr lang="es-ES" sz="1050" dirty="0" err="1">
                <a:latin typeface="+mn-lt"/>
                <a:cs typeface="+mn-cs"/>
              </a:rPr>
              <a:t>Cluster</a:t>
            </a:r>
            <a:r>
              <a:rPr lang="es-ES" sz="1050" dirty="0">
                <a:latin typeface="+mn-lt"/>
                <a:cs typeface="+mn-cs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50" dirty="0">
                <a:latin typeface="+mn-lt"/>
                <a:cs typeface="+mn-cs"/>
              </a:rPr>
              <a:t>•IMS (IMS Global </a:t>
            </a:r>
            <a:r>
              <a:rPr lang="es-ES" sz="1050" dirty="0" err="1">
                <a:latin typeface="+mn-lt"/>
                <a:cs typeface="+mn-cs"/>
              </a:rPr>
              <a:t>Learning</a:t>
            </a:r>
            <a:r>
              <a:rPr lang="es-ES" sz="1050" dirty="0">
                <a:latin typeface="+mn-lt"/>
                <a:cs typeface="+mn-cs"/>
              </a:rPr>
              <a:t> </a:t>
            </a:r>
            <a:r>
              <a:rPr lang="es-ES" sz="1050" dirty="0" err="1">
                <a:latin typeface="+mn-lt"/>
                <a:cs typeface="+mn-cs"/>
              </a:rPr>
              <a:t>Consortium</a:t>
            </a:r>
            <a:r>
              <a:rPr lang="es-ES" sz="1050" dirty="0">
                <a:latin typeface="+mn-lt"/>
                <a:cs typeface="+mn-cs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50" dirty="0">
                <a:latin typeface="+mn-lt"/>
                <a:cs typeface="+mn-cs"/>
              </a:rPr>
              <a:t>•W3C (</a:t>
            </a:r>
            <a:r>
              <a:rPr lang="es-ES" sz="1050" dirty="0" err="1">
                <a:latin typeface="+mn-lt"/>
                <a:cs typeface="+mn-cs"/>
              </a:rPr>
              <a:t>World</a:t>
            </a:r>
            <a:r>
              <a:rPr lang="es-ES" sz="1050" dirty="0">
                <a:latin typeface="+mn-lt"/>
                <a:cs typeface="+mn-cs"/>
              </a:rPr>
              <a:t> Wide Web </a:t>
            </a:r>
            <a:r>
              <a:rPr lang="es-ES" sz="1050" dirty="0" err="1">
                <a:latin typeface="+mn-lt"/>
                <a:cs typeface="+mn-cs"/>
              </a:rPr>
              <a:t>Consortium</a:t>
            </a:r>
            <a:r>
              <a:rPr lang="es-ES" sz="1050" dirty="0">
                <a:latin typeface="+mn-lt"/>
                <a:cs typeface="+mn-cs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50" dirty="0">
                <a:latin typeface="+mn-lt"/>
                <a:cs typeface="+mn-cs"/>
              </a:rPr>
              <a:t>•W3C/WAI (Web </a:t>
            </a:r>
            <a:r>
              <a:rPr lang="es-ES" sz="1050" dirty="0" err="1">
                <a:latin typeface="+mn-lt"/>
                <a:cs typeface="+mn-cs"/>
              </a:rPr>
              <a:t>Accesibility</a:t>
            </a:r>
            <a:r>
              <a:rPr lang="es-ES" sz="1050" dirty="0">
                <a:latin typeface="+mn-lt"/>
                <a:cs typeface="+mn-cs"/>
              </a:rPr>
              <a:t> </a:t>
            </a:r>
            <a:r>
              <a:rPr lang="es-ES" sz="1050" dirty="0" err="1">
                <a:latin typeface="+mn-lt"/>
                <a:cs typeface="+mn-cs"/>
              </a:rPr>
              <a:t>Initiative</a:t>
            </a:r>
            <a:r>
              <a:rPr lang="es-ES" sz="1050" dirty="0">
                <a:latin typeface="+mn-lt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9025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>
            <a:noAutofit/>
          </a:bodyPr>
          <a:lstStyle/>
          <a:p>
            <a:pPr>
              <a:tabLst>
                <a:tab pos="1885950" algn="l"/>
              </a:tabLst>
              <a:defRPr/>
            </a:pPr>
            <a:br>
              <a:rPr lang="es-ES" sz="3600" dirty="0"/>
            </a:br>
            <a:r>
              <a:rPr lang="es-ES" sz="3600" dirty="0"/>
              <a:t>ESTÁNDARES PARA LA FORMACIÓN VIRTUAL</a:t>
            </a:r>
            <a:br>
              <a:rPr lang="es-ES" sz="3600" dirty="0"/>
            </a:br>
            <a:endParaRPr lang="es-ES" sz="3600" dirty="0"/>
          </a:p>
        </p:txBody>
      </p:sp>
      <p:sp>
        <p:nvSpPr>
          <p:cNvPr id="26627" name="1 Rectángulo"/>
          <p:cNvSpPr>
            <a:spLocks noChangeArrowheads="1"/>
          </p:cNvSpPr>
          <p:nvPr/>
        </p:nvSpPr>
        <p:spPr bwMode="auto">
          <a:xfrm>
            <a:off x="6046788" y="5537993"/>
            <a:ext cx="25527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1" lang="es-ES" sz="1000" dirty="0">
                <a:solidFill>
                  <a:srgbClr val="BF7800"/>
                </a:solidFill>
                <a:hlinkClick r:id="rId3"/>
              </a:rPr>
              <a:t>www.cc.uah.es/hilera/GuiaEstandares.pdf</a:t>
            </a:r>
            <a:endParaRPr kumimoji="1" lang="es-ES" sz="1000" dirty="0">
              <a:solidFill>
                <a:srgbClr val="BF7800"/>
              </a:solidFill>
            </a:endParaRPr>
          </a:p>
        </p:txBody>
      </p:sp>
      <p:pic>
        <p:nvPicPr>
          <p:cNvPr id="5" name="4 Imagen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4020" y="1268413"/>
            <a:ext cx="2598306" cy="367275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" name="2 Marcador de contenido"/>
          <p:cNvSpPr txBox="1">
            <a:spLocks/>
          </p:cNvSpPr>
          <p:nvPr/>
        </p:nvSpPr>
        <p:spPr>
          <a:xfrm>
            <a:off x="827089" y="1196975"/>
            <a:ext cx="4320976" cy="4464050"/>
          </a:xfrm>
          <a:prstGeom prst="rect">
            <a:avLst/>
          </a:prstGeom>
          <a:gradFill>
            <a:gsLst>
              <a:gs pos="90000">
                <a:schemeClr val="accent3">
                  <a:lumMod val="20000"/>
                  <a:lumOff val="80000"/>
                </a:schemeClr>
              </a:gs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 fontScale="92500" lnSpcReduction="10000"/>
          </a:bodyPr>
          <a:lstStyle>
            <a:lvl1pPr marL="265113" indent="-2651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4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1pPr>
            <a:lvl2pPr marL="284163" indent="-284163" algn="l" rtl="0" eaLnBrk="1" fontAlgn="base" hangingPunct="1">
              <a:spcBef>
                <a:spcPts val="18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0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2pPr>
            <a:lvl3pPr marL="546100" indent="-2270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0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3pPr>
            <a:lvl4pPr marL="808038" indent="-2270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0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4pPr>
            <a:lvl5pPr marL="1074738" indent="-2270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lang="es-ES" sz="2000">
                <a:solidFill>
                  <a:srgbClr val="003F7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kumimoji="0" lang="es-E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kumimoji="0" lang="es-E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kumimoji="0" lang="es-E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kumimoji="0" lang="es-ES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" pitchFamily="2" charset="2"/>
              <a:buNone/>
              <a:defRPr/>
            </a:pPr>
            <a:r>
              <a:rPr b="1" dirty="0"/>
              <a:t>Categorías de estándares</a:t>
            </a:r>
          </a:p>
          <a:p>
            <a:pPr marL="603250" lvl="2">
              <a:buFont typeface="Arial" charset="0"/>
              <a:buChar char="•"/>
              <a:defRPr/>
            </a:pPr>
            <a:r>
              <a:rPr dirty="0"/>
              <a:t>Accesibilidad </a:t>
            </a:r>
          </a:p>
          <a:p>
            <a:pPr marL="603250" lvl="2">
              <a:buFont typeface="Arial" charset="0"/>
              <a:buChar char="•"/>
              <a:defRPr/>
            </a:pPr>
            <a:r>
              <a:rPr dirty="0"/>
              <a:t>Arquitectura</a:t>
            </a:r>
          </a:p>
          <a:p>
            <a:pPr marL="603250" lvl="2">
              <a:buFont typeface="Arial" charset="0"/>
              <a:buChar char="•"/>
              <a:defRPr/>
            </a:pPr>
            <a:r>
              <a:rPr dirty="0"/>
              <a:t>Calidad</a:t>
            </a:r>
          </a:p>
          <a:p>
            <a:pPr marL="603250" lvl="2">
              <a:buFont typeface="Arial" charset="0"/>
              <a:buChar char="•"/>
              <a:defRPr/>
            </a:pPr>
            <a:r>
              <a:rPr dirty="0"/>
              <a:t>Competencias</a:t>
            </a:r>
          </a:p>
          <a:p>
            <a:pPr marL="603250" lvl="2">
              <a:buFont typeface="Arial" charset="0"/>
              <a:buChar char="•"/>
              <a:defRPr/>
            </a:pPr>
            <a:r>
              <a:rPr dirty="0"/>
              <a:t>Contenidos y Evaluación</a:t>
            </a:r>
          </a:p>
          <a:p>
            <a:pPr marL="603250" lvl="2">
              <a:buFont typeface="Arial" charset="0"/>
              <a:buChar char="•"/>
              <a:defRPr/>
            </a:pPr>
            <a:r>
              <a:rPr dirty="0"/>
              <a:t>Derechos Digitales</a:t>
            </a:r>
          </a:p>
          <a:p>
            <a:pPr marL="603250" lvl="2">
              <a:buFont typeface="Arial" charset="0"/>
              <a:buChar char="•"/>
              <a:defRPr/>
            </a:pPr>
            <a:r>
              <a:rPr dirty="0"/>
              <a:t>Información del Alumno</a:t>
            </a:r>
          </a:p>
          <a:p>
            <a:pPr marL="603250" lvl="2">
              <a:buFont typeface="Arial" charset="0"/>
              <a:buChar char="•"/>
              <a:defRPr/>
            </a:pPr>
            <a:r>
              <a:rPr dirty="0"/>
              <a:t>Interoperabilidad (Colaboración)</a:t>
            </a:r>
          </a:p>
          <a:p>
            <a:pPr marL="603250" lvl="2">
              <a:buFont typeface="Arial" charset="0"/>
              <a:buChar char="•"/>
              <a:defRPr/>
            </a:pPr>
            <a:r>
              <a:rPr dirty="0"/>
              <a:t>Metadatos</a:t>
            </a:r>
          </a:p>
          <a:p>
            <a:pPr marL="603250" lvl="2">
              <a:buFont typeface="Arial" charset="0"/>
              <a:buChar char="•"/>
              <a:defRPr/>
            </a:pPr>
            <a:r>
              <a:rPr dirty="0"/>
              <a:t>Proceso de Aprendizaje</a:t>
            </a:r>
          </a:p>
          <a:p>
            <a:pPr marL="603250" lvl="2">
              <a:buFont typeface="Arial" charset="0"/>
              <a:buChar char="•"/>
              <a:defRPr/>
            </a:pPr>
            <a:r>
              <a:rPr dirty="0"/>
              <a:t>Repositorios</a:t>
            </a:r>
          </a:p>
          <a:p>
            <a:pPr marL="603250" lvl="2">
              <a:buFont typeface="Arial" charset="0"/>
              <a:buChar char="•"/>
              <a:defRPr/>
            </a:pPr>
            <a:r>
              <a:rPr dirty="0"/>
              <a:t>Vocabulario y lenguajes</a:t>
            </a:r>
          </a:p>
        </p:txBody>
      </p:sp>
    </p:spTree>
    <p:extLst>
      <p:ext uri="{BB962C8B-B14F-4D97-AF65-F5344CB8AC3E}">
        <p14:creationId xmlns:p14="http://schemas.microsoft.com/office/powerpoint/2010/main" val="262794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884</TotalTime>
  <Words>3085</Words>
  <Application>Microsoft Office PowerPoint</Application>
  <PresentationFormat>Presentación en pantalla (4:3)</PresentationFormat>
  <Paragraphs>554</Paragraphs>
  <Slides>77</Slides>
  <Notes>38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77</vt:i4>
      </vt:variant>
    </vt:vector>
  </HeadingPairs>
  <TitlesOfParts>
    <vt:vector size="89" baseType="lpstr">
      <vt:lpstr>Microsoft YaHei</vt:lpstr>
      <vt:lpstr>ＭＳ Ｐゴシック</vt:lpstr>
      <vt:lpstr>Arial</vt:lpstr>
      <vt:lpstr>Arial Black</vt:lpstr>
      <vt:lpstr>Calibri</vt:lpstr>
      <vt:lpstr>Courier New</vt:lpstr>
      <vt:lpstr>Georgia</vt:lpstr>
      <vt:lpstr>Tahoma</vt:lpstr>
      <vt:lpstr>Times New Roman</vt:lpstr>
      <vt:lpstr>Verdana</vt:lpstr>
      <vt:lpstr>Wingdings</vt:lpstr>
      <vt:lpstr>Tema de Office</vt:lpstr>
      <vt:lpstr>Presentación de PowerPoint</vt:lpstr>
      <vt:lpstr>EL RETO DE LA INCLUSIÓN DESDE LA EDUCACIÓN A DISTANCIA</vt:lpstr>
      <vt:lpstr>Presentación de PowerPoint</vt:lpstr>
      <vt:lpstr>Índice</vt:lpstr>
      <vt:lpstr>FORMACIÓN VIRTUAL</vt:lpstr>
      <vt:lpstr>Necesidad de medir el rendimiento de la formación virtual</vt:lpstr>
      <vt:lpstr>ACREDITACIÓN: GARANTÍA DE CALIDAD EN LAS UNIVERSIDADES ESPAÑOLAS</vt:lpstr>
      <vt:lpstr>ORGANIZACIONES DE ESTANDARIZACIÓN</vt:lpstr>
      <vt:lpstr> ESTÁNDARES PARA LA FORMACIÓN VIRTUAL </vt:lpstr>
      <vt:lpstr>LA ACCESIBILIDAD COMO FACTOR DE CALIDAD</vt:lpstr>
      <vt:lpstr>El proyecto europeo ESVI-AL</vt:lpstr>
      <vt:lpstr>Presentación de PowerPoint</vt:lpstr>
      <vt:lpstr>Presentación de PowerPoint</vt:lpstr>
      <vt:lpstr>Presentación de PowerPoint</vt:lpstr>
      <vt:lpstr>Objetivos anuales del proyecto ESVI-AL</vt:lpstr>
      <vt:lpstr>Presentación de PowerPoint</vt:lpstr>
      <vt:lpstr>Contenido de la Guía metodológica</vt:lpstr>
      <vt:lpstr>Norma UNE/ISO 19796-1:2010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Legislación vigente en España</vt:lpstr>
      <vt:lpstr>          Legislación vigente en España</vt:lpstr>
      <vt:lpstr>La accesibilidad debe figurar en los planes de estudio</vt:lpstr>
      <vt:lpstr>Índice</vt:lpstr>
      <vt:lpstr>       Calidad de la Formación Virtual </vt:lpstr>
      <vt:lpstr>       Niveles de Accesibilidad  (UNE 66181:2012) </vt:lpstr>
      <vt:lpstr>Índice</vt:lpstr>
      <vt:lpstr>Los objetos de aprendizaje</vt:lpstr>
      <vt:lpstr>Herramientas de autor para crear objetos de aprendizaje</vt:lpstr>
      <vt:lpstr>Repositorios de objetos de aprendizaje</vt:lpstr>
      <vt:lpstr>Estándares</vt:lpstr>
      <vt:lpstr>Repositorios actuales</vt:lpstr>
      <vt:lpstr>Repositorios actuales (2)</vt:lpstr>
      <vt:lpstr>Repositorios abiertos en el mundo con más de 5000 objetos descargables en 2016</vt:lpstr>
      <vt:lpstr>Crecimiento de repositorios de contenidos abiertos</vt:lpstr>
      <vt:lpstr>Índice</vt:lpstr>
      <vt:lpstr>Contenidos abiertos</vt:lpstr>
      <vt:lpstr>MOOC</vt:lpstr>
      <vt:lpstr>Un ejemplo: Edinburgo</vt:lpstr>
      <vt:lpstr>Presentación de PowerPoint</vt:lpstr>
      <vt:lpstr>Pautas de Accesibilidad Web</vt:lpstr>
      <vt:lpstr>Las recomendaciones de W3C se convierten en estándares</vt:lpstr>
      <vt:lpstr>Herramientas para revisar la Accesibilidad Web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Página Web de ESVIAL (www.esvial.org)</vt:lpstr>
      <vt:lpstr>ESVIAL en Facebook</vt:lpstr>
      <vt:lpstr>ESVIAL en Facebook 3</vt:lpstr>
      <vt:lpstr>Índice</vt:lpstr>
      <vt:lpstr>Accesibilidad para todos (AfA)</vt:lpstr>
      <vt:lpstr>Accesibilidad para todos (AfA)</vt:lpstr>
      <vt:lpstr>Accesibilidad para todos (AfA)</vt:lpstr>
      <vt:lpstr>Accesibilidad para todos (AfA)</vt:lpstr>
      <vt:lpstr>Adaptación de LomPad-AfA a v3.0</vt:lpstr>
      <vt:lpstr>Adaptación de LomPad-AfA a v3.0</vt:lpstr>
      <vt:lpstr>Adaptación de LomPad-AfA a v3.0</vt:lpstr>
      <vt:lpstr>Adaptación de LomPad-AfA a v3.0</vt:lpstr>
      <vt:lpstr>Repositorio accesible creado por la Universidad de Alcalá para soportar IMS-AfA v3.0</vt:lpstr>
      <vt:lpstr>Repositorio accesible creado por la UAH para soportar IMS-AfA v3.0</vt:lpstr>
      <vt:lpstr>Repositorio accesible creado por la UAH para soportar IMS-AfA v3.0</vt:lpstr>
      <vt:lpstr>“LA EDUCACIÓN A DISTANCIA, OPORTUNIDAD DE DESARROLLO” ACCESIBILIDAD para TODOS: EDUCACIÓN INCLUSIVA</vt:lpstr>
      <vt:lpstr>Visibilidad de la accesibilidad en las noticias sobre ciencia y tecnología                      (Noticias I+D+i de Madri+d, 24/3/2015)</vt:lpstr>
      <vt:lpstr>Presentación de PowerPoint</vt:lpstr>
      <vt:lpstr>Tendencia del uso de los términos “discapacidad” frente a “discapacitados”</vt:lpstr>
      <vt:lpstr>Presentación de PowerPoint</vt:lpstr>
      <vt:lpstr>Muy agradecido. ¿preguntas?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Yessica Danae Maldonado</dc:creator>
  <cp:lastModifiedBy>José Antonio Gutiérrez de Mesa</cp:lastModifiedBy>
  <cp:revision>15</cp:revision>
  <dcterms:created xsi:type="dcterms:W3CDTF">2018-08-23T17:38:06Z</dcterms:created>
  <dcterms:modified xsi:type="dcterms:W3CDTF">2018-09-20T02:10:41Z</dcterms:modified>
</cp:coreProperties>
</file>