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13"/>
  </p:notesMasterIdLst>
  <p:sldIdLst>
    <p:sldId id="256" r:id="rId2"/>
    <p:sldId id="257" r:id="rId3"/>
    <p:sldId id="277" r:id="rId4"/>
    <p:sldId id="263" r:id="rId5"/>
    <p:sldId id="284" r:id="rId6"/>
    <p:sldId id="283" r:id="rId7"/>
    <p:sldId id="288" r:id="rId8"/>
    <p:sldId id="285" r:id="rId9"/>
    <p:sldId id="286" r:id="rId10"/>
    <p:sldId id="264" r:id="rId11"/>
    <p:sldId id="282" r:id="rId12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4"/>
    <p:restoredTop sz="93230"/>
  </p:normalViewPr>
  <p:slideViewPr>
    <p:cSldViewPr snapToGrid="0" snapToObjects="1">
      <p:cViewPr>
        <p:scale>
          <a:sx n="83" d="100"/>
          <a:sy n="83" d="100"/>
        </p:scale>
        <p:origin x="1544" y="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290D1C-B72F-5541-8D5E-9C60E794FEEC}" type="datetimeFigureOut">
              <a:rPr lang="es-ES" smtClean="0"/>
              <a:t>18/9/18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B36C8C-B02C-DF48-BFDA-C7ED8992C8AA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9170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36C8C-B02C-DF48-BFDA-C7ED8992C8AA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7816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36C8C-B02C-DF48-BFDA-C7ED8992C8AA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8388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36C8C-B02C-DF48-BFDA-C7ED8992C8AA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3958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36C8C-B02C-DF48-BFDA-C7ED8992C8AA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73047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36C8C-B02C-DF48-BFDA-C7ED8992C8AA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591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A73F3-0DF2-CD46-8B8C-62E83419F6EF}" type="datetimeFigureOut">
              <a:rPr lang="es-ES" smtClean="0"/>
              <a:t>18/9/18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43A23-B9D3-DD47-BFE3-C735AB6B6F62}" type="slidenum">
              <a:rPr lang="es-ES" smtClean="0"/>
              <a:t>‹Nr.›</a:t>
            </a:fld>
            <a:endParaRPr lang="es-E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7918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A73F3-0DF2-CD46-8B8C-62E83419F6EF}" type="datetimeFigureOut">
              <a:rPr lang="es-ES" smtClean="0"/>
              <a:t>18/9/18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43A23-B9D3-DD47-BFE3-C735AB6B6F62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2335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A73F3-0DF2-CD46-8B8C-62E83419F6EF}" type="datetimeFigureOut">
              <a:rPr lang="es-ES" smtClean="0"/>
              <a:t>18/9/18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43A23-B9D3-DD47-BFE3-C735AB6B6F62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491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A73F3-0DF2-CD46-8B8C-62E83419F6EF}" type="datetimeFigureOut">
              <a:rPr lang="es-ES" smtClean="0"/>
              <a:t>18/9/18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43A23-B9D3-DD47-BFE3-C735AB6B6F62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0382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A73F3-0DF2-CD46-8B8C-62E83419F6EF}" type="datetimeFigureOut">
              <a:rPr lang="es-ES" smtClean="0"/>
              <a:t>18/9/18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43A23-B9D3-DD47-BFE3-C735AB6B6F62}" type="slidenum">
              <a:rPr lang="es-ES" smtClean="0"/>
              <a:t>‹Nr.›</a:t>
            </a:fld>
            <a:endParaRPr lang="es-E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9015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5"/>
            <a:ext cx="3703320" cy="4023359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A73F3-0DF2-CD46-8B8C-62E83419F6EF}" type="datetimeFigureOut">
              <a:rPr lang="es-ES" smtClean="0"/>
              <a:t>18/9/18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43A23-B9D3-DD47-BFE3-C735AB6B6F62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3633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5"/>
            <a:ext cx="3703320" cy="3286760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A73F3-0DF2-CD46-8B8C-62E83419F6EF}" type="datetimeFigureOut">
              <a:rPr lang="es-ES" smtClean="0"/>
              <a:t>18/9/18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43A23-B9D3-DD47-BFE3-C735AB6B6F62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108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A73F3-0DF2-CD46-8B8C-62E83419F6EF}" type="datetimeFigureOut">
              <a:rPr lang="es-ES" smtClean="0"/>
              <a:t>18/9/18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43A23-B9D3-DD47-BFE3-C735AB6B6F62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591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A73F3-0DF2-CD46-8B8C-62E83419F6EF}" type="datetimeFigureOut">
              <a:rPr lang="es-ES" smtClean="0"/>
              <a:t>18/9/18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43A23-B9D3-DD47-BFE3-C735AB6B6F62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8513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011A73F3-0DF2-CD46-8B8C-62E83419F6EF}" type="datetimeFigureOut">
              <a:rPr lang="es-ES" smtClean="0"/>
              <a:t>18/9/18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A643A23-B9D3-DD47-BFE3-C735AB6B6F62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913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A73F3-0DF2-CD46-8B8C-62E83419F6EF}" type="datetimeFigureOut">
              <a:rPr lang="es-ES" smtClean="0"/>
              <a:t>18/9/18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43A23-B9D3-DD47-BFE3-C735AB6B6F62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0121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9144001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011A73F3-0DF2-CD46-8B8C-62E83419F6EF}" type="datetimeFigureOut">
              <a:rPr lang="es-ES" smtClean="0"/>
              <a:t>18/9/18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A643A23-B9D3-DD47-BFE3-C735AB6B6F62}" type="slidenum">
              <a:rPr lang="es-ES" smtClean="0"/>
              <a:t>‹Nr.›</a:t>
            </a:fld>
            <a:endParaRPr lang="es-E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9452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tiff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tiff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png"/><Relationship Id="rId12" Type="http://schemas.openxmlformats.org/officeDocument/2006/relationships/image" Target="../media/image20.tiff"/><Relationship Id="rId13" Type="http://schemas.openxmlformats.org/officeDocument/2006/relationships/image" Target="../media/image21.tiff"/><Relationship Id="rId14" Type="http://schemas.openxmlformats.org/officeDocument/2006/relationships/image" Target="../media/image3.tiff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91308" y="3412512"/>
            <a:ext cx="5663803" cy="1802181"/>
          </a:xfrm>
        </p:spPr>
        <p:txBody>
          <a:bodyPr/>
          <a:lstStyle/>
          <a:p>
            <a:r>
              <a:rPr lang="es-ES" sz="2400" dirty="0"/>
              <a:t>	</a:t>
            </a:r>
            <a:br>
              <a:rPr lang="es-ES" sz="2400" dirty="0"/>
            </a:br>
            <a:endParaRPr lang="es-ES" sz="24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-637101" y="4681293"/>
            <a:ext cx="6461760" cy="1066800"/>
          </a:xfrm>
        </p:spPr>
        <p:txBody>
          <a:bodyPr>
            <a:normAutofit/>
          </a:bodyPr>
          <a:lstStyle/>
          <a:p>
            <a:endParaRPr lang="es-ES" dirty="0">
              <a:solidFill>
                <a:schemeClr val="tx1"/>
              </a:solidFill>
            </a:endParaRPr>
          </a:p>
          <a:p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5583" y="2067192"/>
            <a:ext cx="2407745" cy="3115904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923006" y="1471910"/>
            <a:ext cx="5160461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dirty="0" smtClean="0">
                <a:solidFill>
                  <a:srgbClr val="C00000"/>
                </a:solidFill>
              </a:rPr>
              <a:t>Mega tendencias en el mercado laboral</a:t>
            </a:r>
            <a:endParaRPr lang="es-ES" sz="3200" b="1" dirty="0" smtClean="0">
              <a:solidFill>
                <a:srgbClr val="C00000"/>
              </a:solidFill>
            </a:endParaRPr>
          </a:p>
          <a:p>
            <a:pPr algn="ctr"/>
            <a:r>
              <a:rPr lang="es-ES" sz="2800" b="1" i="1" dirty="0" smtClean="0"/>
              <a:t> </a:t>
            </a:r>
            <a:r>
              <a:rPr lang="es-ES" sz="3200" dirty="0" smtClean="0"/>
              <a:t/>
            </a:r>
            <a:br>
              <a:rPr lang="es-ES" sz="3200" dirty="0" smtClean="0"/>
            </a:br>
            <a:endParaRPr lang="es-ES" sz="3200" dirty="0" smtClean="0"/>
          </a:p>
          <a:p>
            <a:pPr algn="ctr"/>
            <a:endParaRPr lang="es-ES" sz="3200" b="1" dirty="0">
              <a:solidFill>
                <a:srgbClr val="800000"/>
              </a:solidFill>
            </a:endParaRPr>
          </a:p>
          <a:p>
            <a:pPr algn="ctr"/>
            <a:endParaRPr lang="es-ES" sz="4400" b="1" dirty="0" smtClean="0">
              <a:solidFill>
                <a:srgbClr val="800000"/>
              </a:solidFill>
            </a:endParaRPr>
          </a:p>
          <a:p>
            <a:pPr algn="ctr"/>
            <a:r>
              <a:rPr lang="es-ES" sz="2000" b="1" dirty="0" smtClean="0"/>
              <a:t>Roberto </a:t>
            </a:r>
            <a:r>
              <a:rPr lang="es-ES" sz="2000" b="1" dirty="0"/>
              <a:t>Quintero Vega</a:t>
            </a:r>
          </a:p>
          <a:p>
            <a:endParaRPr lang="es-ES" sz="4400" b="1" dirty="0">
              <a:solidFill>
                <a:srgbClr val="800000"/>
              </a:solidFill>
            </a:endParaRPr>
          </a:p>
          <a:p>
            <a:r>
              <a:rPr lang="es-ES" sz="4400" dirty="0">
                <a:solidFill>
                  <a:srgbClr val="800000"/>
                </a:solidFill>
              </a:rPr>
              <a:t> </a:t>
            </a:r>
          </a:p>
          <a:p>
            <a:endParaRPr lang="es-ES" sz="4400" dirty="0">
              <a:solidFill>
                <a:srgbClr val="3366FF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/>
          <a:srcRect t="900" r="17510" b="30520"/>
          <a:stretch/>
        </p:blipFill>
        <p:spPr>
          <a:xfrm>
            <a:off x="1477213" y="5485907"/>
            <a:ext cx="6307297" cy="52437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3467" y="344068"/>
            <a:ext cx="2384176" cy="315083"/>
          </a:xfrm>
          <a:prstGeom prst="rect">
            <a:avLst/>
          </a:prstGeom>
        </p:spPr>
      </p:pic>
      <p:pic>
        <p:nvPicPr>
          <p:cNvPr id="1026" name="Picture 2" descr="https://scontent.fpbc2-2.fna.fbcdn.net/v/t1.0-1/p200x200/35284972_253296291897970_222194923263229952_n.jpg?_nc_cat=0&amp;oh=695977da8cd16faeb8d4fb221858f928&amp;oe=5C2AF2FB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73" b="12530"/>
          <a:stretch/>
        </p:blipFill>
        <p:spPr bwMode="auto">
          <a:xfrm>
            <a:off x="2638838" y="2727434"/>
            <a:ext cx="1858716" cy="134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20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39536" y="277148"/>
            <a:ext cx="6620164" cy="914544"/>
          </a:xfrm>
        </p:spPr>
        <p:txBody>
          <a:bodyPr>
            <a:normAutofit/>
          </a:bodyPr>
          <a:lstStyle/>
          <a:p>
            <a:pPr algn="ctr"/>
            <a:r>
              <a:rPr lang="es-ES" sz="3600" dirty="0" smtClean="0">
                <a:solidFill>
                  <a:srgbClr val="C00000"/>
                </a:solidFill>
              </a:rPr>
              <a:t>Empleo-Empresa-Familia</a:t>
            </a:r>
            <a:endParaRPr lang="es-ES" sz="3600" dirty="0">
              <a:solidFill>
                <a:srgbClr val="C00000"/>
              </a:solidFill>
            </a:endParaRPr>
          </a:p>
        </p:txBody>
      </p:sp>
      <p:pic>
        <p:nvPicPr>
          <p:cNvPr id="1026" name="Picture 2" descr="a imagen puede contener: 5 personas, incluidos Becky Irigoyen, Roberto Qu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104" y="2028296"/>
            <a:ext cx="4663027" cy="425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1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ertical Text Placeholder 4"/>
          <p:cNvSpPr>
            <a:spLocks noGrp="1"/>
          </p:cNvSpPr>
          <p:nvPr>
            <p:ph type="body" orient="vert" idx="1"/>
          </p:nvPr>
        </p:nvSpPr>
        <p:spPr>
          <a:xfrm>
            <a:off x="1823559" y="2212499"/>
            <a:ext cx="7749733" cy="4163849"/>
          </a:xfrm>
        </p:spPr>
        <p:txBody>
          <a:bodyPr vert="horz">
            <a:normAutofit/>
          </a:bodyPr>
          <a:lstStyle/>
          <a:p>
            <a:pPr marL="0" indent="0">
              <a:buNone/>
            </a:pPr>
            <a:r>
              <a:rPr lang="es-ES_tradnl" sz="4800" dirty="0" err="1"/>
              <a:t>robertoquinterovega</a:t>
            </a:r>
            <a:endParaRPr lang="es-ES_tradnl" sz="4800" dirty="0"/>
          </a:p>
          <a:p>
            <a:pPr marL="0" indent="0">
              <a:buNone/>
            </a:pPr>
            <a:endParaRPr lang="es-ES_tradnl" sz="48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s-ES_tradnl" sz="4800" dirty="0" err="1">
                <a:solidFill>
                  <a:srgbClr val="000000"/>
                </a:solidFill>
              </a:rPr>
              <a:t>roberto</a:t>
            </a:r>
            <a:r>
              <a:rPr lang="es-ES_tradnl" sz="4800" dirty="0">
                <a:solidFill>
                  <a:srgbClr val="000000"/>
                </a:solidFill>
              </a:rPr>
              <a:t> quintero</a:t>
            </a:r>
          </a:p>
          <a:p>
            <a:pPr marL="0" indent="0">
              <a:buNone/>
            </a:pPr>
            <a:endParaRPr lang="es-ES_tradnl" sz="48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s-ES_tradnl" sz="4800" dirty="0">
                <a:solidFill>
                  <a:srgbClr val="000000"/>
                </a:solidFill>
              </a:rPr>
              <a:t>@</a:t>
            </a:r>
            <a:r>
              <a:rPr lang="es-ES_tradnl" sz="4800" dirty="0" err="1">
                <a:solidFill>
                  <a:srgbClr val="000000"/>
                </a:solidFill>
              </a:rPr>
              <a:t>rcqv</a:t>
            </a:r>
            <a:endParaRPr lang="es-ES_tradnl" sz="4800" dirty="0">
              <a:solidFill>
                <a:srgbClr val="000000"/>
              </a:solidFill>
            </a:endParaRPr>
          </a:p>
          <a:p>
            <a:pPr marL="0" indent="0" algn="ctr">
              <a:buNone/>
            </a:pPr>
            <a:endParaRPr lang="es-ES_tradnl" sz="6600" dirty="0">
              <a:solidFill>
                <a:srgbClr val="D94CA5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4373" t="21081" r="35068" b="23651"/>
          <a:stretch/>
        </p:blipFill>
        <p:spPr>
          <a:xfrm>
            <a:off x="813499" y="2162734"/>
            <a:ext cx="960140" cy="97247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580" y="3764433"/>
            <a:ext cx="1059979" cy="105997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710" y="5453635"/>
            <a:ext cx="867558" cy="848449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514619" y="768452"/>
            <a:ext cx="407265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4400" dirty="0" smtClean="0">
                <a:solidFill>
                  <a:srgbClr val="C00000"/>
                </a:solidFill>
              </a:rPr>
              <a:t>En redes sociales</a:t>
            </a:r>
            <a:endParaRPr lang="es-ES_tradnl" sz="4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34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79846"/>
            <a:ext cx="7620000" cy="1143000"/>
          </a:xfrm>
        </p:spPr>
        <p:txBody>
          <a:bodyPr/>
          <a:lstStyle/>
          <a:p>
            <a:pPr algn="ctr"/>
            <a:r>
              <a:rPr lang="es-ES" sz="3600" dirty="0" smtClean="0"/>
              <a:t>Agenda</a:t>
            </a:r>
            <a:endParaRPr lang="es-ES" sz="36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750572"/>
            <a:ext cx="7620000" cy="4190886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endParaRPr lang="es-ES" sz="3500" dirty="0" smtClean="0">
              <a:solidFill>
                <a:srgbClr val="800000"/>
              </a:solidFill>
              <a:latin typeface="Arial"/>
              <a:cs typeface="Arial"/>
            </a:endParaRPr>
          </a:p>
          <a:p>
            <a:pPr marL="571500" indent="-457200">
              <a:buFont typeface="+mj-lt"/>
              <a:buAutoNum type="arabicPeriod"/>
            </a:pPr>
            <a:r>
              <a:rPr lang="es-ES" sz="2400" dirty="0" smtClean="0">
                <a:solidFill>
                  <a:srgbClr val="C00000"/>
                </a:solidFill>
                <a:latin typeface="Arial"/>
                <a:cs typeface="Arial"/>
              </a:rPr>
              <a:t>Un cambio de </a:t>
            </a:r>
            <a:r>
              <a:rPr lang="es-ES_tradnl" sz="2400" dirty="0" smtClean="0">
                <a:solidFill>
                  <a:srgbClr val="C00000"/>
                </a:solidFill>
                <a:latin typeface="Arial"/>
                <a:cs typeface="Arial"/>
              </a:rPr>
              <a:t>época</a:t>
            </a:r>
          </a:p>
          <a:p>
            <a:pPr marL="571500" indent="-457200">
              <a:buFont typeface="+mj-lt"/>
              <a:buAutoNum type="arabicPeriod"/>
            </a:pPr>
            <a:endParaRPr lang="es-ES" sz="2400" dirty="0">
              <a:solidFill>
                <a:srgbClr val="C00000"/>
              </a:solidFill>
              <a:latin typeface="Arial"/>
              <a:cs typeface="Arial"/>
            </a:endParaRPr>
          </a:p>
          <a:p>
            <a:pPr marL="571500" indent="-457200">
              <a:buFont typeface="+mj-lt"/>
              <a:buAutoNum type="arabicPeriod"/>
            </a:pPr>
            <a:r>
              <a:rPr lang="es-ES" sz="2400" dirty="0" smtClean="0">
                <a:solidFill>
                  <a:srgbClr val="C00000"/>
                </a:solidFill>
                <a:latin typeface="Arial"/>
                <a:cs typeface="Arial"/>
              </a:rPr>
              <a:t>Cuatro generaciones juntas</a:t>
            </a:r>
          </a:p>
          <a:p>
            <a:pPr marL="571500" indent="-457200">
              <a:buFont typeface="+mj-lt"/>
              <a:buAutoNum type="arabicPeriod"/>
            </a:pPr>
            <a:endParaRPr lang="es-ES" sz="2400" dirty="0" smtClean="0">
              <a:solidFill>
                <a:srgbClr val="C00000"/>
              </a:solidFill>
              <a:latin typeface="Arial"/>
              <a:cs typeface="Arial"/>
            </a:endParaRPr>
          </a:p>
          <a:p>
            <a:pPr marL="571500" indent="-457200">
              <a:buFont typeface="+mj-lt"/>
              <a:buAutoNum type="arabicPeriod"/>
            </a:pPr>
            <a:r>
              <a:rPr lang="es-ES" sz="2400" dirty="0" smtClean="0">
                <a:solidFill>
                  <a:srgbClr val="C00000"/>
                </a:solidFill>
                <a:latin typeface="Arial"/>
                <a:cs typeface="Arial"/>
              </a:rPr>
              <a:t>El compromiso del empleador</a:t>
            </a:r>
          </a:p>
          <a:p>
            <a:pPr marL="571500" indent="-457200">
              <a:buFont typeface="+mj-lt"/>
              <a:buAutoNum type="arabicPeriod"/>
            </a:pPr>
            <a:endParaRPr lang="es-ES" sz="2400" dirty="0" smtClean="0">
              <a:solidFill>
                <a:srgbClr val="C00000"/>
              </a:solidFill>
              <a:latin typeface="Arial"/>
              <a:cs typeface="Arial"/>
            </a:endParaRPr>
          </a:p>
          <a:p>
            <a:pPr marL="571500" indent="-457200">
              <a:buFont typeface="+mj-lt"/>
              <a:buAutoNum type="arabicPeriod"/>
            </a:pPr>
            <a:r>
              <a:rPr lang="es-ES" sz="2400" dirty="0" smtClean="0">
                <a:solidFill>
                  <a:srgbClr val="C00000"/>
                </a:solidFill>
                <a:latin typeface="Arial"/>
                <a:cs typeface="Arial"/>
              </a:rPr>
              <a:t>El mercado laboral</a:t>
            </a:r>
            <a:endParaRPr lang="es-ES" sz="2400" dirty="0" smtClean="0">
              <a:solidFill>
                <a:srgbClr val="C00000"/>
              </a:solidFill>
              <a:latin typeface="Arial"/>
              <a:cs typeface="Arial"/>
            </a:endParaRPr>
          </a:p>
          <a:p>
            <a:pPr marL="571500" indent="-457200">
              <a:buFont typeface="+mj-lt"/>
              <a:buAutoNum type="arabicPeriod"/>
            </a:pPr>
            <a:endParaRPr lang="es-ES" sz="2400" dirty="0" smtClean="0">
              <a:solidFill>
                <a:srgbClr val="800000"/>
              </a:solidFill>
              <a:latin typeface="Arial"/>
              <a:cs typeface="Arial"/>
            </a:endParaRPr>
          </a:p>
          <a:p>
            <a:pPr marL="571500" indent="-457200">
              <a:buFont typeface="+mj-lt"/>
              <a:buAutoNum type="arabicPeriod"/>
            </a:pPr>
            <a:endParaRPr lang="es-ES" sz="2400" dirty="0" smtClean="0">
              <a:solidFill>
                <a:srgbClr val="800000"/>
              </a:solidFill>
              <a:latin typeface="Arial"/>
              <a:cs typeface="Arial"/>
            </a:endParaRPr>
          </a:p>
          <a:p>
            <a:pPr marL="571500" indent="-457200">
              <a:buFont typeface="+mj-lt"/>
              <a:buAutoNum type="arabicPeriod"/>
            </a:pPr>
            <a:endParaRPr lang="es-ES" sz="3500" dirty="0">
              <a:solidFill>
                <a:srgbClr val="800000"/>
              </a:solidFill>
              <a:latin typeface="Arial"/>
              <a:cs typeface="Arial"/>
            </a:endParaRPr>
          </a:p>
          <a:p>
            <a:pPr marL="114300" indent="0">
              <a:buNone/>
            </a:pPr>
            <a:endParaRPr lang="es-ES" sz="3500" dirty="0">
              <a:solidFill>
                <a:srgbClr val="800000"/>
              </a:solidFill>
              <a:latin typeface="Arial"/>
              <a:cs typeface="Arial"/>
            </a:endParaRPr>
          </a:p>
          <a:p>
            <a:pPr marL="571500" indent="-457200">
              <a:buFont typeface="+mj-lt"/>
              <a:buAutoNum type="arabicPeriod"/>
            </a:pPr>
            <a:endParaRPr lang="es-ES" sz="3500" dirty="0">
              <a:solidFill>
                <a:srgbClr val="800000"/>
              </a:solidFill>
              <a:latin typeface="Arial"/>
              <a:cs typeface="Arial"/>
            </a:endParaRPr>
          </a:p>
          <a:p>
            <a:pPr marL="571500" indent="-457200">
              <a:buFont typeface="+mj-lt"/>
              <a:buAutoNum type="arabicPeriod"/>
            </a:pPr>
            <a:endParaRPr lang="es-ES" sz="2400" dirty="0">
              <a:latin typeface="Arial"/>
              <a:cs typeface="Arial"/>
            </a:endParaRPr>
          </a:p>
          <a:p>
            <a:pPr marL="114300" indent="0">
              <a:buNone/>
            </a:pPr>
            <a:endParaRPr lang="es-ES" sz="2400" dirty="0">
              <a:latin typeface="Arial"/>
              <a:cs typeface="Arial"/>
            </a:endParaRPr>
          </a:p>
          <a:p>
            <a:pPr marL="114300" indent="0">
              <a:buNone/>
            </a:pPr>
            <a:endParaRPr lang="es-ES" sz="2400" dirty="0">
              <a:latin typeface="Arial"/>
              <a:cs typeface="Arial"/>
            </a:endParaRPr>
          </a:p>
          <a:p>
            <a:pPr marL="114300" indent="0">
              <a:buNone/>
            </a:pP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3467" y="344068"/>
            <a:ext cx="2384176" cy="31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14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ertical Text Placeholder 4"/>
          <p:cNvSpPr>
            <a:spLocks noGrp="1"/>
          </p:cNvSpPr>
          <p:nvPr>
            <p:ph type="body" orient="vert" idx="1"/>
          </p:nvPr>
        </p:nvSpPr>
        <p:spPr>
          <a:xfrm>
            <a:off x="1823559" y="2212499"/>
            <a:ext cx="7749733" cy="4163849"/>
          </a:xfrm>
        </p:spPr>
        <p:txBody>
          <a:bodyPr vert="horz">
            <a:normAutofit/>
          </a:bodyPr>
          <a:lstStyle/>
          <a:p>
            <a:pPr marL="0" indent="0">
              <a:buNone/>
            </a:pPr>
            <a:r>
              <a:rPr lang="es-ES_tradnl" sz="4800" dirty="0" err="1"/>
              <a:t>robertoquinterovega</a:t>
            </a:r>
            <a:endParaRPr lang="es-ES_tradnl" sz="4800" dirty="0"/>
          </a:p>
          <a:p>
            <a:pPr marL="0" indent="0">
              <a:buNone/>
            </a:pPr>
            <a:endParaRPr lang="es-ES_tradnl" sz="48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s-ES_tradnl" sz="4800" dirty="0" err="1">
                <a:solidFill>
                  <a:srgbClr val="000000"/>
                </a:solidFill>
              </a:rPr>
              <a:t>roberto</a:t>
            </a:r>
            <a:r>
              <a:rPr lang="es-ES_tradnl" sz="4800" dirty="0">
                <a:solidFill>
                  <a:srgbClr val="000000"/>
                </a:solidFill>
              </a:rPr>
              <a:t> quintero</a:t>
            </a:r>
          </a:p>
          <a:p>
            <a:pPr marL="0" indent="0">
              <a:buNone/>
            </a:pPr>
            <a:endParaRPr lang="es-ES_tradnl" sz="48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s-ES_tradnl" sz="4800" dirty="0">
                <a:solidFill>
                  <a:srgbClr val="000000"/>
                </a:solidFill>
              </a:rPr>
              <a:t>@</a:t>
            </a:r>
            <a:r>
              <a:rPr lang="es-ES_tradnl" sz="4800" dirty="0" err="1">
                <a:solidFill>
                  <a:srgbClr val="000000"/>
                </a:solidFill>
              </a:rPr>
              <a:t>rcqv</a:t>
            </a:r>
            <a:endParaRPr lang="es-ES_tradnl" sz="4800" dirty="0">
              <a:solidFill>
                <a:srgbClr val="000000"/>
              </a:solidFill>
            </a:endParaRPr>
          </a:p>
          <a:p>
            <a:pPr marL="0" indent="0" algn="ctr">
              <a:buNone/>
            </a:pPr>
            <a:endParaRPr lang="es-ES_tradnl" sz="6600" dirty="0">
              <a:solidFill>
                <a:srgbClr val="D94CA5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4373" t="21081" r="35068" b="23651"/>
          <a:stretch/>
        </p:blipFill>
        <p:spPr>
          <a:xfrm>
            <a:off x="813499" y="2162734"/>
            <a:ext cx="960140" cy="97247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580" y="3764433"/>
            <a:ext cx="1059979" cy="105997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710" y="5453635"/>
            <a:ext cx="867558" cy="848449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514619" y="768452"/>
            <a:ext cx="407265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4400" dirty="0" smtClean="0">
                <a:solidFill>
                  <a:srgbClr val="C00000"/>
                </a:solidFill>
              </a:rPr>
              <a:t>En redes sociales</a:t>
            </a:r>
            <a:endParaRPr lang="es-ES_tradnl" sz="4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23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z="3600" dirty="0">
                <a:solidFill>
                  <a:srgbClr val="C00000"/>
                </a:solidFill>
              </a:rPr>
              <a:t>Premio Nacional </a:t>
            </a:r>
            <a:r>
              <a:rPr lang="es-ES" sz="3600" dirty="0" smtClean="0">
                <a:solidFill>
                  <a:srgbClr val="C00000"/>
                </a:solidFill>
              </a:rPr>
              <a:t>Emprendedor </a:t>
            </a:r>
            <a:endParaRPr lang="es-ES" sz="3600" dirty="0">
              <a:solidFill>
                <a:srgbClr val="C00000"/>
              </a:solidFill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rcRect t="10114" b="10114"/>
          <a:stretch>
            <a:fillRect/>
          </a:stretch>
        </p:blipFill>
        <p:spPr>
          <a:xfrm>
            <a:off x="1944852" y="1879599"/>
            <a:ext cx="5825873" cy="3670300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8488" t="6350" r="-8488" b="18062"/>
          <a:stretch/>
        </p:blipFill>
        <p:spPr>
          <a:xfrm>
            <a:off x="412297" y="4592832"/>
            <a:ext cx="2267841" cy="154823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3467" y="344068"/>
            <a:ext cx="2384176" cy="31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23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79846"/>
            <a:ext cx="7620000" cy="1143000"/>
          </a:xfrm>
        </p:spPr>
        <p:txBody>
          <a:bodyPr/>
          <a:lstStyle/>
          <a:p>
            <a:pPr algn="ctr"/>
            <a:r>
              <a:rPr lang="es-ES" sz="3600" dirty="0" smtClean="0"/>
              <a:t>Cambio de </a:t>
            </a:r>
            <a:r>
              <a:rPr lang="es-ES_tradnl" sz="3600" dirty="0" smtClean="0"/>
              <a:t>época</a:t>
            </a:r>
            <a:endParaRPr lang="es-ES" sz="36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750572"/>
            <a:ext cx="7620000" cy="4190886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endParaRPr lang="es-ES" sz="3500" dirty="0" smtClean="0">
              <a:solidFill>
                <a:srgbClr val="800000"/>
              </a:solidFill>
              <a:latin typeface="Arial"/>
              <a:cs typeface="Arial"/>
            </a:endParaRPr>
          </a:p>
          <a:p>
            <a:pPr marL="571500" indent="-457200">
              <a:buFont typeface="Courier New" charset="0"/>
              <a:buChar char="o"/>
            </a:pPr>
            <a:r>
              <a:rPr lang="es-ES" sz="2400" dirty="0" smtClean="0">
                <a:solidFill>
                  <a:srgbClr val="C00000"/>
                </a:solidFill>
                <a:latin typeface="Arial"/>
                <a:cs typeface="Arial"/>
              </a:rPr>
              <a:t>E</a:t>
            </a:r>
            <a:r>
              <a:rPr lang="es-ES" sz="2400" dirty="0" smtClean="0">
                <a:solidFill>
                  <a:srgbClr val="C00000"/>
                </a:solidFill>
                <a:latin typeface="Arial"/>
                <a:cs typeface="Arial"/>
              </a:rPr>
              <a:t>structura </a:t>
            </a:r>
            <a:r>
              <a:rPr lang="es-ES" sz="2400" dirty="0" smtClean="0">
                <a:solidFill>
                  <a:srgbClr val="C00000"/>
                </a:solidFill>
                <a:latin typeface="Arial"/>
                <a:cs typeface="Arial"/>
              </a:rPr>
              <a:t>real del </a:t>
            </a:r>
            <a:r>
              <a:rPr lang="es-ES" sz="2400" dirty="0" smtClean="0">
                <a:solidFill>
                  <a:srgbClr val="C00000"/>
                </a:solidFill>
                <a:latin typeface="Arial"/>
                <a:cs typeface="Arial"/>
              </a:rPr>
              <a:t>mundo se modifica</a:t>
            </a:r>
            <a:endParaRPr lang="es-ES" sz="2400" dirty="0" smtClean="0">
              <a:solidFill>
                <a:srgbClr val="C00000"/>
              </a:solidFill>
              <a:latin typeface="Arial"/>
              <a:cs typeface="Arial"/>
            </a:endParaRPr>
          </a:p>
          <a:p>
            <a:pPr marL="571500" indent="-457200">
              <a:buFont typeface="Courier New" charset="0"/>
              <a:buChar char="o"/>
            </a:pPr>
            <a:r>
              <a:rPr lang="es-ES" sz="2400" dirty="0" smtClean="0">
                <a:solidFill>
                  <a:srgbClr val="C00000"/>
                </a:solidFill>
                <a:latin typeface="Arial"/>
                <a:cs typeface="Arial"/>
              </a:rPr>
              <a:t>Patrones “inmutables” se </a:t>
            </a:r>
            <a:r>
              <a:rPr lang="es-ES" sz="2400" dirty="0" smtClean="0">
                <a:solidFill>
                  <a:srgbClr val="C00000"/>
                </a:solidFill>
                <a:latin typeface="Arial"/>
                <a:cs typeface="Arial"/>
              </a:rPr>
              <a:t>desvanecen</a:t>
            </a:r>
          </a:p>
          <a:p>
            <a:pPr marL="571500" indent="-457200">
              <a:buFont typeface="Courier New" charset="0"/>
              <a:buChar char="o"/>
            </a:pPr>
            <a:endParaRPr lang="es-ES" sz="2400" dirty="0">
              <a:solidFill>
                <a:srgbClr val="C00000"/>
              </a:solidFill>
              <a:latin typeface="Arial"/>
              <a:cs typeface="Arial"/>
            </a:endParaRPr>
          </a:p>
          <a:p>
            <a:pPr marL="1046988" lvl="2" indent="-457200">
              <a:buFont typeface="Wingdings" charset="2"/>
              <a:buChar char="§"/>
            </a:pPr>
            <a:r>
              <a:rPr lang="es-ES" sz="2400" dirty="0" smtClean="0">
                <a:solidFill>
                  <a:srgbClr val="C00000"/>
                </a:solidFill>
                <a:latin typeface="Arial"/>
                <a:cs typeface="Arial"/>
              </a:rPr>
              <a:t>Po</a:t>
            </a:r>
            <a:r>
              <a:rPr lang="es-ES_tradnl" sz="2400" dirty="0" smtClean="0">
                <a:solidFill>
                  <a:srgbClr val="C00000"/>
                </a:solidFill>
                <a:latin typeface="Arial"/>
                <a:cs typeface="Arial"/>
              </a:rPr>
              <a:t>lítico</a:t>
            </a:r>
          </a:p>
          <a:p>
            <a:pPr marL="1046988" lvl="2" indent="-457200">
              <a:buFont typeface="Wingdings" charset="2"/>
              <a:buChar char="§"/>
            </a:pPr>
            <a:r>
              <a:rPr lang="es-ES_tradnl" sz="2400" dirty="0" smtClean="0">
                <a:solidFill>
                  <a:srgbClr val="C00000"/>
                </a:solidFill>
                <a:latin typeface="Arial"/>
                <a:cs typeface="Arial"/>
              </a:rPr>
              <a:t>Económico</a:t>
            </a:r>
          </a:p>
          <a:p>
            <a:pPr marL="1046988" lvl="2" indent="-457200">
              <a:buFont typeface="Wingdings" charset="2"/>
              <a:buChar char="§"/>
            </a:pPr>
            <a:r>
              <a:rPr lang="es-ES_tradnl" sz="2400" dirty="0" smtClean="0">
                <a:solidFill>
                  <a:srgbClr val="C00000"/>
                </a:solidFill>
                <a:latin typeface="Arial"/>
                <a:cs typeface="Arial"/>
              </a:rPr>
              <a:t>Ciencia </a:t>
            </a:r>
            <a:r>
              <a:rPr lang="es-ES_tradnl" sz="2400" dirty="0" smtClean="0">
                <a:solidFill>
                  <a:srgbClr val="C00000"/>
                </a:solidFill>
                <a:latin typeface="Arial"/>
                <a:cs typeface="Arial"/>
              </a:rPr>
              <a:t>y Tecnología</a:t>
            </a:r>
          </a:p>
          <a:p>
            <a:pPr marL="589788" lvl="2" indent="0">
              <a:buNone/>
            </a:pPr>
            <a:endParaRPr lang="es-ES" sz="2400" dirty="0" smtClean="0">
              <a:solidFill>
                <a:srgbClr val="800000"/>
              </a:solidFill>
              <a:latin typeface="Arial"/>
              <a:cs typeface="Arial"/>
            </a:endParaRPr>
          </a:p>
          <a:p>
            <a:pPr marL="571500" indent="-457200">
              <a:buFont typeface="+mj-lt"/>
              <a:buAutoNum type="arabicPeriod"/>
            </a:pPr>
            <a:endParaRPr lang="es-ES" sz="3500" dirty="0">
              <a:solidFill>
                <a:srgbClr val="800000"/>
              </a:solidFill>
              <a:latin typeface="Arial"/>
              <a:cs typeface="Arial"/>
            </a:endParaRPr>
          </a:p>
          <a:p>
            <a:pPr marL="114300" indent="0">
              <a:buNone/>
            </a:pPr>
            <a:endParaRPr lang="es-ES" sz="3500" dirty="0">
              <a:solidFill>
                <a:srgbClr val="800000"/>
              </a:solidFill>
              <a:latin typeface="Arial"/>
              <a:cs typeface="Arial"/>
            </a:endParaRPr>
          </a:p>
          <a:p>
            <a:pPr marL="571500" indent="-457200">
              <a:buFont typeface="+mj-lt"/>
              <a:buAutoNum type="arabicPeriod"/>
            </a:pPr>
            <a:endParaRPr lang="es-ES" sz="3500" dirty="0">
              <a:solidFill>
                <a:srgbClr val="800000"/>
              </a:solidFill>
              <a:latin typeface="Arial"/>
              <a:cs typeface="Arial"/>
            </a:endParaRPr>
          </a:p>
          <a:p>
            <a:pPr marL="571500" indent="-457200">
              <a:buFont typeface="+mj-lt"/>
              <a:buAutoNum type="arabicPeriod"/>
            </a:pPr>
            <a:endParaRPr lang="es-ES" sz="2400" dirty="0">
              <a:latin typeface="Arial"/>
              <a:cs typeface="Arial"/>
            </a:endParaRPr>
          </a:p>
          <a:p>
            <a:pPr marL="114300" indent="0">
              <a:buNone/>
            </a:pPr>
            <a:endParaRPr lang="es-ES" sz="2400" dirty="0">
              <a:latin typeface="Arial"/>
              <a:cs typeface="Arial"/>
            </a:endParaRPr>
          </a:p>
          <a:p>
            <a:pPr marL="114300" indent="0">
              <a:buNone/>
            </a:pPr>
            <a:endParaRPr lang="es-ES" sz="2400" dirty="0">
              <a:latin typeface="Arial"/>
              <a:cs typeface="Arial"/>
            </a:endParaRPr>
          </a:p>
          <a:p>
            <a:pPr marL="114300" indent="0">
              <a:buNone/>
            </a:pP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3467" y="344068"/>
            <a:ext cx="2384176" cy="31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06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79846"/>
            <a:ext cx="7620000" cy="1143000"/>
          </a:xfrm>
        </p:spPr>
        <p:txBody>
          <a:bodyPr/>
          <a:lstStyle/>
          <a:p>
            <a:pPr algn="ctr"/>
            <a:r>
              <a:rPr lang="es-ES_tradnl" sz="3600" dirty="0" smtClean="0"/>
              <a:t>Empresas </a:t>
            </a:r>
            <a:r>
              <a:rPr lang="es-ES_tradnl" sz="3600" dirty="0" err="1" smtClean="0"/>
              <a:t>multi</a:t>
            </a:r>
            <a:r>
              <a:rPr lang="es-ES_tradnl" sz="3600" dirty="0"/>
              <a:t>-</a:t>
            </a:r>
            <a:r>
              <a:rPr lang="es-ES_tradnl" sz="3600" dirty="0" smtClean="0"/>
              <a:t>generación</a:t>
            </a:r>
            <a:endParaRPr lang="es-ES" sz="36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750572"/>
            <a:ext cx="7620000" cy="4190886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endParaRPr lang="es-ES" sz="3500" dirty="0" smtClean="0">
              <a:solidFill>
                <a:srgbClr val="C00000"/>
              </a:solidFill>
              <a:latin typeface="Arial"/>
              <a:cs typeface="Arial"/>
            </a:endParaRPr>
          </a:p>
          <a:p>
            <a:pPr marL="571500" indent="-457200">
              <a:buFont typeface="Courier New" charset="0"/>
              <a:buChar char="o"/>
            </a:pPr>
            <a:r>
              <a:rPr lang="es-ES" sz="2400" dirty="0" err="1" smtClean="0">
                <a:solidFill>
                  <a:srgbClr val="C00000"/>
                </a:solidFill>
                <a:latin typeface="Arial"/>
                <a:cs typeface="Arial"/>
              </a:rPr>
              <a:t>Baby</a:t>
            </a:r>
            <a:r>
              <a:rPr lang="es-ES" sz="240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s-ES" sz="2400" dirty="0" err="1" smtClean="0">
                <a:solidFill>
                  <a:srgbClr val="C00000"/>
                </a:solidFill>
                <a:latin typeface="Arial"/>
                <a:cs typeface="Arial"/>
              </a:rPr>
              <a:t>boomers</a:t>
            </a:r>
            <a:r>
              <a:rPr lang="es-ES" sz="2400" dirty="0">
                <a:solidFill>
                  <a:srgbClr val="C00000"/>
                </a:solidFill>
                <a:latin typeface="Arial"/>
                <a:cs typeface="Arial"/>
              </a:rPr>
              <a:t>	</a:t>
            </a:r>
            <a:r>
              <a:rPr lang="es-ES" sz="2400" dirty="0" smtClean="0">
                <a:solidFill>
                  <a:srgbClr val="C00000"/>
                </a:solidFill>
                <a:latin typeface="Arial"/>
                <a:cs typeface="Arial"/>
              </a:rPr>
              <a:t>	1946 - 1960 </a:t>
            </a:r>
          </a:p>
          <a:p>
            <a:pPr marL="571500" indent="-457200">
              <a:buFont typeface="Courier New" charset="0"/>
              <a:buChar char="o"/>
            </a:pPr>
            <a:r>
              <a:rPr lang="es-ES" sz="2400" dirty="0" err="1" smtClean="0">
                <a:solidFill>
                  <a:srgbClr val="C00000"/>
                </a:solidFill>
                <a:latin typeface="Arial"/>
                <a:cs typeface="Arial"/>
              </a:rPr>
              <a:t>Generaci</a:t>
            </a:r>
            <a:r>
              <a:rPr lang="es-ES_tradnl" sz="2400" dirty="0" err="1" smtClean="0">
                <a:solidFill>
                  <a:srgbClr val="C00000"/>
                </a:solidFill>
                <a:latin typeface="Arial"/>
                <a:cs typeface="Arial"/>
              </a:rPr>
              <a:t>ón</a:t>
            </a:r>
            <a:r>
              <a:rPr lang="es-ES_tradnl" sz="2400" dirty="0" smtClean="0">
                <a:solidFill>
                  <a:srgbClr val="C00000"/>
                </a:solidFill>
                <a:latin typeface="Arial"/>
                <a:cs typeface="Arial"/>
              </a:rPr>
              <a:t> X		1961 - 1981</a:t>
            </a:r>
          </a:p>
          <a:p>
            <a:pPr marL="571500" indent="-457200">
              <a:buFont typeface="Courier New" charset="0"/>
              <a:buChar char="o"/>
            </a:pPr>
            <a:r>
              <a:rPr lang="es-ES_tradnl" sz="2400" dirty="0" err="1" smtClean="0">
                <a:solidFill>
                  <a:srgbClr val="C00000"/>
                </a:solidFill>
                <a:latin typeface="Arial"/>
                <a:cs typeface="Arial"/>
              </a:rPr>
              <a:t>Millennials</a:t>
            </a:r>
            <a:r>
              <a:rPr lang="es-ES_tradnl" sz="2400" dirty="0" smtClean="0">
                <a:solidFill>
                  <a:srgbClr val="C00000"/>
                </a:solidFill>
                <a:latin typeface="Arial"/>
                <a:cs typeface="Arial"/>
              </a:rPr>
              <a:t>		1982 - 2001 </a:t>
            </a:r>
          </a:p>
          <a:p>
            <a:pPr marL="571500" indent="-457200">
              <a:buFont typeface="Courier New" charset="0"/>
              <a:buChar char="o"/>
            </a:pPr>
            <a:r>
              <a:rPr lang="es-ES_tradnl" sz="2400" dirty="0" err="1" smtClean="0">
                <a:solidFill>
                  <a:srgbClr val="C00000"/>
                </a:solidFill>
                <a:latin typeface="Arial"/>
                <a:cs typeface="Arial"/>
              </a:rPr>
              <a:t>Centennials</a:t>
            </a:r>
            <a:r>
              <a:rPr lang="es-ES_tradnl" sz="2400" dirty="0" smtClean="0">
                <a:solidFill>
                  <a:srgbClr val="C00000"/>
                </a:solidFill>
                <a:latin typeface="Arial"/>
                <a:cs typeface="Arial"/>
              </a:rPr>
              <a:t>		2001 -</a:t>
            </a:r>
            <a:endParaRPr lang="es-ES" sz="2400" dirty="0" smtClean="0">
              <a:solidFill>
                <a:srgbClr val="C00000"/>
              </a:solidFill>
              <a:latin typeface="Arial"/>
              <a:cs typeface="Arial"/>
            </a:endParaRPr>
          </a:p>
          <a:p>
            <a:pPr marL="571500" indent="-457200">
              <a:buFont typeface="+mj-lt"/>
              <a:buAutoNum type="arabicPeriod"/>
            </a:pPr>
            <a:endParaRPr lang="es-ES" sz="3500" dirty="0">
              <a:solidFill>
                <a:srgbClr val="C00000"/>
              </a:solidFill>
              <a:latin typeface="Arial"/>
              <a:cs typeface="Arial"/>
            </a:endParaRPr>
          </a:p>
          <a:p>
            <a:pPr marL="114300" indent="0" algn="ctr">
              <a:buNone/>
            </a:pPr>
            <a:r>
              <a:rPr lang="es-ES" sz="2800" dirty="0" smtClean="0">
                <a:solidFill>
                  <a:srgbClr val="C00000"/>
                </a:solidFill>
                <a:latin typeface="Arial"/>
                <a:cs typeface="Arial"/>
              </a:rPr>
              <a:t>Trabajando </a:t>
            </a:r>
            <a:r>
              <a:rPr lang="es-ES" sz="2800" dirty="0" smtClean="0">
                <a:solidFill>
                  <a:srgbClr val="C00000"/>
                </a:solidFill>
                <a:latin typeface="Arial"/>
                <a:cs typeface="Arial"/>
              </a:rPr>
              <a:t>juntos</a:t>
            </a:r>
            <a:endParaRPr lang="es-ES" sz="2800" dirty="0">
              <a:solidFill>
                <a:srgbClr val="C00000"/>
              </a:solidFill>
              <a:latin typeface="Arial"/>
              <a:cs typeface="Arial"/>
            </a:endParaRPr>
          </a:p>
          <a:p>
            <a:pPr marL="571500" indent="-457200">
              <a:buFont typeface="+mj-lt"/>
              <a:buAutoNum type="arabicPeriod"/>
            </a:pPr>
            <a:endParaRPr lang="es-ES" sz="3500" dirty="0">
              <a:solidFill>
                <a:srgbClr val="800000"/>
              </a:solidFill>
              <a:latin typeface="Arial"/>
              <a:cs typeface="Arial"/>
            </a:endParaRPr>
          </a:p>
          <a:p>
            <a:pPr marL="571500" indent="-457200">
              <a:buFont typeface="+mj-lt"/>
              <a:buAutoNum type="arabicPeriod"/>
            </a:pPr>
            <a:endParaRPr lang="es-ES" sz="2400" dirty="0">
              <a:latin typeface="Arial"/>
              <a:cs typeface="Arial"/>
            </a:endParaRPr>
          </a:p>
          <a:p>
            <a:pPr marL="114300" indent="0">
              <a:buNone/>
            </a:pPr>
            <a:endParaRPr lang="es-ES" sz="2400" dirty="0">
              <a:latin typeface="Arial"/>
              <a:cs typeface="Arial"/>
            </a:endParaRPr>
          </a:p>
          <a:p>
            <a:pPr marL="114300" indent="0">
              <a:buNone/>
            </a:pPr>
            <a:endParaRPr lang="es-ES" sz="2400" dirty="0">
              <a:latin typeface="Arial"/>
              <a:cs typeface="Arial"/>
            </a:endParaRPr>
          </a:p>
          <a:p>
            <a:pPr marL="114300" indent="0">
              <a:buNone/>
            </a:pP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3467" y="344068"/>
            <a:ext cx="2384176" cy="31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4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005625">
            <a:off x="7489141" y="3720794"/>
            <a:ext cx="1010467" cy="1010467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084" y="4580622"/>
            <a:ext cx="2582975" cy="172139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41175" y="269455"/>
            <a:ext cx="7543800" cy="1450757"/>
          </a:xfrm>
        </p:spPr>
        <p:txBody>
          <a:bodyPr>
            <a:noAutofit/>
          </a:bodyPr>
          <a:lstStyle/>
          <a:p>
            <a:r>
              <a:rPr lang="es-ES_tradnl" sz="2800" dirty="0" smtClean="0">
                <a:solidFill>
                  <a:srgbClr val="C00000"/>
                </a:solidFill>
              </a:rPr>
              <a:t>Nuevos jugadores en todas las industrias</a:t>
            </a:r>
            <a:endParaRPr lang="es-ES_tradnl" sz="2800" dirty="0">
              <a:solidFill>
                <a:srgbClr val="C00000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62479">
            <a:off x="7099194" y="4564445"/>
            <a:ext cx="901390" cy="90139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/>
          <a:srcRect l="8477" r="8865"/>
          <a:stretch/>
        </p:blipFill>
        <p:spPr>
          <a:xfrm rot="19804655">
            <a:off x="4063818" y="4213155"/>
            <a:ext cx="979378" cy="98737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6"/>
          <a:srcRect l="26288" t="11438" r="27539" b="9963"/>
          <a:stretch/>
        </p:blipFill>
        <p:spPr>
          <a:xfrm rot="1817370">
            <a:off x="3872901" y="5126255"/>
            <a:ext cx="973387" cy="924824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139982">
            <a:off x="7771814" y="5254214"/>
            <a:ext cx="862333" cy="862333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2429" y="2705708"/>
            <a:ext cx="1990106" cy="99505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9851874">
            <a:off x="477007" y="2131996"/>
            <a:ext cx="935293" cy="93529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0"/>
          <a:srcRect l="11588" t="9314" r="-11588" b="15348"/>
          <a:stretch/>
        </p:blipFill>
        <p:spPr>
          <a:xfrm>
            <a:off x="710680" y="4501840"/>
            <a:ext cx="2159666" cy="121870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050502">
            <a:off x="284060" y="3926495"/>
            <a:ext cx="948085" cy="948085"/>
          </a:xfrm>
          <a:prstGeom prst="rect">
            <a:avLst/>
          </a:prstGeom>
        </p:spPr>
      </p:pic>
      <p:sp>
        <p:nvSpPr>
          <p:cNvPr id="5" name="AutoShape 4" descr="esultado de imagen para amazon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/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94241" y="1887785"/>
            <a:ext cx="2673475" cy="1660369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080000">
            <a:off x="4144153" y="2149023"/>
            <a:ext cx="930586" cy="9305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83467" y="344068"/>
            <a:ext cx="2384176" cy="31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315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79846"/>
            <a:ext cx="7620000" cy="1143000"/>
          </a:xfrm>
        </p:spPr>
        <p:txBody>
          <a:bodyPr/>
          <a:lstStyle/>
          <a:p>
            <a:pPr algn="ctr"/>
            <a:r>
              <a:rPr lang="es-ES" sz="3600" dirty="0" smtClean="0"/>
              <a:t>Mercado Laboral</a:t>
            </a:r>
            <a:endParaRPr lang="es-ES" sz="3600" dirty="0"/>
          </a:p>
        </p:txBody>
      </p:sp>
      <p:sp>
        <p:nvSpPr>
          <p:cNvPr id="5" name="Rectángulo 4"/>
          <p:cNvSpPr/>
          <p:nvPr/>
        </p:nvSpPr>
        <p:spPr>
          <a:xfrm>
            <a:off x="457200" y="2315601"/>
            <a:ext cx="848392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457200">
              <a:buFont typeface="Courier New" charset="0"/>
              <a:buChar char="o"/>
            </a:pPr>
            <a:r>
              <a:rPr lang="es-ES_tradnl" sz="2800" dirty="0" smtClean="0">
                <a:solidFill>
                  <a:srgbClr val="C00000"/>
                </a:solidFill>
                <a:latin typeface="Arial"/>
                <a:cs typeface="Arial"/>
              </a:rPr>
              <a:t>Menos empleos convencionales</a:t>
            </a:r>
          </a:p>
          <a:p>
            <a:pPr marL="571500" indent="-457200">
              <a:buFont typeface="Courier New" charset="0"/>
              <a:buChar char="o"/>
            </a:pPr>
            <a:r>
              <a:rPr lang="es-ES_tradnl" sz="2800" dirty="0" smtClean="0">
                <a:solidFill>
                  <a:srgbClr val="C00000"/>
                </a:solidFill>
                <a:latin typeface="Arial"/>
                <a:cs typeface="Arial"/>
              </a:rPr>
              <a:t>Carreras con poco futuro en el mundo de la empresa</a:t>
            </a:r>
          </a:p>
          <a:p>
            <a:pPr marL="571500" indent="-457200">
              <a:buFont typeface="Courier New" charset="0"/>
              <a:buChar char="o"/>
            </a:pPr>
            <a:r>
              <a:rPr lang="es-ES_tradnl" sz="2800" dirty="0" smtClean="0">
                <a:solidFill>
                  <a:srgbClr val="C00000"/>
                </a:solidFill>
                <a:latin typeface="Arial"/>
                <a:cs typeface="Arial"/>
              </a:rPr>
              <a:t>Nuevos </a:t>
            </a:r>
            <a:r>
              <a:rPr lang="es-ES_tradnl" sz="2800" dirty="0">
                <a:solidFill>
                  <a:srgbClr val="C00000"/>
                </a:solidFill>
                <a:latin typeface="Arial"/>
                <a:cs typeface="Arial"/>
              </a:rPr>
              <a:t>formatos de </a:t>
            </a:r>
            <a:r>
              <a:rPr lang="es-ES_tradnl" sz="2800" dirty="0" smtClean="0">
                <a:solidFill>
                  <a:srgbClr val="C00000"/>
                </a:solidFill>
                <a:latin typeface="Arial"/>
                <a:cs typeface="Arial"/>
              </a:rPr>
              <a:t>familia</a:t>
            </a:r>
          </a:p>
          <a:p>
            <a:pPr marL="571500" indent="-457200">
              <a:buFont typeface="Courier New" charset="0"/>
              <a:buChar char="o"/>
            </a:pPr>
            <a:r>
              <a:rPr lang="es-ES_tradnl" sz="2800" dirty="0" smtClean="0">
                <a:solidFill>
                  <a:srgbClr val="C00000"/>
                </a:solidFill>
                <a:latin typeface="Arial"/>
                <a:cs typeface="Arial"/>
              </a:rPr>
              <a:t>Nuevas maneras de seleccionar y contratar</a:t>
            </a:r>
          </a:p>
          <a:p>
            <a:pPr marL="571500" indent="-457200">
              <a:buFont typeface="Courier New" charset="0"/>
              <a:buChar char="o"/>
            </a:pPr>
            <a:r>
              <a:rPr lang="es-ES_tradnl" sz="2800" dirty="0" smtClean="0">
                <a:solidFill>
                  <a:srgbClr val="C00000"/>
                </a:solidFill>
                <a:latin typeface="Arial"/>
                <a:cs typeface="Arial"/>
              </a:rPr>
              <a:t>Competencias</a:t>
            </a:r>
            <a:r>
              <a:rPr lang="es-ES_tradnl" sz="2800" dirty="0">
                <a:solidFill>
                  <a:srgbClr val="C00000"/>
                </a:solidFill>
                <a:latin typeface="Arial"/>
                <a:cs typeface="Arial"/>
              </a:rPr>
              <a:t>, Certificaciones y </a:t>
            </a:r>
            <a:r>
              <a:rPr lang="es-ES_tradnl" sz="2800" dirty="0" err="1" smtClean="0">
                <a:solidFill>
                  <a:srgbClr val="C00000"/>
                </a:solidFill>
                <a:latin typeface="Arial"/>
                <a:cs typeface="Arial"/>
              </a:rPr>
              <a:t>achievements</a:t>
            </a:r>
            <a:endParaRPr lang="es-ES_tradnl" sz="2800" dirty="0" smtClean="0">
              <a:solidFill>
                <a:srgbClr val="C00000"/>
              </a:solidFill>
              <a:latin typeface="Arial"/>
              <a:cs typeface="Arial"/>
            </a:endParaRPr>
          </a:p>
          <a:p>
            <a:pPr marL="571500" indent="-457200">
              <a:buFont typeface="Courier New" charset="0"/>
              <a:buChar char="o"/>
            </a:pPr>
            <a:r>
              <a:rPr lang="es-ES_tradnl" sz="2800" dirty="0" smtClean="0">
                <a:solidFill>
                  <a:srgbClr val="C00000"/>
                </a:solidFill>
                <a:latin typeface="Arial"/>
                <a:cs typeface="Arial"/>
              </a:rPr>
              <a:t>Las ventajas del home office</a:t>
            </a:r>
          </a:p>
          <a:p>
            <a:pPr marL="571500" indent="-457200">
              <a:buFont typeface="Courier New" charset="0"/>
              <a:buChar char="o"/>
            </a:pPr>
            <a:r>
              <a:rPr lang="es-ES_tradnl" sz="2800" dirty="0" smtClean="0">
                <a:solidFill>
                  <a:srgbClr val="C00000"/>
                </a:solidFill>
                <a:latin typeface="Arial"/>
                <a:cs typeface="Arial"/>
              </a:rPr>
              <a:t>La </a:t>
            </a:r>
            <a:r>
              <a:rPr lang="es-ES_tradnl" sz="2800" dirty="0" err="1" smtClean="0">
                <a:solidFill>
                  <a:srgbClr val="C00000"/>
                </a:solidFill>
                <a:latin typeface="Arial"/>
                <a:cs typeface="Arial"/>
              </a:rPr>
              <a:t>terciarizaci</a:t>
            </a:r>
            <a:r>
              <a:rPr lang="es-ES_tradnl" sz="2800" dirty="0" err="1" smtClean="0">
                <a:solidFill>
                  <a:srgbClr val="C00000"/>
                </a:solidFill>
                <a:latin typeface="Arial"/>
                <a:cs typeface="Arial"/>
              </a:rPr>
              <a:t>ón</a:t>
            </a:r>
            <a:r>
              <a:rPr lang="es-ES_tradnl" sz="2800" dirty="0" smtClean="0">
                <a:solidFill>
                  <a:srgbClr val="C00000"/>
                </a:solidFill>
                <a:latin typeface="Arial"/>
                <a:cs typeface="Arial"/>
              </a:rPr>
              <a:t> de actividades</a:t>
            </a:r>
            <a:endParaRPr lang="es-ES_tradnl" sz="2800" dirty="0" smtClean="0">
              <a:solidFill>
                <a:srgbClr val="C00000"/>
              </a:solidFill>
              <a:latin typeface="Arial"/>
              <a:cs typeface="Arial"/>
            </a:endParaRPr>
          </a:p>
          <a:p>
            <a:pPr marL="571500" indent="-457200">
              <a:buFont typeface="Courier New" charset="0"/>
              <a:buChar char="o"/>
            </a:pPr>
            <a:endParaRPr lang="es-ES_tradnl" sz="2400" dirty="0" smtClean="0">
              <a:solidFill>
                <a:srgbClr val="800000"/>
              </a:solidFill>
              <a:latin typeface="Arial"/>
              <a:cs typeface="Arial"/>
            </a:endParaRPr>
          </a:p>
          <a:p>
            <a:pPr marL="571500" indent="-457200">
              <a:buFont typeface="Courier New" charset="0"/>
              <a:buChar char="o"/>
            </a:pPr>
            <a:endParaRPr lang="es-ES_tradnl" sz="2000" dirty="0" smtClean="0">
              <a:solidFill>
                <a:srgbClr val="800000"/>
              </a:solidFill>
              <a:latin typeface="Arial"/>
              <a:cs typeface="Arial"/>
            </a:endParaRPr>
          </a:p>
          <a:p>
            <a:pPr marL="571500" indent="-457200">
              <a:buFont typeface="Courier New" charset="0"/>
              <a:buChar char="o"/>
            </a:pPr>
            <a:endParaRPr lang="es-ES_tradnl" sz="2000" dirty="0" smtClean="0">
              <a:solidFill>
                <a:srgbClr val="800000"/>
              </a:solidFill>
              <a:latin typeface="Arial"/>
              <a:cs typeface="Arial"/>
            </a:endParaRPr>
          </a:p>
          <a:p>
            <a:pPr marL="571500" indent="-457200">
              <a:buFont typeface="Courier New" charset="0"/>
              <a:buChar char="o"/>
            </a:pPr>
            <a:endParaRPr lang="es-ES_tradnl" dirty="0">
              <a:solidFill>
                <a:srgbClr val="800000"/>
              </a:solidFill>
              <a:latin typeface="Arial"/>
              <a:cs typeface="Arial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3467" y="344068"/>
            <a:ext cx="2384176" cy="31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68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79846"/>
            <a:ext cx="7620000" cy="1143000"/>
          </a:xfrm>
        </p:spPr>
        <p:txBody>
          <a:bodyPr/>
          <a:lstStyle/>
          <a:p>
            <a:pPr algn="ctr"/>
            <a:r>
              <a:rPr lang="es-ES_tradnl" sz="3600" dirty="0" smtClean="0"/>
              <a:t>El compromiso del empleador</a:t>
            </a:r>
            <a:endParaRPr lang="es-ES" sz="36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750572"/>
            <a:ext cx="7620000" cy="4190886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endParaRPr lang="es-ES" sz="3500" dirty="0" smtClean="0">
              <a:solidFill>
                <a:srgbClr val="800000"/>
              </a:solidFill>
              <a:latin typeface="Arial"/>
              <a:cs typeface="Arial"/>
            </a:endParaRPr>
          </a:p>
          <a:p>
            <a:pPr marL="571500" indent="-457200">
              <a:buFont typeface="Courier New" charset="0"/>
              <a:buChar char="o"/>
            </a:pPr>
            <a:r>
              <a:rPr lang="es-ES_tradnl" sz="2400" dirty="0" smtClean="0">
                <a:solidFill>
                  <a:srgbClr val="C00000"/>
                </a:solidFill>
                <a:latin typeface="Arial"/>
                <a:cs typeface="Arial"/>
              </a:rPr>
              <a:t>Sustentablemente</a:t>
            </a:r>
          </a:p>
          <a:p>
            <a:pPr marL="571500" indent="-457200">
              <a:buFont typeface="Courier New" charset="0"/>
              <a:buChar char="o"/>
            </a:pPr>
            <a:endParaRPr lang="es-ES_tradnl" sz="2400" dirty="0" smtClean="0">
              <a:solidFill>
                <a:srgbClr val="C00000"/>
              </a:solidFill>
              <a:latin typeface="Arial"/>
              <a:cs typeface="Arial"/>
            </a:endParaRPr>
          </a:p>
          <a:p>
            <a:pPr marL="571500" indent="-457200">
              <a:buFont typeface="Courier New" charset="0"/>
              <a:buChar char="o"/>
            </a:pPr>
            <a:r>
              <a:rPr lang="es-ES_tradnl" sz="2400" dirty="0" smtClean="0">
                <a:solidFill>
                  <a:srgbClr val="C00000"/>
                </a:solidFill>
                <a:latin typeface="Arial"/>
                <a:cs typeface="Arial"/>
              </a:rPr>
              <a:t>Altamente Productivas</a:t>
            </a:r>
          </a:p>
          <a:p>
            <a:pPr marL="571500" indent="-457200">
              <a:buFont typeface="Courier New" charset="0"/>
              <a:buChar char="o"/>
            </a:pPr>
            <a:endParaRPr lang="es-ES_tradnl" sz="2400" dirty="0" smtClean="0">
              <a:solidFill>
                <a:srgbClr val="C00000"/>
              </a:solidFill>
              <a:latin typeface="Arial"/>
              <a:cs typeface="Arial"/>
            </a:endParaRPr>
          </a:p>
          <a:p>
            <a:pPr marL="571500" indent="-457200">
              <a:buFont typeface="Courier New" charset="0"/>
              <a:buChar char="o"/>
            </a:pPr>
            <a:r>
              <a:rPr lang="es-ES_tradnl" sz="2400" dirty="0" smtClean="0">
                <a:solidFill>
                  <a:srgbClr val="C00000"/>
                </a:solidFill>
                <a:latin typeface="Arial"/>
                <a:cs typeface="Arial"/>
              </a:rPr>
              <a:t>Plenamente humanas</a:t>
            </a:r>
            <a:endParaRPr lang="es-ES" dirty="0" smtClean="0">
              <a:solidFill>
                <a:srgbClr val="C00000"/>
              </a:solidFill>
              <a:latin typeface="Arial"/>
              <a:cs typeface="Arial"/>
            </a:endParaRPr>
          </a:p>
          <a:p>
            <a:pPr marL="571500" indent="-457200">
              <a:buFont typeface="+mj-lt"/>
              <a:buAutoNum type="arabicPeriod"/>
            </a:pPr>
            <a:endParaRPr lang="es-ES" sz="2400" dirty="0" smtClean="0">
              <a:solidFill>
                <a:srgbClr val="800000"/>
              </a:solidFill>
              <a:latin typeface="Arial"/>
              <a:cs typeface="Arial"/>
            </a:endParaRPr>
          </a:p>
          <a:p>
            <a:pPr marL="571500" indent="-457200">
              <a:buFont typeface="+mj-lt"/>
              <a:buAutoNum type="arabicPeriod"/>
            </a:pPr>
            <a:endParaRPr lang="es-ES" sz="3500" dirty="0">
              <a:solidFill>
                <a:srgbClr val="800000"/>
              </a:solidFill>
              <a:latin typeface="Arial"/>
              <a:cs typeface="Arial"/>
            </a:endParaRPr>
          </a:p>
          <a:p>
            <a:pPr marL="114300" indent="0">
              <a:buNone/>
            </a:pPr>
            <a:endParaRPr lang="es-ES" sz="3500" dirty="0">
              <a:solidFill>
                <a:srgbClr val="800000"/>
              </a:solidFill>
              <a:latin typeface="Arial"/>
              <a:cs typeface="Arial"/>
            </a:endParaRPr>
          </a:p>
          <a:p>
            <a:pPr marL="571500" indent="-457200">
              <a:buFont typeface="+mj-lt"/>
              <a:buAutoNum type="arabicPeriod"/>
            </a:pPr>
            <a:endParaRPr lang="es-ES" sz="3500" dirty="0">
              <a:solidFill>
                <a:srgbClr val="800000"/>
              </a:solidFill>
              <a:latin typeface="Arial"/>
              <a:cs typeface="Arial"/>
            </a:endParaRPr>
          </a:p>
          <a:p>
            <a:pPr marL="571500" indent="-457200">
              <a:buFont typeface="+mj-lt"/>
              <a:buAutoNum type="arabicPeriod"/>
            </a:pPr>
            <a:endParaRPr lang="es-ES" sz="2400" dirty="0">
              <a:latin typeface="Arial"/>
              <a:cs typeface="Arial"/>
            </a:endParaRPr>
          </a:p>
          <a:p>
            <a:pPr marL="114300" indent="0">
              <a:buNone/>
            </a:pPr>
            <a:endParaRPr lang="es-ES" sz="2400" dirty="0">
              <a:latin typeface="Arial"/>
              <a:cs typeface="Arial"/>
            </a:endParaRPr>
          </a:p>
          <a:p>
            <a:pPr marL="114300" indent="0">
              <a:buNone/>
            </a:pPr>
            <a:endParaRPr lang="es-ES" sz="2400" dirty="0">
              <a:latin typeface="Arial"/>
              <a:cs typeface="Arial"/>
            </a:endParaRPr>
          </a:p>
          <a:p>
            <a:pPr marL="114300" indent="0">
              <a:buNone/>
            </a:pP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4044" y="2421794"/>
            <a:ext cx="1928164" cy="254219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3467" y="344068"/>
            <a:ext cx="2384176" cy="31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29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ción">
  <a:themeElements>
    <a:clrScheme name="Retrospección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ció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14450</TotalTime>
  <Words>126</Words>
  <Application>Microsoft Macintosh PowerPoint</Application>
  <PresentationFormat>Presentación en pantalla (4:3)</PresentationFormat>
  <Paragraphs>92</Paragraphs>
  <Slides>11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7" baseType="lpstr">
      <vt:lpstr>Calibri</vt:lpstr>
      <vt:lpstr>Calibri Light</vt:lpstr>
      <vt:lpstr>Courier New</vt:lpstr>
      <vt:lpstr>Wingdings</vt:lpstr>
      <vt:lpstr>Arial</vt:lpstr>
      <vt:lpstr>Retrospección</vt:lpstr>
      <vt:lpstr>  </vt:lpstr>
      <vt:lpstr>Agenda</vt:lpstr>
      <vt:lpstr>Presentación de PowerPoint</vt:lpstr>
      <vt:lpstr>Premio Nacional Emprendedor </vt:lpstr>
      <vt:lpstr>Cambio de época</vt:lpstr>
      <vt:lpstr>Empresas multi-generación</vt:lpstr>
      <vt:lpstr>Nuevos jugadores en todas las industrias</vt:lpstr>
      <vt:lpstr>Mercado Laboral</vt:lpstr>
      <vt:lpstr>El compromiso del empleador</vt:lpstr>
      <vt:lpstr>Empleo-Empresa-Familia</vt:lpstr>
      <vt:lpstr>Presentación de PowerPoint</vt:lpstr>
    </vt:vector>
  </TitlesOfParts>
  <Company>Cinemagic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Creación de Empresas</dc:title>
  <dc:creator>Roberto Quintero</dc:creator>
  <cp:lastModifiedBy>Usuario de Microsoft Office</cp:lastModifiedBy>
  <cp:revision>80</cp:revision>
  <dcterms:created xsi:type="dcterms:W3CDTF">2015-03-29T02:28:28Z</dcterms:created>
  <dcterms:modified xsi:type="dcterms:W3CDTF">2018-09-18T23:29:39Z</dcterms:modified>
</cp:coreProperties>
</file>