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Se estableció como prioridad la urgencia de fortalecer los procesos de educación a distancia y el uso de las tecnologías de información y comunicación en la educación superior como parte de la gestión curricular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lnSpc>
                <a:spcPct val="117999"/>
              </a:lnSpc>
              <a:buSzPct val="100000"/>
              <a:buChar char="-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Además debe garantizar la armonía de los diversos factores del proceso de enseñanza de cada universidad</a:t>
            </a:r>
          </a:p>
          <a:p>
            <a:pPr marL="220578" indent="-220578">
              <a:lnSpc>
                <a:spcPct val="117999"/>
              </a:lnSpc>
              <a:buSzPct val="100000"/>
              <a:buChar char="-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Debe ser adaptable y versátil</a:t>
            </a:r>
          </a:p>
          <a:p>
            <a:pPr marL="220578" indent="-220578">
              <a:lnSpc>
                <a:spcPct val="117999"/>
              </a:lnSpc>
              <a:buSzPct val="100000"/>
              <a:buChar char="-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Debe contar con indicadores</a:t>
            </a:r>
          </a:p>
          <a:p>
            <a:pPr marL="220578" indent="-220578">
              <a:lnSpc>
                <a:spcPct val="117999"/>
              </a:lnSpc>
              <a:buSzPct val="100000"/>
              <a:buChar char="-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Incrementar la eficacia y eficiencia </a:t>
            </a:r>
          </a:p>
          <a:p>
            <a:pPr marL="220578" indent="-220578">
              <a:lnSpc>
                <a:spcPct val="117999"/>
              </a:lnSpc>
              <a:buSzPct val="100000"/>
              <a:buChar char="-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Reforzar y estimular el desarrollo de la calidad académica</a:t>
            </a:r>
          </a:p>
          <a:p>
            <a:pPr marL="220578" indent="-220578">
              <a:lnSpc>
                <a:spcPct val="117999"/>
              </a:lnSpc>
              <a:buSzPct val="100000"/>
              <a:buChar char="-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Ser el referente para la evaluación de la calidad académica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5" name="Shape 2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Debe considerarse como un fin de desarrollo académico y profesional para los habitantes.</a:t>
            </a:r>
          </a:p>
          <a:p>
            <a:pPr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Esta modalidad contribuye con el crecimiento económico, social, y el aumento de la productividad en toda el área.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hape 3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Debe considerarse como un fin de desarrollo académico y profesional para los habitantes.</a:t>
            </a:r>
          </a:p>
          <a:p>
            <a:pPr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Esta modalidad contribuye con el crecimiento económico, social, y el aumento de la productividad en toda el área.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1" name="Shape 3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Debe considerarse como un fin de desarrollo académico y profesional para los habitantes.</a:t>
            </a:r>
          </a:p>
          <a:p>
            <a:pPr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Esta modalidad contribuye con el crecimiento económico, social, y el aumento de la productividad en toda el área.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9" name="Shape 3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Son las acciones orientadas para el logro del proceso educativo, que debe ser participativo, interactivo, colaborativo, creativo, expresivo, racional y vivencial.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93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el título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02" name="Nivel de texto 1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1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Texto del título</a:t>
            </a:r>
          </a:p>
        </p:txBody>
      </p:sp>
      <p:sp>
        <p:nvSpPr>
          <p:cNvPr id="30" name="Nivel de texto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9" name="Nivel de texto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8" name="Nivel de texto 1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Texto del título</a:t>
            </a:r>
          </a:p>
        </p:txBody>
      </p:sp>
      <p:sp>
        <p:nvSpPr>
          <p:cNvPr id="73" name="Nivel de texto 1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Texto del título</a:t>
            </a:r>
          </a:p>
        </p:txBody>
      </p:sp>
      <p:sp>
        <p:nvSpPr>
          <p:cNvPr id="83" name="Marcador de posición de imagen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Nivel de texto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1.tif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1.tif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1.tif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1.tif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1.tif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9412" y="5942093"/>
            <a:ext cx="762001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49926" y="5942093"/>
            <a:ext cx="2309299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2809337" y="5942094"/>
            <a:ext cx="2252534" cy="76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Universidad de San Carlos de Guatemala, USAC…"/>
          <p:cNvSpPr txBox="1"/>
          <p:nvPr/>
        </p:nvSpPr>
        <p:spPr>
          <a:xfrm>
            <a:off x="149195" y="2358263"/>
            <a:ext cx="8845610" cy="2522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de San Carlos de Guatemala, USAC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de Belize, UB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de El Salvador, UES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Nacional Autónoma de Honduras, UNAH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Pedagógica Nacional Francisco Morazan, UPNFM  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Nacional de Agricultura, UNAG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Nacional de Ciencias Forestales, UNACIFOR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Nacional Autónoma de Nicaragua - Managua, UNAN Managua</a:t>
            </a:r>
          </a:p>
        </p:txBody>
      </p:sp>
      <p:pic>
        <p:nvPicPr>
          <p:cNvPr id="166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Universidades  del CSUCA  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Universidades Miembro del CSUCA</a:t>
            </a:r>
          </a:p>
        </p:txBody>
      </p:sp>
      <p:sp>
        <p:nvSpPr>
          <p:cNvPr id="172" name="Universidad Nacional Autónoma de Nicaragua - León, UNAN León…"/>
          <p:cNvSpPr txBox="1"/>
          <p:nvPr/>
        </p:nvSpPr>
        <p:spPr>
          <a:xfrm>
            <a:off x="149195" y="2167763"/>
            <a:ext cx="8845610" cy="2522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Nacional Autónoma de Nicaragua - León, UNAN León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Nacional de Ingeniería, UNI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Nacional Agraria de Nicaragua, UNA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Bluefields Indian and Caribbean University, BICU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de las Regiones Autónomas de la Costa Caribe Nicaragüense, URACCAN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de Costa Rica, UCR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Nacional de Costa Rica, UNA</a:t>
            </a:r>
          </a:p>
        </p:txBody>
      </p:sp>
      <p:pic>
        <p:nvPicPr>
          <p:cNvPr id="173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cnológico de Costa Rica, TEC…"/>
          <p:cNvSpPr txBox="1"/>
          <p:nvPr/>
        </p:nvSpPr>
        <p:spPr>
          <a:xfrm>
            <a:off x="149195" y="2015363"/>
            <a:ext cx="8845610" cy="2827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Tecnológico de Costa Rica, TEC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Estatal a Distancia de Costa Rica, UNED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Técnica Nacional de Costa Rica, UTN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de Panamá, UP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Tecnológica de Panamá, UTP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Autónoma de Chiriquí, UNACHI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Especializada de las Américas, UDELAS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Marítima Internacional de Panamá, UMIP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Autónoma de Santo Domingo, UASD (1538)</a:t>
            </a:r>
          </a:p>
        </p:txBody>
      </p:sp>
      <p:pic>
        <p:nvPicPr>
          <p:cNvPr id="178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Universidades Miembro del CSUCA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ítulo 1"/>
          <p:cNvSpPr txBox="1"/>
          <p:nvPr>
            <p:ph type="title"/>
          </p:nvPr>
        </p:nvSpPr>
        <p:spPr>
          <a:xfrm>
            <a:off x="146050" y="750865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Universidad de San Carlos de Guatemala (USAC)</a:t>
            </a:r>
          </a:p>
        </p:txBody>
      </p:sp>
      <p:sp>
        <p:nvSpPr>
          <p:cNvPr id="187" name="Fundada en 1676…"/>
          <p:cNvSpPr txBox="1"/>
          <p:nvPr/>
        </p:nvSpPr>
        <p:spPr>
          <a:xfrm>
            <a:off x="568966" y="4526070"/>
            <a:ext cx="3651447" cy="828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marL="393700" indent="-393700" algn="ctr" defTabSz="2101850">
              <a:lnSpc>
                <a:spcPct val="90000"/>
              </a:lnSpc>
              <a:spcBef>
                <a:spcPts val="500"/>
              </a:spcBef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Fundada en 1676</a:t>
            </a:r>
          </a:p>
          <a:p>
            <a:pPr marL="393700" indent="-393700" algn="ctr" defTabSz="2101850">
              <a:lnSpc>
                <a:spcPct val="90000"/>
              </a:lnSpc>
              <a:spcBef>
                <a:spcPts val="500"/>
              </a:spcBef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188,798</a:t>
            </a:r>
            <a:r>
              <a:t> estudiantes</a:t>
            </a:r>
          </a:p>
        </p:txBody>
      </p:sp>
      <p:sp>
        <p:nvSpPr>
          <p:cNvPr id="188" name="8,500 Docentes e investigadores…"/>
          <p:cNvSpPr txBox="1"/>
          <p:nvPr/>
        </p:nvSpPr>
        <p:spPr>
          <a:xfrm>
            <a:off x="4638978" y="4526070"/>
            <a:ext cx="4221505" cy="828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marL="393700" indent="-393700" algn="ctr" defTabSz="2101850">
              <a:lnSpc>
                <a:spcPct val="90000"/>
              </a:lnSpc>
              <a:spcBef>
                <a:spcPts val="500"/>
              </a:spcBef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8</a:t>
            </a:r>
            <a:r>
              <a:t>,500 Docentes e investigadores</a:t>
            </a:r>
          </a:p>
          <a:p>
            <a:pPr marL="393700" indent="-393700" algn="ctr" defTabSz="2101850">
              <a:lnSpc>
                <a:spcPct val="90000"/>
              </a:lnSpc>
              <a:spcBef>
                <a:spcPts val="500"/>
              </a:spcBef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5</a:t>
            </a:r>
            <a:r>
              <a:t>,500 Trabajadores administrativos</a:t>
            </a:r>
          </a:p>
        </p:txBody>
      </p:sp>
      <p:pic>
        <p:nvPicPr>
          <p:cNvPr id="189" name="image8.jpg" descr="image8.jp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46463" y="1296967"/>
            <a:ext cx="4206534" cy="3136901"/>
          </a:xfrm>
          <a:prstGeom prst="rect">
            <a:avLst/>
          </a:prstGeom>
        </p:spPr>
      </p:pic>
      <p:pic>
        <p:nvPicPr>
          <p:cNvPr id="190" name="image9.jpg" descr="image9.jp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0723" y="1296967"/>
            <a:ext cx="4207934" cy="31369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12" y="58531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281" y="58849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943509" y="5884943"/>
            <a:ext cx="1501689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ítulo 1"/>
          <p:cNvSpPr txBox="1"/>
          <p:nvPr>
            <p:ph type="title"/>
          </p:nvPr>
        </p:nvSpPr>
        <p:spPr>
          <a:xfrm>
            <a:off x="146050" y="750865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Universidad de San Carlos de Guatemala (USAC)</a:t>
            </a:r>
          </a:p>
        </p:txBody>
      </p:sp>
      <p:sp>
        <p:nvSpPr>
          <p:cNvPr id="196" name="10 Facultades…"/>
          <p:cNvSpPr txBox="1"/>
          <p:nvPr/>
        </p:nvSpPr>
        <p:spPr>
          <a:xfrm>
            <a:off x="283937" y="4435836"/>
            <a:ext cx="4221505" cy="152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marL="250657" indent="-250657" algn="just" defTabSz="2101850">
              <a:lnSpc>
                <a:spcPct val="90000"/>
              </a:lnSpc>
              <a:spcBef>
                <a:spcPts val="500"/>
              </a:spcBef>
              <a:buSzPct val="25000"/>
              <a:buBlip>
                <a:blip r:embed="rId6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10 Facultades</a:t>
            </a:r>
          </a:p>
          <a:p>
            <a:pPr marL="250657" indent="-250657" algn="just" defTabSz="2101850">
              <a:lnSpc>
                <a:spcPct val="90000"/>
              </a:lnSpc>
              <a:spcBef>
                <a:spcPts val="500"/>
              </a:spcBef>
              <a:buSzPct val="25000"/>
              <a:buBlip>
                <a:blip r:embed="rId6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9 Escuelas no facultativas</a:t>
            </a:r>
          </a:p>
          <a:p>
            <a:pPr marL="250657" indent="-250657" algn="just" defTabSz="2101850">
              <a:lnSpc>
                <a:spcPct val="90000"/>
              </a:lnSpc>
              <a:spcBef>
                <a:spcPts val="500"/>
              </a:spcBef>
              <a:buSzPct val="25000"/>
              <a:buBlip>
                <a:blip r:embed="rId6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22 Centros universitarios</a:t>
            </a:r>
          </a:p>
          <a:p>
            <a:pPr marL="250657" indent="-250657" algn="just" defTabSz="2101850">
              <a:lnSpc>
                <a:spcPct val="90000"/>
              </a:lnSpc>
              <a:spcBef>
                <a:spcPts val="500"/>
              </a:spcBef>
              <a:buSzPct val="25000"/>
              <a:buBlip>
                <a:blip r:embed="rId6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2 Institutos tecnológicos</a:t>
            </a:r>
          </a:p>
        </p:txBody>
      </p:sp>
      <p:sp>
        <p:nvSpPr>
          <p:cNvPr id="197" name="260 Carreras a nivel intermedio y de licenciatura…"/>
          <p:cNvSpPr txBox="1"/>
          <p:nvPr/>
        </p:nvSpPr>
        <p:spPr>
          <a:xfrm>
            <a:off x="4362703" y="4472412"/>
            <a:ext cx="4774055" cy="1451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marL="250657" indent="-250657" defTabSz="2101850">
              <a:lnSpc>
                <a:spcPct val="90000"/>
              </a:lnSpc>
              <a:spcBef>
                <a:spcPts val="500"/>
              </a:spcBef>
              <a:buSzPct val="25000"/>
              <a:buBlip>
                <a:blip r:embed="rId6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260 Carreras a nivel intermedio y de licenciatura</a:t>
            </a:r>
          </a:p>
          <a:p>
            <a:pPr marL="250657" indent="-250657" defTabSz="2101850">
              <a:lnSpc>
                <a:spcPct val="90000"/>
              </a:lnSpc>
              <a:spcBef>
                <a:spcPts val="500"/>
              </a:spcBef>
              <a:buSzPct val="25000"/>
              <a:buBlip>
                <a:blip r:embed="rId6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225 maestrías</a:t>
            </a:r>
          </a:p>
          <a:p>
            <a:pPr marL="250657" indent="-250657" defTabSz="2101850">
              <a:lnSpc>
                <a:spcPct val="90000"/>
              </a:lnSpc>
              <a:spcBef>
                <a:spcPts val="500"/>
              </a:spcBef>
              <a:buSzPct val="25000"/>
              <a:buBlip>
                <a:blip r:embed="rId6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22 doctorados</a:t>
            </a:r>
          </a:p>
        </p:txBody>
      </p:sp>
      <p:pic>
        <p:nvPicPr>
          <p:cNvPr id="198" name="image8.jpg" descr="image8.jp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46463" y="1296967"/>
            <a:ext cx="4206534" cy="3136901"/>
          </a:xfrm>
          <a:prstGeom prst="rect">
            <a:avLst/>
          </a:prstGeom>
        </p:spPr>
      </p:pic>
      <p:pic>
        <p:nvPicPr>
          <p:cNvPr id="199" name="image9.jpg" descr="image9.jpg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0723" y="1296967"/>
            <a:ext cx="4207934" cy="31369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01752">
              <a:defRPr b="1" sz="2640">
                <a:solidFill>
                  <a:srgbClr val="0F00D2"/>
                </a:solidFill>
              </a:defRPr>
            </a:lvl1pPr>
          </a:lstStyle>
          <a:p>
            <a:pPr/>
            <a:r>
              <a:t>ANTECEDENTES DE LA EDUCACIÓN A DISTANCIA EN LA REGIÓN</a:t>
            </a:r>
          </a:p>
        </p:txBody>
      </p:sp>
      <p:sp>
        <p:nvSpPr>
          <p:cNvPr id="202" name="El CSUCA en el año 2013 destacó la necesidad de impulsar la educación a distancia dentro del Programa de Aseguramiento de la Calidad Académica.…"/>
          <p:cNvSpPr txBox="1"/>
          <p:nvPr/>
        </p:nvSpPr>
        <p:spPr>
          <a:xfrm>
            <a:off x="149195" y="2054384"/>
            <a:ext cx="8845610" cy="2749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El CSUCA en el año 2013 destacó la necesidad de impulsar la educación a distancia dentro del Programa de Aseguramiento de la Calidad Académica.</a:t>
            </a:r>
          </a:p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En el año 2015, el CSUCA aprobó crear un marco de referencia para la implementación de la modalidad a distancia en la región Centroamericana y República Dominicana</a:t>
            </a:r>
          </a:p>
        </p:txBody>
      </p:sp>
      <p:pic>
        <p:nvPicPr>
          <p:cNvPr id="203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Logo SEP 2018.png" descr="Logo SEP 20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7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azón por la cual, se le solicitó a la UNED elaborar las principales acciones para el Marco de Referencia Regional para la Educación Superior a Distancia. Publicación 2018.…"/>
          <p:cNvSpPr txBox="1"/>
          <p:nvPr/>
        </p:nvSpPr>
        <p:spPr>
          <a:xfrm>
            <a:off x="149195" y="2054384"/>
            <a:ext cx="8845610" cy="2749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Razón por la cual, se le solicitó a la UNED elaborar las principales acciones para el Marco de Referencia Regional para la Educación Superior a Distancia. Publicación 2018.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De manera más reciente, en el año 2016, la Universidad de El Salvador (UES) inició la modalidad de educación a distancia con el acompañamiento de la UNED de Costa Rica.</a:t>
            </a:r>
          </a:p>
        </p:txBody>
      </p:sp>
      <p:sp>
        <p:nvSpPr>
          <p:cNvPr id="210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ANTECEDENTES</a:t>
            </a:r>
          </a:p>
        </p:txBody>
      </p:sp>
      <p:pic>
        <p:nvPicPr>
          <p:cNvPr id="211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En el 2018 la USAC de Guatemala, suscribió un acuerdo con la UNED de Costa Rica, para trabajar en conjunto en la implementación de la educación superior a distancia.…"/>
          <p:cNvSpPr txBox="1"/>
          <p:nvPr/>
        </p:nvSpPr>
        <p:spPr>
          <a:xfrm>
            <a:off x="149195" y="1673384"/>
            <a:ext cx="8845610" cy="3511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En el 2018 la USAC de Guatemala, suscribió un acuerdo con la UNED de Costa Rica, para trabajar en conjunto en la implementación de la educación superior a distancia.</a:t>
            </a:r>
          </a:p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Una persona de la Vicerrectoria Académica de la UNED ya se encuentra trabajando con un grupo de profesionales con este propósito, es importante mencionar que 1 de los 2 ejes del plan de trabajo para el periodo 2018-2022 del Rector Maestro Murphy Paiz es la educación a distancia.</a:t>
            </a:r>
          </a:p>
        </p:txBody>
      </p:sp>
      <p:sp>
        <p:nvSpPr>
          <p:cNvPr id="216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ANTECEDENTES</a:t>
            </a:r>
          </a:p>
        </p:txBody>
      </p:sp>
      <p:pic>
        <p:nvPicPr>
          <p:cNvPr id="217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El modelo de educación superior a distancia es un referente para disminuir la discriminación y la desigualdad educativa y lograr así la democratización de la educación superior en  área."/>
          <p:cNvSpPr txBox="1"/>
          <p:nvPr/>
        </p:nvSpPr>
        <p:spPr>
          <a:xfrm>
            <a:off x="149195" y="2625884"/>
            <a:ext cx="8845610" cy="160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El modelo de educación superior a distancia es un referente para disminuir la discriminación y la desigualdad educativa y lograr así la democratización de la educación superior en  área.</a:t>
            </a:r>
          </a:p>
        </p:txBody>
      </p:sp>
      <p:sp>
        <p:nvSpPr>
          <p:cNvPr id="222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/>
          <a:p>
            <a:pPr algn="l" defTabSz="315468">
              <a:defRPr b="1" sz="2760">
                <a:solidFill>
                  <a:srgbClr val="0F00D2"/>
                </a:solidFill>
              </a:defRPr>
            </a:pPr>
          </a:p>
        </p:txBody>
      </p:sp>
      <p:pic>
        <p:nvPicPr>
          <p:cNvPr id="223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Estudiantes cuyas condiciones laborales, sociales, familiares, geográficas, etarias o de cualquier otra índole, les impiden o les limitan trasladarse a una universidad de modalidad presencial.…"/>
          <p:cNvSpPr txBox="1"/>
          <p:nvPr/>
        </p:nvSpPr>
        <p:spPr>
          <a:xfrm>
            <a:off x="149195" y="1673384"/>
            <a:ext cx="8845610" cy="3511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Estudiantes cuyas condiciones laborales, sociales, familiares, geográficas, etarias o de cualquier otra índole, les impiden o les limitan trasladarse a una universidad de modalidad presencial.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Población de la región -incluye Panamá y República Dominicana- (57 millones)  Datos aproximados 2017. (Guatemala 16 millones, República Dominicana 11 millones, Honduras 9 millones, Nicaragua y El Salvador 6 millones cada uno,  Costa Rica 5 millones,  Panamá cerca de 4 millones</a:t>
            </a:r>
          </a:p>
        </p:txBody>
      </p:sp>
      <p:sp>
        <p:nvSpPr>
          <p:cNvPr id="228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LOS BENEFICIARIOS</a:t>
            </a:r>
          </a:p>
        </p:txBody>
      </p:sp>
      <p:pic>
        <p:nvPicPr>
          <p:cNvPr id="229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ítulo 1"/>
          <p:cNvSpPr txBox="1"/>
          <p:nvPr>
            <p:ph type="title"/>
          </p:nvPr>
        </p:nvSpPr>
        <p:spPr>
          <a:xfrm>
            <a:off x="457200" y="2519995"/>
            <a:ext cx="8229600" cy="1143001"/>
          </a:xfrm>
          <a:prstGeom prst="rect">
            <a:avLst/>
          </a:prstGeom>
        </p:spPr>
        <p:txBody>
          <a:bodyPr/>
          <a:lstStyle>
            <a:lvl1pPr defTabSz="388620">
              <a:defRPr sz="3400">
                <a:solidFill>
                  <a:srgbClr val="0F00D2"/>
                </a:solidFill>
              </a:defRPr>
            </a:lvl1pPr>
          </a:lstStyle>
          <a:p>
            <a:pPr/>
            <a:r>
              <a:t>Cooperación para el Desarrollo de la Educación a Distancia México-Centro América</a:t>
            </a:r>
          </a:p>
        </p:txBody>
      </p:sp>
      <p:sp>
        <p:nvSpPr>
          <p:cNvPr id="117" name="Dr. Jorge Ruano Estrada…"/>
          <p:cNvSpPr txBox="1"/>
          <p:nvPr/>
        </p:nvSpPr>
        <p:spPr>
          <a:xfrm>
            <a:off x="1212215" y="4139753"/>
            <a:ext cx="6719571" cy="1303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Dr. Jorge Ruano Estrada</a:t>
            </a:r>
          </a:p>
          <a:p>
            <a:pPr algn="ctr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Coordinador General del Sistema de Estudios de Postgrado</a:t>
            </a:r>
          </a:p>
          <a:p>
            <a:pPr algn="ctr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Universidad de San Carlos de Guatemala</a:t>
            </a:r>
          </a:p>
          <a:p>
            <a:pPr algn="ctr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jorgeruano@sep.usac.edu.gt</a:t>
            </a:r>
          </a:p>
        </p:txBody>
      </p:sp>
      <p:pic>
        <p:nvPicPr>
          <p:cNvPr id="118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535" y="5735221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05049" y="5735221"/>
            <a:ext cx="1924416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2988682" y="5735221"/>
            <a:ext cx="1877112" cy="63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En la Región  la explosión de la matrícula en la educación parece estar asociada al hecho de que está llegando a su término el proceso de expansión de los sistemas educacionales que se inició en las décadas anteriores y en donde la niñez y la juventud tienen alguna oportunidad de iniciar, proseguir y culminar sus estudios primarios y de enseñanza media."/>
          <p:cNvSpPr txBox="1"/>
          <p:nvPr/>
        </p:nvSpPr>
        <p:spPr>
          <a:xfrm>
            <a:off x="149195" y="2054384"/>
            <a:ext cx="8845610" cy="2749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En la Región  la explosión de la matrícula en la educación parece estar asociada al hecho de que está llegando a su término el proceso de expansión de los sistemas educacionales que se inició en las décadas anteriores y en donde la niñez y la juventud tienen alguna oportunidad de iniciar, proseguir y culminar sus estudios primarios y de enseñanza media.</a:t>
            </a:r>
          </a:p>
        </p:txBody>
      </p:sp>
      <p:sp>
        <p:nvSpPr>
          <p:cNvPr id="234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CONTEXTO</a:t>
            </a:r>
          </a:p>
        </p:txBody>
      </p:sp>
      <p:pic>
        <p:nvPicPr>
          <p:cNvPr id="235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En el área, existe una gran proporción de población joven; con una tasa de crecimiento demográfico superior a la de los países industrializados, y sus economías presentan estructuras y dinámicas que no logran competir con los sistemas educacionales por la absorción de la juventud. De manera que los jóvenes son “atraídos” a la educación superior y esta recibe solicitudes cada  vez mayores de estudiantes."/>
          <p:cNvSpPr txBox="1"/>
          <p:nvPr/>
        </p:nvSpPr>
        <p:spPr>
          <a:xfrm>
            <a:off x="149195" y="1863884"/>
            <a:ext cx="8845610" cy="3130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En el área, existe una gran proporción de población joven; con una tasa de crecimiento demográfico superior a la de los países industrializados, y sus economías presentan estructuras y dinámicas que no logran competir con los sistemas educacionales por la absorción de la juventud. De manera que los jóvenes son “atraídos” a la educación superior y esta recibe solicitudes cada  vez mayores de estudiantes.</a:t>
            </a:r>
          </a:p>
        </p:txBody>
      </p:sp>
      <p:sp>
        <p:nvSpPr>
          <p:cNvPr id="240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CONTEXTO</a:t>
            </a:r>
          </a:p>
        </p:txBody>
      </p:sp>
      <p:pic>
        <p:nvPicPr>
          <p:cNvPr id="241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Estos hechos producen presión sobre las instituciones de educación superior, por lo cual las universidades están obligadas a un cambio cualitativo, el cual incluya adecuar su funcionamiento a los retos que le imponen los tiempos actuales y los futuros."/>
          <p:cNvSpPr txBox="1"/>
          <p:nvPr/>
        </p:nvSpPr>
        <p:spPr>
          <a:xfrm>
            <a:off x="149195" y="2435384"/>
            <a:ext cx="8845610" cy="1987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Estos hechos producen presión sobre las instituciones de educación superior, por lo cual las universidades están obligadas a un cambio cualitativo, el cual incluya adecuar su funcionamiento a los retos que le imponen los tiempos actuales y los futuros.</a:t>
            </a:r>
          </a:p>
        </p:txBody>
      </p:sp>
      <p:sp>
        <p:nvSpPr>
          <p:cNvPr id="246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CONTEXTO</a:t>
            </a:r>
          </a:p>
        </p:txBody>
      </p:sp>
      <p:pic>
        <p:nvPicPr>
          <p:cNvPr id="247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Este cambio tiene posibilidades de producirse en el marco de la modalidad a distancia, gracias a su gran potencial como factor de democratización, pues tiene la particularidad de llegar a todos los sectores, sobre todo a aquellas poblaciones que han sido históricamente excluidas."/>
          <p:cNvSpPr txBox="1"/>
          <p:nvPr/>
        </p:nvSpPr>
        <p:spPr>
          <a:xfrm>
            <a:off x="149195" y="2435384"/>
            <a:ext cx="8845610" cy="1987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Este cambio tiene posibilidades de producirse en el marco de la modalidad a distancia, gracias a su gran potencial como factor de democratización, pues tiene la particularidad de llegar a todos los sectores, sobre todo a aquellas poblaciones que han sido históricamente excluidas.</a:t>
            </a:r>
          </a:p>
        </p:txBody>
      </p:sp>
      <p:sp>
        <p:nvSpPr>
          <p:cNvPr id="252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CONTEXTO</a:t>
            </a:r>
          </a:p>
        </p:txBody>
      </p:sp>
      <p:pic>
        <p:nvPicPr>
          <p:cNvPr id="253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El marco de referencia para la educación superior a distancia en Centroamérica y República Dominicana es una herramienta para guiar la implementación del modelo de educación a distancia en la región.…"/>
          <p:cNvSpPr txBox="1"/>
          <p:nvPr/>
        </p:nvSpPr>
        <p:spPr>
          <a:xfrm>
            <a:off x="149195" y="1673384"/>
            <a:ext cx="8845610" cy="3511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El marco de referencia para la educación superior a distancia en Centroamérica y República Dominicana es una herramienta para guiar la implementación del modelo de educación a distancia en la región.</a:t>
            </a:r>
          </a:p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El propósito es apoyar los esfuerzos de innovación,  asegurar la calidad, facilitar el reconocimiento de títulos entre las instituciones participantes, fomentar la movilidad académica regional de profesores, investigadores y estudiantes.</a:t>
            </a:r>
          </a:p>
        </p:txBody>
      </p:sp>
      <p:sp>
        <p:nvSpPr>
          <p:cNvPr id="258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251460">
              <a:defRPr b="1" sz="2750">
                <a:solidFill>
                  <a:srgbClr val="0F00D2"/>
                </a:solidFill>
              </a:defRPr>
            </a:lvl1pPr>
          </a:lstStyle>
          <a:p>
            <a:pPr/>
            <a:r>
              <a:t>MARCO DE REFERENCIA</a:t>
            </a:r>
          </a:p>
        </p:txBody>
      </p:sp>
      <p:pic>
        <p:nvPicPr>
          <p:cNvPr id="259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Logo SEP 2018.png" descr="Logo SEP 20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7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Fortalecimiento de la calidad de la educación superior a distancia en el área.…"/>
          <p:cNvSpPr txBox="1"/>
          <p:nvPr/>
        </p:nvSpPr>
        <p:spPr>
          <a:xfrm>
            <a:off x="149195" y="2054384"/>
            <a:ext cx="8845610" cy="2749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Fortalecimiento de la calidad de la educación superior a distancia en el área.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Permite movilidad laboral y estudiantil.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Internacionaliza el curriculum universitario.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Reconoce aprendizajes previos.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Facilita el diseño y rediseño de los planes de estudios, articulándolos con el medio laboral.</a:t>
            </a:r>
          </a:p>
        </p:txBody>
      </p:sp>
      <p:sp>
        <p:nvSpPr>
          <p:cNvPr id="266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251460">
              <a:defRPr b="1" sz="2750">
                <a:solidFill>
                  <a:srgbClr val="0F00D2"/>
                </a:solidFill>
              </a:defRPr>
            </a:lvl1pPr>
          </a:lstStyle>
          <a:p>
            <a:pPr/>
            <a:r>
              <a:t>VENTAJAS DE SU IMPLEMENTACIÓN</a:t>
            </a:r>
          </a:p>
        </p:txBody>
      </p:sp>
      <p:pic>
        <p:nvPicPr>
          <p:cNvPr id="267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En un modelo de educación a distancia para la región deben considerarse, al menos, las siguientes:…"/>
          <p:cNvSpPr txBox="1"/>
          <p:nvPr/>
        </p:nvSpPr>
        <p:spPr>
          <a:xfrm>
            <a:off x="149195" y="1774984"/>
            <a:ext cx="8845610" cy="3892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En un modelo de educación a distancia para la región deben considerarse, al menos, las siguientes: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El desarrollo de la autogestión, autonomía y la responsabilidad en el proceso de aprendizaje por parte del estudiante.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Los espacios para la comunicación de colectivos que permitan el intercambio de información y de aprendizajes.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construcción del conocimiento y el desarrollo del pensamiento.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contextualización y aplicación del conocimiento.</a:t>
            </a:r>
          </a:p>
        </p:txBody>
      </p:sp>
      <p:sp>
        <p:nvSpPr>
          <p:cNvPr id="272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251460">
              <a:defRPr b="1" sz="2750">
                <a:solidFill>
                  <a:srgbClr val="0F00D2"/>
                </a:solidFill>
              </a:defRPr>
            </a:lvl1pPr>
          </a:lstStyle>
          <a:p>
            <a:pPr/>
            <a:r>
              <a:t>CONDICIONES PEDAGÓGICAS Y PSICOLÓGICAS</a:t>
            </a:r>
          </a:p>
        </p:txBody>
      </p:sp>
      <p:pic>
        <p:nvPicPr>
          <p:cNvPr id="273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Esta modalidad fortalecerá en la región:…"/>
          <p:cNvSpPr txBox="1"/>
          <p:nvPr/>
        </p:nvSpPr>
        <p:spPr>
          <a:xfrm>
            <a:off x="149195" y="1863884"/>
            <a:ext cx="8845610" cy="3130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Esta modalidad fortalecerá en la región: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Flexibilidad en el manejo del tiempo.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Pertinencia y actualidad de los materiales.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Variedad de formatos de salida de los recursos y medios didácticos.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posibilidad de estudiar en cualquier parte y la no obligatoriedad de la asistencia a clases presenciales.</a:t>
            </a:r>
          </a:p>
        </p:txBody>
      </p:sp>
      <p:sp>
        <p:nvSpPr>
          <p:cNvPr id="278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251460">
              <a:defRPr b="1" sz="2750">
                <a:solidFill>
                  <a:srgbClr val="0F00D2"/>
                </a:solidFill>
              </a:defRPr>
            </a:lvl1pPr>
          </a:lstStyle>
          <a:p>
            <a:pPr/>
            <a:r>
              <a:t>EDUCACIÓN A DISTANCIA</a:t>
            </a:r>
          </a:p>
        </p:txBody>
      </p:sp>
      <p:pic>
        <p:nvPicPr>
          <p:cNvPr id="279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Las razones primordiales que explican el incremento en la utilización de esta modalidad de estudios, en la región Centroamericana son:…"/>
          <p:cNvSpPr txBox="1"/>
          <p:nvPr/>
        </p:nvSpPr>
        <p:spPr>
          <a:xfrm>
            <a:off x="149195" y="1673384"/>
            <a:ext cx="8845610" cy="3511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Las razones primordiales que explican el incremento en la utilización de esta modalidad de estudios, en la región Centroamericana son: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El aumento de su demanda.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imperiosa necesidad económica de reducir costos en la educación.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introducción de las tecnologías, expandiendo las múltiples aplicaciones a contextos educativos.</a:t>
            </a:r>
          </a:p>
        </p:txBody>
      </p:sp>
      <p:sp>
        <p:nvSpPr>
          <p:cNvPr id="284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251460">
              <a:defRPr b="1" sz="2750">
                <a:solidFill>
                  <a:srgbClr val="0F00D2"/>
                </a:solidFill>
              </a:defRPr>
            </a:lvl1pPr>
          </a:lstStyle>
          <a:p>
            <a:pPr/>
            <a:r>
              <a:t>EDUCACIÓN A DISTANCIA</a:t>
            </a:r>
          </a:p>
        </p:txBody>
      </p:sp>
      <p:pic>
        <p:nvPicPr>
          <p:cNvPr id="285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Ausencia de competencias docentes en los profesionales.…"/>
          <p:cNvSpPr txBox="1"/>
          <p:nvPr/>
        </p:nvSpPr>
        <p:spPr>
          <a:xfrm>
            <a:off x="149195" y="1863884"/>
            <a:ext cx="8845610" cy="3130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Ausencia de competencias docentes en los profesionales.</a:t>
            </a:r>
          </a:p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improvisación o falta de una planificación y diseño apropiados.</a:t>
            </a:r>
          </a:p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deficiencia en los materiales de estudio.</a:t>
            </a:r>
          </a:p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Escasez de recursos humanos, económicos, materiales y tecnológicos.</a:t>
            </a:r>
          </a:p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falta de convicciones de los docentes o de las autoridades.</a:t>
            </a:r>
          </a:p>
        </p:txBody>
      </p:sp>
      <p:sp>
        <p:nvSpPr>
          <p:cNvPr id="290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251460">
              <a:defRPr b="1" sz="2750">
                <a:solidFill>
                  <a:srgbClr val="0F00D2"/>
                </a:solidFill>
              </a:defRPr>
            </a:lvl1pPr>
          </a:lstStyle>
          <a:p>
            <a:pPr/>
            <a:r>
              <a:t>ERRORES COMUNES DETECTADOS</a:t>
            </a:r>
          </a:p>
        </p:txBody>
      </p:sp>
      <p:pic>
        <p:nvPicPr>
          <p:cNvPr id="291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Logo SEP 2018.png" descr="Logo SEP 20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7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/>
          <a:p>
            <a:pPr algn="l" defTabSz="315468">
              <a:defRPr b="1" sz="2760">
                <a:solidFill>
                  <a:srgbClr val="0F00D2"/>
                </a:solidFill>
              </a:defRPr>
            </a:pPr>
          </a:p>
        </p:txBody>
      </p:sp>
      <p:pic>
        <p:nvPicPr>
          <p:cNvPr id="126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9258" y="1676258"/>
            <a:ext cx="3505484" cy="3505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La educación formal paso a ser un derecho fundamental de la población mundial, mediante la Declaración Mundial de los Derechos Humanos (ONU, 1948)…"/>
          <p:cNvSpPr txBox="1"/>
          <p:nvPr/>
        </p:nvSpPr>
        <p:spPr>
          <a:xfrm>
            <a:off x="149195" y="1863884"/>
            <a:ext cx="8845610" cy="3130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educación formal paso a ser un derecho fundamental de la población mundial, mediante la Declaración Mundial de los Derechos Humanos (ONU, 1948)</a:t>
            </a:r>
          </a:p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nueva sociedad del conocimiento, fundamentada en el contexto de la globalización, impone que la educación superior sea accesible para todas y todos a lo largo del a vida y con equidad.</a:t>
            </a:r>
          </a:p>
        </p:txBody>
      </p:sp>
      <p:sp>
        <p:nvSpPr>
          <p:cNvPr id="298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/>
          <a:p>
            <a:pPr algn="l" defTabSz="251460">
              <a:defRPr b="1" sz="2750">
                <a:solidFill>
                  <a:srgbClr val="0F00D2"/>
                </a:solidFill>
              </a:defRPr>
            </a:pPr>
          </a:p>
        </p:txBody>
      </p:sp>
      <p:pic>
        <p:nvPicPr>
          <p:cNvPr id="299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Logo SEP 2018.png" descr="Logo SEP 20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7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Los 4 componentes principales que deben tener las instituciones de educación superior con modalidad a distancia  en la región son:…"/>
          <p:cNvSpPr txBox="1"/>
          <p:nvPr/>
        </p:nvSpPr>
        <p:spPr>
          <a:xfrm>
            <a:off x="149195" y="1863884"/>
            <a:ext cx="8845610" cy="3130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Los 4 componentes principales que deben tener las instituciones de educación superior con modalidad a distancia  en la región son:</a:t>
            </a:r>
          </a:p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Mediación pedagógica.</a:t>
            </a:r>
          </a:p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Recursos didácticos y medios.</a:t>
            </a:r>
          </a:p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Evaluar para aprender.</a:t>
            </a:r>
          </a:p>
          <a:p>
            <a:pPr marL="250657" indent="-250657" algn="just">
              <a:buSzPct val="25000"/>
              <a:buBlip>
                <a:blip r:embed="rId4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Planificación.</a:t>
            </a:r>
          </a:p>
        </p:txBody>
      </p:sp>
      <p:sp>
        <p:nvSpPr>
          <p:cNvPr id="306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251460">
              <a:defRPr b="1" sz="2750">
                <a:solidFill>
                  <a:srgbClr val="0F00D2"/>
                </a:solidFill>
              </a:defRPr>
            </a:lvl1pPr>
          </a:lstStyle>
          <a:p>
            <a:pPr/>
            <a:r>
              <a:t>COMPONENTES ESENCIALES DE LA ESD</a:t>
            </a:r>
          </a:p>
        </p:txBody>
      </p:sp>
      <p:pic>
        <p:nvPicPr>
          <p:cNvPr id="307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Logo SEP 2018.png" descr="Logo SEP 20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7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Es una propuesta teórica de principios epistemológicos, el proceso de aprendizaje se da mediatizado por las tecnologías: impresos, digitales o analógicos.…"/>
          <p:cNvSpPr txBox="1"/>
          <p:nvPr/>
        </p:nvSpPr>
        <p:spPr>
          <a:xfrm>
            <a:off x="149195" y="1863884"/>
            <a:ext cx="8845610" cy="3130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Es una propuesta teórica de principios epistemológicos, el proceso de aprendizaje se da mediatizado por las tecnologías: impresos, digitales o analógicos.</a:t>
            </a:r>
          </a:p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Cada quien aprende a su ritmo, no comparten un espacio físico/temporal con el docente, requiere de un acompañamiento oportuno, mediante materiales didácticos, el diseño de las asignaturas y el acompañamiento.</a:t>
            </a:r>
          </a:p>
        </p:txBody>
      </p:sp>
      <p:sp>
        <p:nvSpPr>
          <p:cNvPr id="314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251460">
              <a:defRPr b="1" sz="2750">
                <a:solidFill>
                  <a:srgbClr val="0F00D2"/>
                </a:solidFill>
              </a:defRPr>
            </a:lvl1pPr>
          </a:lstStyle>
          <a:p>
            <a:pPr/>
            <a:r>
              <a:t>MEDIACIÓN PEDAGÓGICA</a:t>
            </a:r>
          </a:p>
        </p:txBody>
      </p:sp>
      <p:pic>
        <p:nvPicPr>
          <p:cNvPr id="315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Elementos mediadiores entre la institución y el estudiante… desde el uso del a correspondencia (en Londres 1833) hasta la incorporación de las TIC.…"/>
          <p:cNvSpPr txBox="1"/>
          <p:nvPr/>
        </p:nvSpPr>
        <p:spPr>
          <a:xfrm>
            <a:off x="149195" y="2244884"/>
            <a:ext cx="8845610" cy="23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Elementos mediadiores entre la institución y el estudiante… desde el uso del a correspondencia (en Londres 1833) hasta la incorporación de las TIC.</a:t>
            </a:r>
          </a:p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Docente-contenidista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Docente-tutor</a:t>
            </a:r>
          </a:p>
        </p:txBody>
      </p:sp>
      <p:sp>
        <p:nvSpPr>
          <p:cNvPr id="322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251460">
              <a:defRPr b="1" sz="2750">
                <a:solidFill>
                  <a:srgbClr val="0F00D2"/>
                </a:solidFill>
              </a:defRPr>
            </a:lvl1pPr>
          </a:lstStyle>
          <a:p>
            <a:pPr/>
            <a:r>
              <a:t>RECURSOS DIDÁCTICOS Y MEDIOS</a:t>
            </a:r>
          </a:p>
        </p:txBody>
      </p:sp>
      <p:pic>
        <p:nvPicPr>
          <p:cNvPr id="323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Es un proceso continuo, constante, ininterrumpido, con el fin de realimentarse y realimentar a otros involucrados, es una dinámica humanizadora y humanizante que permite y promueve la aprehensión de conocimiento, constituye la acción e interacción de procedimientos formativos, formadores y transformadores dentro de un marco de calidad de la educación."/>
          <p:cNvSpPr txBox="1"/>
          <p:nvPr/>
        </p:nvSpPr>
        <p:spPr>
          <a:xfrm>
            <a:off x="149195" y="2054384"/>
            <a:ext cx="8845610" cy="2749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Es un proceso continuo, constante, ininterrumpido, con el fin de realimentarse y realimentar a otros involucrados, es una dinámica humanizadora y humanizante que permite y promueve la aprehensión de conocimiento, constituye la acción e interacción de procedimientos formativos, formadores y transformadores dentro de un marco de calidad de la educación.</a:t>
            </a:r>
          </a:p>
        </p:txBody>
      </p:sp>
      <p:sp>
        <p:nvSpPr>
          <p:cNvPr id="328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251460">
              <a:defRPr b="1" sz="2750">
                <a:solidFill>
                  <a:srgbClr val="0F00D2"/>
                </a:solidFill>
              </a:defRPr>
            </a:lvl1pPr>
          </a:lstStyle>
          <a:p>
            <a:pPr/>
            <a:r>
              <a:t>EVALUAR PARA APRENDER</a:t>
            </a:r>
          </a:p>
        </p:txBody>
      </p:sp>
      <p:pic>
        <p:nvPicPr>
          <p:cNvPr id="32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Ejercicio de mirar hacia el futuro y generar cambios requiere, necesariamente, de visualizar a dónde y cómo se quiere llegar a ese futuro."/>
          <p:cNvSpPr txBox="1"/>
          <p:nvPr/>
        </p:nvSpPr>
        <p:spPr>
          <a:xfrm>
            <a:off x="149195" y="2816384"/>
            <a:ext cx="8845610" cy="122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Ejercicio de mirar hacia el futuro y generar cambios requiere, necesariamente, de visualizar a dónde y cómo se quiere llegar a ese futuro.</a:t>
            </a:r>
          </a:p>
        </p:txBody>
      </p:sp>
      <p:sp>
        <p:nvSpPr>
          <p:cNvPr id="334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251460">
              <a:defRPr b="1" sz="2750">
                <a:solidFill>
                  <a:srgbClr val="0F00D2"/>
                </a:solidFill>
              </a:defRPr>
            </a:lvl1pPr>
          </a:lstStyle>
          <a:p>
            <a:pPr/>
            <a:r>
              <a:t>PLANIFICACIÓN</a:t>
            </a:r>
          </a:p>
        </p:txBody>
      </p:sp>
      <p:pic>
        <p:nvPicPr>
          <p:cNvPr id="335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ítulo 1"/>
          <p:cNvSpPr txBox="1"/>
          <p:nvPr>
            <p:ph type="title"/>
          </p:nvPr>
        </p:nvSpPr>
        <p:spPr>
          <a:xfrm>
            <a:off x="146050" y="3069163"/>
            <a:ext cx="8851900" cy="719674"/>
          </a:xfrm>
          <a:prstGeom prst="rect">
            <a:avLst/>
          </a:prstGeom>
        </p:spPr>
        <p:txBody>
          <a:bodyPr/>
          <a:lstStyle>
            <a:lvl1pPr defTabSz="187452">
              <a:defRPr b="1" sz="4100">
                <a:solidFill>
                  <a:srgbClr val="0F00D2"/>
                </a:solidFill>
              </a:defRPr>
            </a:lvl1pPr>
          </a:lstStyle>
          <a:p>
            <a:pPr/>
            <a:r>
              <a:t>PROPUESTA</a:t>
            </a:r>
          </a:p>
        </p:txBody>
      </p:sp>
      <p:pic>
        <p:nvPicPr>
          <p:cNvPr id="340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12" y="58658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281" y="58976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943509" y="5897643"/>
            <a:ext cx="1501689" cy="50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47" name="Tabla"/>
          <p:cNvGraphicFramePr/>
          <p:nvPr/>
        </p:nvGraphicFramePr>
        <p:xfrm>
          <a:off x="479709" y="810897"/>
          <a:ext cx="8229601" cy="50038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380304"/>
                <a:gridCol w="1559176"/>
                <a:gridCol w="5245100"/>
              </a:tblGrid>
              <a:tr h="28892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COMPONENTES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INDICADORES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REFERENTES BÁSICOS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</a:tr>
              <a:tr h="288925">
                <a:tc rowSpan="5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Mediación Pedagógica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Uso de las TIC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Adopción de las TIC según la capacidad del país y la institución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Uso y funcionamiento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Actualidad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Pertinencia según el modelo pedagógico o educativo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Capacitación en su uso a estudiantes y funcionarios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Consecución de los propósitos institucionales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Plataformas tecnológicas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Estabilidad de la plataforma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Efectividad de la comunicación entre toda la comunidad universitaria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Organización de los entornos virtuales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Favorecen el desarrollo de habilidades comunicativas, organizacionales y de reflexión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Disminución de la brecha digital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Creación de conocimiento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Capacidad institucional para la investigación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Desarrollo de la investigación científica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Presencia de la universidad en los campos científico y de especialización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Divulgación del conocimiento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Estudiantes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Ingreso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Permanencia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Egreso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Titulación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Existencia de sistemas de apoyo que faciliten el estudio independiente  y autorregulación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Plan de atención y desarrollo integral de los estudiantes para fortalecer el auto aprendizaje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Docentes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Procesos de selección y evaluación del profesorado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Perfil y trayectoria académica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Sistemas de evaluación del desempeño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Sistemas de reconocimiento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Recursos disponibles para la ejecución de funciones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Programa para fomentar las capacidades profesionales y técnico-pedagógicas de docentes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12" y="58658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281" y="58976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943509" y="5897643"/>
            <a:ext cx="1501689" cy="50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52" name="Tabla"/>
          <p:cNvGraphicFramePr/>
          <p:nvPr/>
        </p:nvGraphicFramePr>
        <p:xfrm>
          <a:off x="479709" y="1767905"/>
          <a:ext cx="8229601" cy="33782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380304"/>
                <a:gridCol w="1559176"/>
                <a:gridCol w="5245100"/>
              </a:tblGrid>
              <a:tr h="28892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COMPONENTES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INDICADORES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REFERENTES BÁSICOS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</a:tr>
              <a:tr h="288925">
                <a:tc row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Recursos Didácticos y Medios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Materiales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Calidad de sus contenidos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Adecuados al Diseño Universal del Aprendizaje (DUA)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Diseñados para diferentes formatos de salida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Existencia de bibliotecas o centros integrados de recursos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Acceso a variados recursos que permitan un aprendizaje autorregulado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Accesibilidad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Uso por parte del estudiantado de los recursos didácticos y medios según sus capacidades técnicas, cognitivas o físicas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Estructura de los planes de estudio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La oferta de planes de estudio y su pertinencia en relación con las necesidades de la sociedad y del mercado laboral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Diseño y desarrollo, de los elementos curriculares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Congruencia con el modelo pedagógico o educativo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Procesos de autoevaluación, acreditación y planes de mejora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Impacto/Resultados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Alcance de la implementación de la propuesta formativa 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Efectividad de los materiales, según las capacidades alcanzadas de acuerdo con el perfil de los egresados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Satisfacción del estudiantado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Trascendencia de los materiales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12" y="58658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281" y="58976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943509" y="5897643"/>
            <a:ext cx="1501689" cy="50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57" name="Tabla"/>
          <p:cNvGraphicFramePr/>
          <p:nvPr/>
        </p:nvGraphicFramePr>
        <p:xfrm>
          <a:off x="479709" y="1428689"/>
          <a:ext cx="8229601" cy="20447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380304"/>
                <a:gridCol w="1559176"/>
                <a:gridCol w="5245100"/>
              </a:tblGrid>
              <a:tr h="28892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COMPONENTES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INDICADORES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REFERENTES BÁSICOS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</a:tr>
              <a:tr h="288925">
                <a:tc rowSpan="6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Evaluar para Aprender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Ética en la evaluación de los aprendizajes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Gestión y fortalecimiento de la ética en los procesos evaluativos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Lineamientos para atender conductas fraudulentas del estudiantado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Aplicación de la normativa a nivel institucional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Conceptualización de términos. 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Evaluación acorde con la misión y visión de la universidad y su proyecto educativo.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Estrategias, técnicas e instrumentos de evaluación de los aprendizajes coherentes con la normativa institucional.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Planificación de la evaluación de los aprendizajes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Objetivos de aprendizaje. 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Selección y diseño de estrategias, técnicas e instrumentos,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Criterios de evaluación de los aprendizajes.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Capacidad para adquirir conocimientos (AdC)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Dominio de concepto básicos establecidos en el objetivo de aprendizaje. 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Qué aprende el estudiante.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Estudios de perfil de egresados.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Capacidad de aplicar los conocimientos adquiridos. (ApC).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Resolución de casos prácticos aplicados a la vida real.  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Aplicar la teoría en diferentes escenarios.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Trabajo colaborativo.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Proceso de autoconstrucción.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Cómo aprende el estudiante.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Capacidad de interpretación y análisis (IA)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Interpretación de resultados. 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Aprendizaje por descubrimiento de Bruner.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 CSUCA (1948) tiene como objetivo promover la integración centroamericana, y particularmente la integración y el fortalecimiento de la educación superior en las sociedades de América Central y República Dominicana.…"/>
          <p:cNvSpPr txBox="1"/>
          <p:nvPr/>
        </p:nvSpPr>
        <p:spPr>
          <a:xfrm>
            <a:off x="149195" y="1673384"/>
            <a:ext cx="8845610" cy="3511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El CSUCA (1948) tiene como objetivo promover la integración centroamericana, y particularmente la integración y el fortalecimiento de la educación superior en las sociedades de América Central y República Dominicana.</a:t>
            </a:r>
          </a:p>
          <a:p>
            <a:pPr algn="just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Confederación Universitaria Centroamericana es una organización regional abierta a la interacción permanente con toda la sociedad centroamericana y con las sociedades de las distintas regiones del planeta.</a:t>
            </a:r>
          </a:p>
        </p:txBody>
      </p:sp>
      <p:pic>
        <p:nvPicPr>
          <p:cNvPr id="129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Consejo Superior Universitario Centroamericano (CSUCA)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12" y="58658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281" y="58976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943509" y="5897643"/>
            <a:ext cx="1501689" cy="50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62" name="Tabla"/>
          <p:cNvGraphicFramePr/>
          <p:nvPr/>
        </p:nvGraphicFramePr>
        <p:xfrm>
          <a:off x="482600" y="1308100"/>
          <a:ext cx="8229600" cy="26543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380304"/>
                <a:gridCol w="1559176"/>
                <a:gridCol w="5245100"/>
              </a:tblGrid>
              <a:tr h="28892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COMPONENTES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INDICADORES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REFERENTES BÁSICOS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</a:tr>
              <a:tr h="288925">
                <a:tc row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Planificación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Organización institucional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Estructura organizacional, para la consecución de los objetivos institucionales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Marco legal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Marco estratégico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Marco organizativo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Planes de desarrollo institucionales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Protocolos para la toma de decisiones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Sistemas de evaluación del desempeño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Infraestructura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Espacios físicos adecuados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Equipamiento físico pertinente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Redes informáticas y de telecomunicación adecuadas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Servicios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Mecanismos administrativos adecuados al proceso enseñanza-aprendizaje (matrícula, registro, servicios de beca, servicios de acción social, entre otros)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Efectividad y eficiencia de los sistemas de información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892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Cooperación/Internacionalización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Planificación y administración de la cooperación y la internacionalización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Se proyectan los beneficios derivados del modelo y de la universidad a otras instituciones privadas y públicas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Se evalúa la cooperación e internacionalización con base en los recursos invertidos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Intercambios y movilidad estudiantil y docente a nivel local nacional y regional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Participación en redes académicas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Cantidad de acuerdos y convenios nacionales e internacionales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Cantidad de profesores invitados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Capacidad de atracción</a:t>
                      </a:r>
                    </a:p>
                    <a:p>
                      <a:pPr marL="101600" indent="-101600" algn="l">
                        <a:buSzPct val="25000"/>
                        <a:buBlip>
                          <a:blip r:embed="rId6"/>
                        </a:buBlip>
                        <a:defRPr sz="10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Vinculación social mediante los servicios de extensión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ítulo 1"/>
          <p:cNvSpPr txBox="1"/>
          <p:nvPr>
            <p:ph type="title"/>
          </p:nvPr>
        </p:nvSpPr>
        <p:spPr>
          <a:xfrm>
            <a:off x="457200" y="2519995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F00D2"/>
                </a:solidFill>
              </a:defRPr>
            </a:lvl1pPr>
          </a:lstStyle>
          <a:p>
            <a:pPr/>
            <a:r>
              <a:t>Muchas gracias</a:t>
            </a:r>
          </a:p>
        </p:txBody>
      </p:sp>
      <p:sp>
        <p:nvSpPr>
          <p:cNvPr id="365" name="Dr. Jorge Ruano Estrada…"/>
          <p:cNvSpPr txBox="1"/>
          <p:nvPr/>
        </p:nvSpPr>
        <p:spPr>
          <a:xfrm>
            <a:off x="2952623" y="4808192"/>
            <a:ext cx="3238755" cy="69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Dr. Jorge Ruano Estrada</a:t>
            </a:r>
          </a:p>
          <a:p>
            <a:pPr algn="ctr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jorgeruano@sep.usac.edu.gt</a:t>
            </a:r>
          </a:p>
        </p:txBody>
      </p:sp>
      <p:pic>
        <p:nvPicPr>
          <p:cNvPr id="366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535" y="5735221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05049" y="5735221"/>
            <a:ext cx="1924416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2988682" y="5735221"/>
            <a:ext cx="1877112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Esta presentación tiene como base el Marco de Referencia para la Educación a Distancia para Centroamérica y República Dominicana, elaborado por el CSUCA y la UNED"/>
          <p:cNvSpPr txBox="1"/>
          <p:nvPr/>
        </p:nvSpPr>
        <p:spPr>
          <a:xfrm>
            <a:off x="79594" y="3576363"/>
            <a:ext cx="8984813" cy="998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Esta presentación tiene como base el Marco de Referencia para la Educación a Distancia para Centroamérica y República Dominicana, elaborado por el CSUCA y la UNED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u propósito es mejorar la calidad de la educación superior en centroamérica, crear y transmitir conocimientos, integrar saberes, divulgar sus experiencias, y orientar sus acciones a lograr el bien común de la región y participar en la solución de los problemas globales."/>
          <p:cNvSpPr txBox="1"/>
          <p:nvPr/>
        </p:nvSpPr>
        <p:spPr>
          <a:xfrm>
            <a:off x="149195" y="2435384"/>
            <a:ext cx="8845610" cy="1987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250657" indent="-250657" algn="just">
              <a:buSzPct val="25000"/>
              <a:buBlip>
                <a:blip r:embed="rId3"/>
              </a:buBlip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Su propósito es mejorar la calidad de la educación superior en centroamérica, crear y transmitir conocimientos, integrar saberes, divulgar sus experiencias, y orientar sus acciones a lograr el bien común de la región y participar en la solución de los problemas globales.</a:t>
            </a:r>
          </a:p>
        </p:txBody>
      </p:sp>
      <p:pic>
        <p:nvPicPr>
          <p:cNvPr id="135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Consejo Superior Universitario Centroamericano (CSUCA)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Misión:…"/>
          <p:cNvSpPr txBox="1"/>
          <p:nvPr/>
        </p:nvSpPr>
        <p:spPr>
          <a:xfrm>
            <a:off x="149195" y="1710563"/>
            <a:ext cx="8845610" cy="3436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Misión:</a:t>
            </a:r>
          </a:p>
          <a:p>
            <a:pPr algn="just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algn="just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Confederación Universitaria Centroamericana es la organización de integración del sistema universitario público centroamericano, que promueve el desarrollo de las universidades a través de la cooperación y del trabajo conjunto con la sociedad y el Estado, para el abordaje integral de los problemas regionales y de sus propuestas de solución, en un marco de compromiso, solidaridad, tolerancia, transparencia, y equidad. Propicia el desarrollo del conocimiento científico, tecnológico y humanístico, y su aplicación en la formación de profesionales capaces de tomar decisiones e incidir en el desarrollo sostenible de la región.</a:t>
            </a:r>
          </a:p>
        </p:txBody>
      </p:sp>
      <p:pic>
        <p:nvPicPr>
          <p:cNvPr id="141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Consejo Superior Universitario Centroamericano (CSUCA)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Visión:…"/>
          <p:cNvSpPr txBox="1"/>
          <p:nvPr/>
        </p:nvSpPr>
        <p:spPr>
          <a:xfrm>
            <a:off x="149195" y="1862963"/>
            <a:ext cx="8845610" cy="3132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Visión:</a:t>
            </a:r>
          </a:p>
          <a:p>
            <a:pPr algn="just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algn="just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Confederación Universitaria Centroamericana, es una organización de universidades públicas proactiva que aspira a promover con liderazgo la integración regional del sistema universitario centroamericano, que potencie la planificación y la capacidad de las universidades, tendiente a una gestión universitaria que propicie la calidad, pertinencia, eficiencia y equidad de la educación superior pública, y aspira a lograr una educación superior de mayor pertinencia y calidad en la región centroamericana a través del aprovechamiento científico y tecnológico.</a:t>
            </a:r>
          </a:p>
        </p:txBody>
      </p:sp>
      <p:pic>
        <p:nvPicPr>
          <p:cNvPr id="147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Consejo Superior Universitario Centroamericano (CSUCA)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a coordinación y articulación efectiva entre los sistemas, programas y proyectos, que contribuyan a la solución de los problemas comunes de la región, a la formación integral de los individuos, a la identidad cultural centroamericana, a la movilidad estudiantil y docente en la región, a la vinculación de la universidad con la sociedad y el Estado, a la convivencia pacífica y al desarrollo integral de la población centroamericana con transparencia, humanismo, justicia y equidad en una relación armoniosa con el medio ambiente."/>
          <p:cNvSpPr txBox="1"/>
          <p:nvPr/>
        </p:nvSpPr>
        <p:spPr>
          <a:xfrm>
            <a:off x="149195" y="2167763"/>
            <a:ext cx="8845610" cy="2522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just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La coordinación y articulación efectiva entre los sistemas, programas y proyectos, que contribuyan a la solución de los problemas comunes de la región, a la formación integral de los individuos, a la identidad cultural centroamericana, a la movilidad estudiantil y docente en la región, a la vinculación de la universidad con la sociedad y el Estado, a la convivencia pacífica y al desarrollo integral de la población centroamericana con transparencia, humanismo, justicia y equidad en una relación armoniosa con el medio ambiente. </a:t>
            </a:r>
          </a:p>
        </p:txBody>
      </p:sp>
      <p:pic>
        <p:nvPicPr>
          <p:cNvPr id="153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Logo SEP 2018.png" descr="Logo SEP 20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5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Consejo Superior Universitario Centroamericano (CSUCA)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24 universidades públicas…"/>
          <p:cNvSpPr txBox="1"/>
          <p:nvPr/>
        </p:nvSpPr>
        <p:spPr>
          <a:xfrm>
            <a:off x="149195" y="2663063"/>
            <a:ext cx="4656834" cy="1912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24 universidades públicas</a:t>
            </a:r>
          </a:p>
          <a:p>
            <a:pPr algn="just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Nicaragua 6 universidades públicas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Costa Rica 5 universidades públicas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Panamá 5 universidades públicas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Honduras 4 universidades públicas</a:t>
            </a:r>
          </a:p>
        </p:txBody>
      </p:sp>
      <p:pic>
        <p:nvPicPr>
          <p:cNvPr id="159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12" y="570079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Logo SEP 2018.png" descr="Logo SEP 20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281" y="5732543"/>
            <a:ext cx="1539533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ROPUESTA LOGOTIPO USAC VERSION FULL COLOR.png" descr="PROPUESTA LOGOTIPO USAC VERSION FULL COLOR.png"/>
          <p:cNvPicPr>
            <a:picLocks noChangeAspect="1"/>
          </p:cNvPicPr>
          <p:nvPr/>
        </p:nvPicPr>
        <p:blipFill>
          <a:blip r:embed="rId6">
            <a:extLst/>
          </a:blip>
          <a:srcRect l="16140" t="26335" r="18704" b="18781"/>
          <a:stretch>
            <a:fillRect/>
          </a:stretch>
        </p:blipFill>
        <p:spPr>
          <a:xfrm>
            <a:off x="943509" y="5732543"/>
            <a:ext cx="1501689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ítulo 1"/>
          <p:cNvSpPr txBox="1"/>
          <p:nvPr>
            <p:ph type="title"/>
          </p:nvPr>
        </p:nvSpPr>
        <p:spPr>
          <a:xfrm>
            <a:off x="146050" y="1200309"/>
            <a:ext cx="8851900" cy="507557"/>
          </a:xfrm>
          <a:prstGeom prst="rect">
            <a:avLst/>
          </a:prstGeom>
        </p:spPr>
        <p:txBody>
          <a:bodyPr/>
          <a:lstStyle>
            <a:lvl1pPr algn="l" defTabSz="315468">
              <a:defRPr b="1" sz="2760">
                <a:solidFill>
                  <a:srgbClr val="0F00D2"/>
                </a:solidFill>
              </a:defRPr>
            </a:lvl1pPr>
          </a:lstStyle>
          <a:p>
            <a:pPr/>
            <a:r>
              <a:t>Universidades del CSUCA</a:t>
            </a:r>
          </a:p>
        </p:txBody>
      </p:sp>
      <p:sp>
        <p:nvSpPr>
          <p:cNvPr id="163" name="Guatemala 1 universidad pública…"/>
          <p:cNvSpPr txBox="1"/>
          <p:nvPr/>
        </p:nvSpPr>
        <p:spPr>
          <a:xfrm>
            <a:off x="4563898" y="3314895"/>
            <a:ext cx="8845611" cy="1303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Guatemala 1 universidad pública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Belice 1 universidad pública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El Salvador 1 universidad pública</a:t>
            </a:r>
          </a:p>
          <a:p>
            <a:pPr marL="250657" indent="-250657" algn="just">
              <a:buSzPct val="25000"/>
              <a:buBlip>
                <a:blip r:embed="rId3"/>
              </a:buBlip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Rep. Dominicana 1 universidad pública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