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ppt" ContentType="application/vnd.ms-powerpoin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1.bin" ContentType="application/vnd.openxmlformats-officedocument.oleObject"/>
  <Override PartName="/ppt/charts/chart1.xml" ContentType="application/vnd.openxmlformats-officedocument.drawingml.chart+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0" r:id="rId2"/>
    <p:sldId id="262" r:id="rId3"/>
    <p:sldId id="292" r:id="rId4"/>
    <p:sldId id="293" r:id="rId5"/>
    <p:sldId id="313" r:id="rId6"/>
    <p:sldId id="314" r:id="rId7"/>
    <p:sldId id="315" r:id="rId8"/>
    <p:sldId id="318" r:id="rId9"/>
    <p:sldId id="266" r:id="rId10"/>
    <p:sldId id="311" r:id="rId11"/>
    <p:sldId id="310" r:id="rId12"/>
    <p:sldId id="265" r:id="rId13"/>
    <p:sldId id="298" r:id="rId14"/>
    <p:sldId id="267" r:id="rId15"/>
    <p:sldId id="294" r:id="rId16"/>
    <p:sldId id="295" r:id="rId17"/>
    <p:sldId id="308" r:id="rId18"/>
    <p:sldId id="309" r:id="rId19"/>
    <p:sldId id="296" r:id="rId20"/>
    <p:sldId id="297" r:id="rId21"/>
    <p:sldId id="264" r:id="rId22"/>
    <p:sldId id="302" r:id="rId23"/>
    <p:sldId id="268" r:id="rId24"/>
    <p:sldId id="271" r:id="rId25"/>
    <p:sldId id="272" r:id="rId26"/>
    <p:sldId id="273" r:id="rId27"/>
    <p:sldId id="274" r:id="rId28"/>
    <p:sldId id="300" r:id="rId29"/>
    <p:sldId id="303" r:id="rId30"/>
    <p:sldId id="301" r:id="rId31"/>
    <p:sldId id="286" r:id="rId32"/>
    <p:sldId id="304" r:id="rId33"/>
    <p:sldId id="278" r:id="rId34"/>
    <p:sldId id="281" r:id="rId35"/>
    <p:sldId id="321" r:id="rId36"/>
    <p:sldId id="322" r:id="rId37"/>
    <p:sldId id="307" r:id="rId38"/>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44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s-CO"/>
              <a:t>%</a:t>
            </a:r>
          </a:p>
        </c:rich>
      </c:tx>
      <c:layout>
        <c:manualLayout>
          <c:xMode val="edge"/>
          <c:yMode val="edge"/>
          <c:x val="0.0439981590516817"/>
          <c:y val="0.00208729439585866"/>
        </c:manualLayout>
      </c:layout>
      <c:overlay val="0"/>
      <c:spPr>
        <a:noFill/>
        <a:ln>
          <a:noFill/>
        </a:ln>
        <a:effectLst/>
      </c:spPr>
    </c:title>
    <c:autoTitleDeleted val="0"/>
    <c:plotArea>
      <c:layout>
        <c:manualLayout>
          <c:layoutTarget val="inner"/>
          <c:xMode val="edge"/>
          <c:yMode val="edge"/>
          <c:x val="0.0728746483064362"/>
          <c:y val="0.117723943722794"/>
          <c:w val="0.89505268053306"/>
          <c:h val="0.54269605219929"/>
        </c:manualLayout>
      </c:layout>
      <c:lineChart>
        <c:grouping val="standard"/>
        <c:varyColors val="0"/>
        <c:ser>
          <c:idx val="0"/>
          <c:order val="0"/>
          <c:tx>
            <c:strRef>
              <c:f>Hoja1!$A$3</c:f>
              <c:strCache>
                <c:ptCount val="1"/>
                <c:pt idx="0">
                  <c:v>Colombia</c:v>
                </c:pt>
              </c:strCache>
            </c:strRef>
          </c:tx>
          <c:spPr>
            <a:ln w="28575" cap="rnd">
              <a:solidFill>
                <a:schemeClr val="tx1"/>
              </a:solidFill>
              <a:round/>
            </a:ln>
            <a:effectLst/>
          </c:spPr>
          <c:marker>
            <c:symbol val="none"/>
          </c:marker>
          <c:cat>
            <c:strRef>
              <c:f>Hoja1!$B$2:$AV$2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Hoja1!$B$3:$AV$3</c:f>
              <c:numCache>
                <c:formatCode>0</c:formatCode>
                <c:ptCount val="47"/>
                <c:pt idx="0">
                  <c:v>3.98479008674622</c:v>
                </c:pt>
                <c:pt idx="1">
                  <c:v>4.43142986297607</c:v>
                </c:pt>
                <c:pt idx="2">
                  <c:v>5.00470018386841</c:v>
                </c:pt>
                <c:pt idx="3">
                  <c:v>5.39900016784668</c:v>
                </c:pt>
                <c:pt idx="4">
                  <c:v>5.93662977218628</c:v>
                </c:pt>
                <c:pt idx="5">
                  <c:v>6.8302001953125</c:v>
                </c:pt>
                <c:pt idx="6">
                  <c:v>7.3819899559021</c:v>
                </c:pt>
                <c:pt idx="7">
                  <c:v>8.41320037841797</c:v>
                </c:pt>
                <c:pt idx="8">
                  <c:v>8.7223596572876</c:v>
                </c:pt>
                <c:pt idx="9">
                  <c:v>8.93144035339355</c:v>
                </c:pt>
                <c:pt idx="10">
                  <c:v>8.76352977752686</c:v>
                </c:pt>
                <c:pt idx="11">
                  <c:v>9.98771953582764</c:v>
                </c:pt>
                <c:pt idx="12">
                  <c:v>10.2497997283936</c:v>
                </c:pt>
                <c:pt idx="13">
                  <c:v>10.5733499526978</c:v>
                </c:pt>
                <c:pt idx="14">
                  <c:v>10.9517698287964</c:v>
                </c:pt>
                <c:pt idx="15">
                  <c:v>11.0727701187134</c:v>
                </c:pt>
                <c:pt idx="16">
                  <c:v>11.6425504684448</c:v>
                </c:pt>
                <c:pt idx="17">
                  <c:v>12.0442695617676</c:v>
                </c:pt>
                <c:pt idx="18">
                  <c:v>12.7138395309448</c:v>
                </c:pt>
                <c:pt idx="19">
                  <c:v>13.325909614563</c:v>
                </c:pt>
                <c:pt idx="20">
                  <c:v>13.8766098022461</c:v>
                </c:pt>
                <c:pt idx="21">
                  <c:v>14.6929397583008</c:v>
                </c:pt>
                <c:pt idx="22">
                  <c:v>15.4236402511597</c:v>
                </c:pt>
                <c:pt idx="23">
                  <c:v>15.6548204421997</c:v>
                </c:pt>
                <c:pt idx="24">
                  <c:v>16.2047996520996</c:v>
                </c:pt>
                <c:pt idx="25">
                  <c:v>16.147180557251</c:v>
                </c:pt>
                <c:pt idx="26">
                  <c:v>17.2769393920898</c:v>
                </c:pt>
                <c:pt idx="27">
                  <c:v>20.2774791717529</c:v>
                </c:pt>
                <c:pt idx="28">
                  <c:v>22.6418590545654</c:v>
                </c:pt>
                <c:pt idx="29">
                  <c:v>22.1713008880615</c:v>
                </c:pt>
                <c:pt idx="30">
                  <c:v>23.1944999694824</c:v>
                </c:pt>
                <c:pt idx="31">
                  <c:v>23.92066955566408</c:v>
                </c:pt>
                <c:pt idx="32">
                  <c:v>23.96582984924313</c:v>
                </c:pt>
                <c:pt idx="33">
                  <c:v>25.0</c:v>
                </c:pt>
                <c:pt idx="34">
                  <c:v>26.6145305633545</c:v>
                </c:pt>
                <c:pt idx="35">
                  <c:v>29.1851291656494</c:v>
                </c:pt>
                <c:pt idx="36">
                  <c:v>31.3320007324219</c:v>
                </c:pt>
                <c:pt idx="37">
                  <c:v>32.632568359375</c:v>
                </c:pt>
                <c:pt idx="38">
                  <c:v>35.2459297180176</c:v>
                </c:pt>
                <c:pt idx="39">
                  <c:v>37.0787086486816</c:v>
                </c:pt>
                <c:pt idx="40">
                  <c:v>39.40909957885739</c:v>
                </c:pt>
                <c:pt idx="41">
                  <c:v>43.50342178344722</c:v>
                </c:pt>
                <c:pt idx="42">
                  <c:v>46.21620941162109</c:v>
                </c:pt>
                <c:pt idx="43">
                  <c:v>50.10400009155263</c:v>
                </c:pt>
                <c:pt idx="44">
                  <c:v>53.2787399291992</c:v>
                </c:pt>
                <c:pt idx="45">
                  <c:v>55.6572608947754</c:v>
                </c:pt>
                <c:pt idx="46">
                  <c:v>58.7218399047852</c:v>
                </c:pt>
              </c:numCache>
            </c:numRef>
          </c:val>
          <c:smooth val="0"/>
          <c:extLst xmlns:c16r2="http://schemas.microsoft.com/office/drawing/2015/06/chart">
            <c:ext xmlns:c16="http://schemas.microsoft.com/office/drawing/2014/chart" uri="{C3380CC4-5D6E-409C-BE32-E72D297353CC}">
              <c16:uniqueId val="{00000000-2275-4783-95FE-8D9F6CC927E4}"/>
            </c:ext>
          </c:extLst>
        </c:ser>
        <c:ser>
          <c:idx val="1"/>
          <c:order val="1"/>
          <c:tx>
            <c:strRef>
              <c:f>Hoja1!$A$4</c:f>
              <c:strCache>
                <c:ptCount val="1"/>
                <c:pt idx="0">
                  <c:v>Zona Euro</c:v>
                </c:pt>
              </c:strCache>
            </c:strRef>
          </c:tx>
          <c:spPr>
            <a:ln w="28575" cap="rnd">
              <a:solidFill>
                <a:schemeClr val="tx1"/>
              </a:solidFill>
              <a:prstDash val="sysDot"/>
              <a:round/>
            </a:ln>
            <a:effectLst/>
          </c:spPr>
          <c:marker>
            <c:symbol val="none"/>
          </c:marker>
          <c:cat>
            <c:strRef>
              <c:f>Hoja1!$B$2:$AV$2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Hoja1!$B$4:$AV$4</c:f>
              <c:numCache>
                <c:formatCode>0</c:formatCode>
                <c:ptCount val="47"/>
                <c:pt idx="0">
                  <c:v>19.54326</c:v>
                </c:pt>
                <c:pt idx="1">
                  <c:v>19.55589000000001</c:v>
                </c:pt>
                <c:pt idx="2">
                  <c:v>20.62246</c:v>
                </c:pt>
                <c:pt idx="3">
                  <c:v>21.92426</c:v>
                </c:pt>
                <c:pt idx="4">
                  <c:v>22.69557</c:v>
                </c:pt>
                <c:pt idx="5">
                  <c:v>23.75413</c:v>
                </c:pt>
                <c:pt idx="6">
                  <c:v>25.01691</c:v>
                </c:pt>
                <c:pt idx="7">
                  <c:v>25.53706</c:v>
                </c:pt>
                <c:pt idx="8">
                  <c:v>26.11248</c:v>
                </c:pt>
                <c:pt idx="9">
                  <c:v>25.80417</c:v>
                </c:pt>
                <c:pt idx="10">
                  <c:v>26.13303000000001</c:v>
                </c:pt>
                <c:pt idx="11">
                  <c:v>26.27042</c:v>
                </c:pt>
                <c:pt idx="12">
                  <c:v>26.59144</c:v>
                </c:pt>
                <c:pt idx="13">
                  <c:v>26.77324</c:v>
                </c:pt>
                <c:pt idx="14">
                  <c:v>27.29663</c:v>
                </c:pt>
                <c:pt idx="15">
                  <c:v>28.11211</c:v>
                </c:pt>
                <c:pt idx="16">
                  <c:v>28.69837</c:v>
                </c:pt>
                <c:pt idx="17">
                  <c:v>29.08034999999993</c:v>
                </c:pt>
                <c:pt idx="18">
                  <c:v>29.98058</c:v>
                </c:pt>
                <c:pt idx="19">
                  <c:v>31.31779</c:v>
                </c:pt>
                <c:pt idx="20">
                  <c:v>32.64473</c:v>
                </c:pt>
                <c:pt idx="21">
                  <c:v>34.52520000000001</c:v>
                </c:pt>
                <c:pt idx="22">
                  <c:v>36.53664000000001</c:v>
                </c:pt>
                <c:pt idx="23">
                  <c:v>39.36147</c:v>
                </c:pt>
                <c:pt idx="24">
                  <c:v>42.53042000000001</c:v>
                </c:pt>
                <c:pt idx="25">
                  <c:v>44.0587</c:v>
                </c:pt>
                <c:pt idx="26">
                  <c:v>45.77664</c:v>
                </c:pt>
                <c:pt idx="27">
                  <c:v>47.87249</c:v>
                </c:pt>
                <c:pt idx="28">
                  <c:v>49.35543</c:v>
                </c:pt>
                <c:pt idx="29">
                  <c:v>50.46392</c:v>
                </c:pt>
                <c:pt idx="30">
                  <c:v>52.02361</c:v>
                </c:pt>
                <c:pt idx="31">
                  <c:v>53.8278</c:v>
                </c:pt>
                <c:pt idx="32">
                  <c:v>55.25503</c:v>
                </c:pt>
                <c:pt idx="33">
                  <c:v>57.1879</c:v>
                </c:pt>
                <c:pt idx="34">
                  <c:v>58.97468</c:v>
                </c:pt>
                <c:pt idx="35">
                  <c:v>60.38122</c:v>
                </c:pt>
                <c:pt idx="36">
                  <c:v>61.42606</c:v>
                </c:pt>
                <c:pt idx="37">
                  <c:v>61.9155</c:v>
                </c:pt>
                <c:pt idx="38">
                  <c:v>62.72427</c:v>
                </c:pt>
                <c:pt idx="39">
                  <c:v>63.85819</c:v>
                </c:pt>
                <c:pt idx="40">
                  <c:v>65.74452</c:v>
                </c:pt>
                <c:pt idx="41">
                  <c:v>67.69777</c:v>
                </c:pt>
                <c:pt idx="42">
                  <c:v>68.51496</c:v>
                </c:pt>
                <c:pt idx="43">
                  <c:v>69.09065</c:v>
                </c:pt>
                <c:pt idx="44">
                  <c:v>70.7975</c:v>
                </c:pt>
                <c:pt idx="45">
                  <c:v>71.65761</c:v>
                </c:pt>
                <c:pt idx="46">
                  <c:v>71.93205</c:v>
                </c:pt>
              </c:numCache>
            </c:numRef>
          </c:val>
          <c:smooth val="0"/>
          <c:extLst xmlns:c16r2="http://schemas.microsoft.com/office/drawing/2015/06/chart">
            <c:ext xmlns:c16="http://schemas.microsoft.com/office/drawing/2014/chart" uri="{C3380CC4-5D6E-409C-BE32-E72D297353CC}">
              <c16:uniqueId val="{00000001-2275-4783-95FE-8D9F6CC927E4}"/>
            </c:ext>
          </c:extLst>
        </c:ser>
        <c:ser>
          <c:idx val="2"/>
          <c:order val="2"/>
          <c:tx>
            <c:strRef>
              <c:f>Hoja1!$A$5</c:f>
              <c:strCache>
                <c:ptCount val="1"/>
                <c:pt idx="0">
                  <c:v>América Latina y Caribe</c:v>
                </c:pt>
              </c:strCache>
            </c:strRef>
          </c:tx>
          <c:spPr>
            <a:ln w="28575" cap="rnd">
              <a:solidFill>
                <a:schemeClr val="accent3"/>
              </a:solidFill>
              <a:round/>
            </a:ln>
            <a:effectLst/>
          </c:spPr>
          <c:marker>
            <c:symbol val="none"/>
          </c:marker>
          <c:cat>
            <c:strRef>
              <c:f>Hoja1!$B$2:$AV$2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Hoja1!$B$5:$AV$5</c:f>
              <c:numCache>
                <c:formatCode>0</c:formatCode>
                <c:ptCount val="47"/>
                <c:pt idx="0">
                  <c:v>6.91325</c:v>
                </c:pt>
                <c:pt idx="1">
                  <c:v>7.012509999999994</c:v>
                </c:pt>
                <c:pt idx="2">
                  <c:v>7.85875</c:v>
                </c:pt>
                <c:pt idx="3">
                  <c:v>8.786460000000003</c:v>
                </c:pt>
                <c:pt idx="4">
                  <c:v>9.9614</c:v>
                </c:pt>
                <c:pt idx="5">
                  <c:v>11.27387</c:v>
                </c:pt>
                <c:pt idx="6">
                  <c:v>11.69754</c:v>
                </c:pt>
                <c:pt idx="7">
                  <c:v>11.95309</c:v>
                </c:pt>
                <c:pt idx="8">
                  <c:v>12.38349</c:v>
                </c:pt>
                <c:pt idx="9">
                  <c:v>12.94753</c:v>
                </c:pt>
                <c:pt idx="10">
                  <c:v>13.45386</c:v>
                </c:pt>
                <c:pt idx="11">
                  <c:v>13.87775</c:v>
                </c:pt>
                <c:pt idx="12">
                  <c:v>14.09039</c:v>
                </c:pt>
                <c:pt idx="13">
                  <c:v>14.59627</c:v>
                </c:pt>
                <c:pt idx="14">
                  <c:v>16.88223999999993</c:v>
                </c:pt>
                <c:pt idx="15">
                  <c:v>17.47576</c:v>
                </c:pt>
                <c:pt idx="16">
                  <c:v>16.15111</c:v>
                </c:pt>
                <c:pt idx="17">
                  <c:v>16.36942</c:v>
                </c:pt>
                <c:pt idx="18">
                  <c:v>16.7734</c:v>
                </c:pt>
                <c:pt idx="19">
                  <c:v>16.81476</c:v>
                </c:pt>
                <c:pt idx="20">
                  <c:v>16.75105</c:v>
                </c:pt>
                <c:pt idx="21">
                  <c:v>17.04958999999998</c:v>
                </c:pt>
                <c:pt idx="22">
                  <c:v>16.89609</c:v>
                </c:pt>
                <c:pt idx="23">
                  <c:v>16.70182</c:v>
                </c:pt>
                <c:pt idx="24">
                  <c:v>16.80315</c:v>
                </c:pt>
                <c:pt idx="25">
                  <c:v>18.61919</c:v>
                </c:pt>
                <c:pt idx="26">
                  <c:v>17.68891</c:v>
                </c:pt>
                <c:pt idx="27">
                  <c:v>19.81535999999999</c:v>
                </c:pt>
                <c:pt idx="28">
                  <c:v>20.07658</c:v>
                </c:pt>
                <c:pt idx="29">
                  <c:v>22.18162999999998</c:v>
                </c:pt>
                <c:pt idx="30">
                  <c:v>22.56894</c:v>
                </c:pt>
                <c:pt idx="31">
                  <c:v>24.14587</c:v>
                </c:pt>
                <c:pt idx="32">
                  <c:v>26.00437000000001</c:v>
                </c:pt>
                <c:pt idx="33">
                  <c:v>27.7134</c:v>
                </c:pt>
                <c:pt idx="34">
                  <c:v>29.06718</c:v>
                </c:pt>
                <c:pt idx="35">
                  <c:v>30.67811</c:v>
                </c:pt>
                <c:pt idx="36">
                  <c:v>33.05377</c:v>
                </c:pt>
                <c:pt idx="37">
                  <c:v>35.22202</c:v>
                </c:pt>
                <c:pt idx="38">
                  <c:v>38.23805</c:v>
                </c:pt>
                <c:pt idx="39">
                  <c:v>39.21025</c:v>
                </c:pt>
                <c:pt idx="40">
                  <c:v>39.88287</c:v>
                </c:pt>
                <c:pt idx="41">
                  <c:v>42.41019</c:v>
                </c:pt>
                <c:pt idx="42">
                  <c:v>43.41779</c:v>
                </c:pt>
                <c:pt idx="43">
                  <c:v>44.33517</c:v>
                </c:pt>
                <c:pt idx="44">
                  <c:v>45.75738</c:v>
                </c:pt>
                <c:pt idx="45">
                  <c:v>46.80909</c:v>
                </c:pt>
                <c:pt idx="46">
                  <c:v>48.37887</c:v>
                </c:pt>
              </c:numCache>
            </c:numRef>
          </c:val>
          <c:smooth val="0"/>
          <c:extLst xmlns:c16r2="http://schemas.microsoft.com/office/drawing/2015/06/chart">
            <c:ext xmlns:c16="http://schemas.microsoft.com/office/drawing/2014/chart" uri="{C3380CC4-5D6E-409C-BE32-E72D297353CC}">
              <c16:uniqueId val="{00000002-2275-4783-95FE-8D9F6CC927E4}"/>
            </c:ext>
          </c:extLst>
        </c:ser>
        <c:ser>
          <c:idx val="3"/>
          <c:order val="3"/>
          <c:tx>
            <c:strRef>
              <c:f>Hoja1!$A$6</c:f>
              <c:strCache>
                <c:ptCount val="1"/>
                <c:pt idx="0">
                  <c:v>América del Norte</c:v>
                </c:pt>
              </c:strCache>
            </c:strRef>
          </c:tx>
          <c:spPr>
            <a:ln w="28575" cap="rnd">
              <a:solidFill>
                <a:schemeClr val="accent3">
                  <a:lumMod val="50000"/>
                </a:schemeClr>
              </a:solidFill>
              <a:prstDash val="dash"/>
              <a:round/>
            </a:ln>
            <a:effectLst/>
          </c:spPr>
          <c:marker>
            <c:symbol val="none"/>
          </c:marker>
          <c:cat>
            <c:strRef>
              <c:f>Hoja1!$B$2:$AV$2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Hoja1!$B$6:$AV$6</c:f>
              <c:numCache>
                <c:formatCode>0</c:formatCode>
                <c:ptCount val="47"/>
                <c:pt idx="0">
                  <c:v>47.35149999999999</c:v>
                </c:pt>
                <c:pt idx="1">
                  <c:v>47.35214000000001</c:v>
                </c:pt>
                <c:pt idx="2">
                  <c:v>48.13853</c:v>
                </c:pt>
                <c:pt idx="3">
                  <c:v>48.57511</c:v>
                </c:pt>
                <c:pt idx="4">
                  <c:v>48.91068</c:v>
                </c:pt>
                <c:pt idx="5">
                  <c:v>50.74493</c:v>
                </c:pt>
                <c:pt idx="6">
                  <c:v>54.04667</c:v>
                </c:pt>
                <c:pt idx="7">
                  <c:v>52.61681</c:v>
                </c:pt>
                <c:pt idx="8">
                  <c:v>53.24638</c:v>
                </c:pt>
                <c:pt idx="9">
                  <c:v>52.77152</c:v>
                </c:pt>
                <c:pt idx="10">
                  <c:v>53.86243</c:v>
                </c:pt>
                <c:pt idx="11">
                  <c:v>55.97767</c:v>
                </c:pt>
                <c:pt idx="12">
                  <c:v>57.3419</c:v>
                </c:pt>
                <c:pt idx="13">
                  <c:v>58.08258</c:v>
                </c:pt>
                <c:pt idx="14">
                  <c:v>59.04216</c:v>
                </c:pt>
                <c:pt idx="15">
                  <c:v>59.13375</c:v>
                </c:pt>
                <c:pt idx="16">
                  <c:v>60.39283</c:v>
                </c:pt>
                <c:pt idx="17">
                  <c:v>63.16567</c:v>
                </c:pt>
                <c:pt idx="18">
                  <c:v>65.98332</c:v>
                </c:pt>
                <c:pt idx="19">
                  <c:v>68.85575999999998</c:v>
                </c:pt>
                <c:pt idx="20">
                  <c:v>72.87412</c:v>
                </c:pt>
                <c:pt idx="21">
                  <c:v>75.06451</c:v>
                </c:pt>
                <c:pt idx="22">
                  <c:v>79.42272999999998</c:v>
                </c:pt>
                <c:pt idx="23">
                  <c:v>79.99781</c:v>
                </c:pt>
                <c:pt idx="24">
                  <c:v>79.90007000000001</c:v>
                </c:pt>
                <c:pt idx="25">
                  <c:v>80.04296</c:v>
                </c:pt>
                <c:pt idx="26">
                  <c:v>79.57559999999998</c:v>
                </c:pt>
                <c:pt idx="27">
                  <c:v>74.99174</c:v>
                </c:pt>
                <c:pt idx="28">
                  <c:v>70.41554</c:v>
                </c:pt>
                <c:pt idx="29">
                  <c:v>71.92892</c:v>
                </c:pt>
                <c:pt idx="30">
                  <c:v>68.33218999999998</c:v>
                </c:pt>
                <c:pt idx="31">
                  <c:v>69.20696</c:v>
                </c:pt>
                <c:pt idx="32">
                  <c:v>78.81222</c:v>
                </c:pt>
                <c:pt idx="33">
                  <c:v>80.64343</c:v>
                </c:pt>
                <c:pt idx="34">
                  <c:v>80.68035999999998</c:v>
                </c:pt>
                <c:pt idx="35">
                  <c:v>81.05346</c:v>
                </c:pt>
                <c:pt idx="36">
                  <c:v>80.73169</c:v>
                </c:pt>
                <c:pt idx="37">
                  <c:v>81.19882999999998</c:v>
                </c:pt>
                <c:pt idx="38">
                  <c:v>82.5750799999999</c:v>
                </c:pt>
                <c:pt idx="39">
                  <c:v>85.44782</c:v>
                </c:pt>
                <c:pt idx="40">
                  <c:v>90.2271</c:v>
                </c:pt>
                <c:pt idx="41">
                  <c:v>91.88262</c:v>
                </c:pt>
                <c:pt idx="42">
                  <c:v>90.66337999999998</c:v>
                </c:pt>
                <c:pt idx="43">
                  <c:v>85.74589</c:v>
                </c:pt>
                <c:pt idx="44">
                  <c:v>84.32182</c:v>
                </c:pt>
                <c:pt idx="45">
                  <c:v>83.78372</c:v>
                </c:pt>
                <c:pt idx="46">
                  <c:v>83.80216</c:v>
                </c:pt>
              </c:numCache>
            </c:numRef>
          </c:val>
          <c:smooth val="0"/>
          <c:extLst xmlns:c16r2="http://schemas.microsoft.com/office/drawing/2015/06/chart">
            <c:ext xmlns:c16="http://schemas.microsoft.com/office/drawing/2014/chart" uri="{C3380CC4-5D6E-409C-BE32-E72D297353CC}">
              <c16:uniqueId val="{00000003-2275-4783-95FE-8D9F6CC927E4}"/>
            </c:ext>
          </c:extLst>
        </c:ser>
        <c:ser>
          <c:idx val="4"/>
          <c:order val="4"/>
          <c:tx>
            <c:strRef>
              <c:f>Hoja1!$A$7</c:f>
              <c:strCache>
                <c:ptCount val="1"/>
                <c:pt idx="0">
                  <c:v>OCDE</c:v>
                </c:pt>
              </c:strCache>
            </c:strRef>
          </c:tx>
          <c:spPr>
            <a:ln w="28575" cap="rnd" cmpd="dbl">
              <a:solidFill>
                <a:schemeClr val="bg1">
                  <a:lumMod val="65000"/>
                </a:schemeClr>
              </a:solidFill>
              <a:round/>
            </a:ln>
            <a:effectLst/>
          </c:spPr>
          <c:marker>
            <c:symbol val="none"/>
          </c:marker>
          <c:cat>
            <c:strRef>
              <c:f>Hoja1!$B$2:$AV$2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Hoja1!$B$7:$AV$7</c:f>
              <c:numCache>
                <c:formatCode>0</c:formatCode>
                <c:ptCount val="47"/>
                <c:pt idx="0">
                  <c:v>23.50373</c:v>
                </c:pt>
                <c:pt idx="1">
                  <c:v>23.58133</c:v>
                </c:pt>
                <c:pt idx="2">
                  <c:v>24.5638</c:v>
                </c:pt>
                <c:pt idx="3">
                  <c:v>25.46599</c:v>
                </c:pt>
                <c:pt idx="4">
                  <c:v>26.25564999999993</c:v>
                </c:pt>
                <c:pt idx="5">
                  <c:v>27.66208</c:v>
                </c:pt>
                <c:pt idx="6">
                  <c:v>29.48516</c:v>
                </c:pt>
                <c:pt idx="7">
                  <c:v>29.52578</c:v>
                </c:pt>
                <c:pt idx="8">
                  <c:v>30.25308</c:v>
                </c:pt>
                <c:pt idx="9">
                  <c:v>30.18974</c:v>
                </c:pt>
                <c:pt idx="10">
                  <c:v>30.73074</c:v>
                </c:pt>
                <c:pt idx="11">
                  <c:v>31.43645</c:v>
                </c:pt>
                <c:pt idx="12">
                  <c:v>32.07176</c:v>
                </c:pt>
                <c:pt idx="13">
                  <c:v>32.59321</c:v>
                </c:pt>
                <c:pt idx="14">
                  <c:v>33.19859</c:v>
                </c:pt>
                <c:pt idx="15">
                  <c:v>33.53086</c:v>
                </c:pt>
                <c:pt idx="16">
                  <c:v>34.01859</c:v>
                </c:pt>
                <c:pt idx="17">
                  <c:v>34.82185</c:v>
                </c:pt>
                <c:pt idx="18">
                  <c:v>35.84005</c:v>
                </c:pt>
                <c:pt idx="19">
                  <c:v>36.87808</c:v>
                </c:pt>
                <c:pt idx="20">
                  <c:v>38.28601</c:v>
                </c:pt>
                <c:pt idx="21">
                  <c:v>39.40488999999999</c:v>
                </c:pt>
                <c:pt idx="22">
                  <c:v>41.09105</c:v>
                </c:pt>
                <c:pt idx="23">
                  <c:v>43.25963</c:v>
                </c:pt>
                <c:pt idx="24">
                  <c:v>45.20147</c:v>
                </c:pt>
                <c:pt idx="25">
                  <c:v>46.37517</c:v>
                </c:pt>
                <c:pt idx="26">
                  <c:v>47.81033</c:v>
                </c:pt>
                <c:pt idx="27">
                  <c:v>48.9652</c:v>
                </c:pt>
                <c:pt idx="28">
                  <c:v>48.63567</c:v>
                </c:pt>
                <c:pt idx="29">
                  <c:v>50.61602000000001</c:v>
                </c:pt>
                <c:pt idx="30">
                  <c:v>51.06089</c:v>
                </c:pt>
                <c:pt idx="31">
                  <c:v>52.6434</c:v>
                </c:pt>
                <c:pt idx="32">
                  <c:v>56.50149</c:v>
                </c:pt>
                <c:pt idx="33">
                  <c:v>58.44668</c:v>
                </c:pt>
                <c:pt idx="34">
                  <c:v>59.61653</c:v>
                </c:pt>
                <c:pt idx="35">
                  <c:v>60.89745</c:v>
                </c:pt>
                <c:pt idx="36">
                  <c:v>61.8995</c:v>
                </c:pt>
                <c:pt idx="37">
                  <c:v>62.74074</c:v>
                </c:pt>
                <c:pt idx="38">
                  <c:v>63.63358</c:v>
                </c:pt>
                <c:pt idx="39">
                  <c:v>65.58397999999998</c:v>
                </c:pt>
                <c:pt idx="40">
                  <c:v>68.69677999999998</c:v>
                </c:pt>
                <c:pt idx="41">
                  <c:v>70.40758</c:v>
                </c:pt>
                <c:pt idx="42">
                  <c:v>71.18262999999998</c:v>
                </c:pt>
                <c:pt idx="43">
                  <c:v>70.57971999999998</c:v>
                </c:pt>
                <c:pt idx="44">
                  <c:v>71.13697999999998</c:v>
                </c:pt>
                <c:pt idx="45">
                  <c:v>71.85204999999998</c:v>
                </c:pt>
                <c:pt idx="46">
                  <c:v>72.77552</c:v>
                </c:pt>
              </c:numCache>
            </c:numRef>
          </c:val>
          <c:smooth val="0"/>
          <c:extLst xmlns:c16r2="http://schemas.microsoft.com/office/drawing/2015/06/chart">
            <c:ext xmlns:c16="http://schemas.microsoft.com/office/drawing/2014/chart" uri="{C3380CC4-5D6E-409C-BE32-E72D297353CC}">
              <c16:uniqueId val="{00000004-2275-4783-95FE-8D9F6CC927E4}"/>
            </c:ext>
          </c:extLst>
        </c:ser>
        <c:ser>
          <c:idx val="5"/>
          <c:order val="5"/>
          <c:tx>
            <c:strRef>
              <c:f>Hoja1!$A$8</c:f>
              <c:strCache>
                <c:ptCount val="1"/>
                <c:pt idx="0">
                  <c:v>Mundo</c:v>
                </c:pt>
              </c:strCache>
            </c:strRef>
          </c:tx>
          <c:spPr>
            <a:ln w="28575" cap="rnd">
              <a:solidFill>
                <a:schemeClr val="tx1">
                  <a:lumMod val="65000"/>
                  <a:lumOff val="35000"/>
                </a:schemeClr>
              </a:solidFill>
              <a:prstDash val="dashDot"/>
              <a:round/>
            </a:ln>
            <a:effectLst/>
          </c:spPr>
          <c:marker>
            <c:symbol val="none"/>
          </c:marker>
          <c:val>
            <c:numRef>
              <c:f>Hoja1!$B$8:$AV$8</c:f>
              <c:numCache>
                <c:formatCode>0</c:formatCode>
                <c:ptCount val="47"/>
                <c:pt idx="0">
                  <c:v>10.05873</c:v>
                </c:pt>
                <c:pt idx="1">
                  <c:v>9.931240000000001</c:v>
                </c:pt>
                <c:pt idx="2">
                  <c:v>10.12938</c:v>
                </c:pt>
                <c:pt idx="3">
                  <c:v>10.36067</c:v>
                </c:pt>
                <c:pt idx="4">
                  <c:v>10.69191</c:v>
                </c:pt>
                <c:pt idx="5">
                  <c:v>11.184</c:v>
                </c:pt>
                <c:pt idx="6">
                  <c:v>11.69531</c:v>
                </c:pt>
                <c:pt idx="7">
                  <c:v>11.7778</c:v>
                </c:pt>
                <c:pt idx="8">
                  <c:v>12.06411</c:v>
                </c:pt>
                <c:pt idx="9">
                  <c:v>12.21419</c:v>
                </c:pt>
                <c:pt idx="10">
                  <c:v>12.38586</c:v>
                </c:pt>
                <c:pt idx="11">
                  <c:v>12.6595</c:v>
                </c:pt>
                <c:pt idx="12">
                  <c:v>12.79676</c:v>
                </c:pt>
                <c:pt idx="13">
                  <c:v>12.96931</c:v>
                </c:pt>
                <c:pt idx="14">
                  <c:v>13.30138</c:v>
                </c:pt>
                <c:pt idx="15">
                  <c:v>13.36117</c:v>
                </c:pt>
                <c:pt idx="16">
                  <c:v>13.2793</c:v>
                </c:pt>
                <c:pt idx="17">
                  <c:v>13.39087</c:v>
                </c:pt>
                <c:pt idx="18">
                  <c:v>13.28525</c:v>
                </c:pt>
                <c:pt idx="19">
                  <c:v>13.42387</c:v>
                </c:pt>
                <c:pt idx="20">
                  <c:v>13.64275</c:v>
                </c:pt>
                <c:pt idx="21">
                  <c:v>13.83367</c:v>
                </c:pt>
                <c:pt idx="22">
                  <c:v>14.06701</c:v>
                </c:pt>
                <c:pt idx="23">
                  <c:v>14.43588</c:v>
                </c:pt>
                <c:pt idx="24">
                  <c:v>14.96079</c:v>
                </c:pt>
                <c:pt idx="25">
                  <c:v>15.56141</c:v>
                </c:pt>
                <c:pt idx="26">
                  <c:v>16.11765</c:v>
                </c:pt>
                <c:pt idx="27">
                  <c:v>16.8526</c:v>
                </c:pt>
                <c:pt idx="28">
                  <c:v>17.26166</c:v>
                </c:pt>
                <c:pt idx="29">
                  <c:v>18.33643</c:v>
                </c:pt>
                <c:pt idx="30">
                  <c:v>19.00447</c:v>
                </c:pt>
                <c:pt idx="31">
                  <c:v>20.05512999999998</c:v>
                </c:pt>
                <c:pt idx="32">
                  <c:v>21.55957</c:v>
                </c:pt>
                <c:pt idx="33">
                  <c:v>22.68929</c:v>
                </c:pt>
                <c:pt idx="34">
                  <c:v>23.50897</c:v>
                </c:pt>
                <c:pt idx="35">
                  <c:v>24.22612</c:v>
                </c:pt>
                <c:pt idx="36">
                  <c:v>25.00141</c:v>
                </c:pt>
                <c:pt idx="37">
                  <c:v>25.85635</c:v>
                </c:pt>
                <c:pt idx="38">
                  <c:v>26.89171</c:v>
                </c:pt>
                <c:pt idx="39">
                  <c:v>27.94476999999998</c:v>
                </c:pt>
                <c:pt idx="40">
                  <c:v>29.32467</c:v>
                </c:pt>
                <c:pt idx="41">
                  <c:v>31.11054</c:v>
                </c:pt>
                <c:pt idx="42">
                  <c:v>32.35886</c:v>
                </c:pt>
                <c:pt idx="43">
                  <c:v>33.00879</c:v>
                </c:pt>
                <c:pt idx="44">
                  <c:v>35.29082000000001</c:v>
                </c:pt>
                <c:pt idx="45">
                  <c:v>36.09032000000001</c:v>
                </c:pt>
                <c:pt idx="46">
                  <c:v>36.77256000000001</c:v>
                </c:pt>
              </c:numCache>
            </c:numRef>
          </c:val>
          <c:smooth val="0"/>
          <c:extLst xmlns:c16r2="http://schemas.microsoft.com/office/drawing/2015/06/chart">
            <c:ext xmlns:c16="http://schemas.microsoft.com/office/drawing/2014/chart" uri="{C3380CC4-5D6E-409C-BE32-E72D297353CC}">
              <c16:uniqueId val="{00000005-2275-4783-95FE-8D9F6CC927E4}"/>
            </c:ext>
          </c:extLst>
        </c:ser>
        <c:dLbls>
          <c:showLegendKey val="0"/>
          <c:showVal val="0"/>
          <c:showCatName val="0"/>
          <c:showSerName val="0"/>
          <c:showPercent val="0"/>
          <c:showBubbleSize val="0"/>
        </c:dLbls>
        <c:marker val="1"/>
        <c:smooth val="0"/>
        <c:axId val="-2072492104"/>
        <c:axId val="-2117826536"/>
      </c:lineChart>
      <c:catAx>
        <c:axId val="-2072492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2117826536"/>
        <c:crosses val="autoZero"/>
        <c:auto val="1"/>
        <c:lblAlgn val="ctr"/>
        <c:lblOffset val="100"/>
        <c:noMultiLvlLbl val="0"/>
      </c:catAx>
      <c:valAx>
        <c:axId val="-2117826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2072492104"/>
        <c:crosses val="autoZero"/>
        <c:crossBetween val="between"/>
      </c:valAx>
      <c:spPr>
        <a:noFill/>
        <a:ln>
          <a:noFill/>
        </a:ln>
        <a:effectLst/>
      </c:spPr>
    </c:plotArea>
    <c:legend>
      <c:legendPos val="b"/>
      <c:layout>
        <c:manualLayout>
          <c:xMode val="edge"/>
          <c:yMode val="edge"/>
          <c:x val="0.0327025801782648"/>
          <c:y val="0.839295997581712"/>
          <c:w val="0.945148455221102"/>
          <c:h val="0.14512360334126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sz="1800"/>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8FF0B0-7D14-6B4E-9E52-C1EAF29609C3}" type="doc">
      <dgm:prSet loTypeId="urn:microsoft.com/office/officeart/2009/layout/CircleArrowProcess" loCatId="" qsTypeId="urn:microsoft.com/office/officeart/2005/8/quickstyle/simple4" qsCatId="simple" csTypeId="urn:microsoft.com/office/officeart/2005/8/colors/colorful2" csCatId="colorful" phldr="1"/>
      <dgm:spPr/>
      <dgm:t>
        <a:bodyPr/>
        <a:lstStyle/>
        <a:p>
          <a:endParaRPr lang="es-ES"/>
        </a:p>
      </dgm:t>
    </dgm:pt>
    <dgm:pt modelId="{8EFC2EE4-434F-0B45-A02F-025C968477FB}">
      <dgm:prSet phldrT="[Texto]" custT="1"/>
      <dgm:spPr/>
      <dgm:t>
        <a:bodyPr/>
        <a:lstStyle/>
        <a:p>
          <a:r>
            <a:rPr lang="es-ES" sz="1800" dirty="0" smtClean="0"/>
            <a:t>ADOPCIÓN</a:t>
          </a:r>
          <a:endParaRPr lang="es-ES" sz="1800" dirty="0"/>
        </a:p>
      </dgm:t>
    </dgm:pt>
    <dgm:pt modelId="{D6FE0C68-1F7B-504F-A443-0C1ADB485900}" type="parTrans" cxnId="{ED089C9C-8BB2-F942-9751-AEB53B2BDE84}">
      <dgm:prSet/>
      <dgm:spPr/>
      <dgm:t>
        <a:bodyPr/>
        <a:lstStyle/>
        <a:p>
          <a:endParaRPr lang="es-ES" sz="1800"/>
        </a:p>
      </dgm:t>
    </dgm:pt>
    <dgm:pt modelId="{D873F30C-4E2F-864B-9C1B-C8C3FE23CB25}" type="sibTrans" cxnId="{ED089C9C-8BB2-F942-9751-AEB53B2BDE84}">
      <dgm:prSet/>
      <dgm:spPr/>
      <dgm:t>
        <a:bodyPr/>
        <a:lstStyle/>
        <a:p>
          <a:endParaRPr lang="es-ES" sz="1800"/>
        </a:p>
      </dgm:t>
    </dgm:pt>
    <dgm:pt modelId="{9863FBEB-47AF-DD49-A9B1-0BB03BF515F3}">
      <dgm:prSet phldrT="[Texto]" custT="1"/>
      <dgm:spPr/>
      <dgm:t>
        <a:bodyPr/>
        <a:lstStyle/>
        <a:p>
          <a:r>
            <a:rPr lang="es-ES" sz="1800" dirty="0" smtClean="0"/>
            <a:t>ADAPTACIÓN</a:t>
          </a:r>
          <a:endParaRPr lang="es-ES" sz="1800" dirty="0"/>
        </a:p>
      </dgm:t>
    </dgm:pt>
    <dgm:pt modelId="{23C89A47-AE84-4045-8821-232EA66F1788}" type="parTrans" cxnId="{19312944-6CD2-C140-84DA-64A302213A95}">
      <dgm:prSet/>
      <dgm:spPr/>
      <dgm:t>
        <a:bodyPr/>
        <a:lstStyle/>
        <a:p>
          <a:endParaRPr lang="es-ES" sz="1800"/>
        </a:p>
      </dgm:t>
    </dgm:pt>
    <dgm:pt modelId="{661E2EA6-AA30-CF4B-BB61-7FBEB6A29969}" type="sibTrans" cxnId="{19312944-6CD2-C140-84DA-64A302213A95}">
      <dgm:prSet/>
      <dgm:spPr/>
      <dgm:t>
        <a:bodyPr/>
        <a:lstStyle/>
        <a:p>
          <a:endParaRPr lang="es-ES" sz="1800"/>
        </a:p>
      </dgm:t>
    </dgm:pt>
    <dgm:pt modelId="{00A386CA-E991-F642-A1E9-5279F385AD38}">
      <dgm:prSet phldrT="[Texto]" custT="1"/>
      <dgm:spPr/>
      <dgm:t>
        <a:bodyPr/>
        <a:lstStyle/>
        <a:p>
          <a:r>
            <a:rPr lang="es-ES" sz="1800" dirty="0" smtClean="0"/>
            <a:t>TRANSPOSICIÓN</a:t>
          </a:r>
          <a:endParaRPr lang="es-ES" sz="1800" dirty="0"/>
        </a:p>
      </dgm:t>
    </dgm:pt>
    <dgm:pt modelId="{197C3F6D-ECAD-1247-ABE0-5F1ABD05B936}" type="parTrans" cxnId="{0B98116B-3128-F240-B5E0-6AC663ABC233}">
      <dgm:prSet/>
      <dgm:spPr/>
      <dgm:t>
        <a:bodyPr/>
        <a:lstStyle/>
        <a:p>
          <a:endParaRPr lang="es-ES" sz="1800"/>
        </a:p>
      </dgm:t>
    </dgm:pt>
    <dgm:pt modelId="{8D1A72FA-86FC-CC49-986C-4DFACAA0D494}" type="sibTrans" cxnId="{0B98116B-3128-F240-B5E0-6AC663ABC233}">
      <dgm:prSet/>
      <dgm:spPr/>
      <dgm:t>
        <a:bodyPr/>
        <a:lstStyle/>
        <a:p>
          <a:endParaRPr lang="es-ES" sz="1800"/>
        </a:p>
      </dgm:t>
    </dgm:pt>
    <dgm:pt modelId="{92119614-8196-AA49-B324-DAA71600DF0A}" type="pres">
      <dgm:prSet presAssocID="{CE8FF0B0-7D14-6B4E-9E52-C1EAF29609C3}" presName="Name0" presStyleCnt="0">
        <dgm:presLayoutVars>
          <dgm:chMax val="7"/>
          <dgm:chPref val="7"/>
          <dgm:dir/>
          <dgm:animLvl val="lvl"/>
        </dgm:presLayoutVars>
      </dgm:prSet>
      <dgm:spPr/>
      <dgm:t>
        <a:bodyPr/>
        <a:lstStyle/>
        <a:p>
          <a:endParaRPr lang="es-ES"/>
        </a:p>
      </dgm:t>
    </dgm:pt>
    <dgm:pt modelId="{8AECEF16-1F44-3043-810F-E52D424AB785}" type="pres">
      <dgm:prSet presAssocID="{8EFC2EE4-434F-0B45-A02F-025C968477FB}" presName="Accent1" presStyleCnt="0"/>
      <dgm:spPr/>
    </dgm:pt>
    <dgm:pt modelId="{3AEBE95D-93E5-864D-A34A-DE2A153C8108}" type="pres">
      <dgm:prSet presAssocID="{8EFC2EE4-434F-0B45-A02F-025C968477FB}" presName="Accent" presStyleLbl="node1" presStyleIdx="0" presStyleCnt="3"/>
      <dgm:spPr/>
    </dgm:pt>
    <dgm:pt modelId="{928AE96E-7478-AE44-B4A5-240A08286887}" type="pres">
      <dgm:prSet presAssocID="{8EFC2EE4-434F-0B45-A02F-025C968477FB}" presName="Parent1" presStyleLbl="revTx" presStyleIdx="0" presStyleCnt="3">
        <dgm:presLayoutVars>
          <dgm:chMax val="1"/>
          <dgm:chPref val="1"/>
          <dgm:bulletEnabled val="1"/>
        </dgm:presLayoutVars>
      </dgm:prSet>
      <dgm:spPr/>
      <dgm:t>
        <a:bodyPr/>
        <a:lstStyle/>
        <a:p>
          <a:endParaRPr lang="es-ES"/>
        </a:p>
      </dgm:t>
    </dgm:pt>
    <dgm:pt modelId="{ECF732F9-A51A-4D42-AB84-B679DA4CC69E}" type="pres">
      <dgm:prSet presAssocID="{9863FBEB-47AF-DD49-A9B1-0BB03BF515F3}" presName="Accent2" presStyleCnt="0"/>
      <dgm:spPr/>
    </dgm:pt>
    <dgm:pt modelId="{AA85504F-99B1-004E-81B7-2755C0E85A94}" type="pres">
      <dgm:prSet presAssocID="{9863FBEB-47AF-DD49-A9B1-0BB03BF515F3}" presName="Accent" presStyleLbl="node1" presStyleIdx="1" presStyleCnt="3"/>
      <dgm:spPr/>
    </dgm:pt>
    <dgm:pt modelId="{89D48FA8-600E-C241-AB04-A6894ACC67A6}" type="pres">
      <dgm:prSet presAssocID="{9863FBEB-47AF-DD49-A9B1-0BB03BF515F3}" presName="Parent2" presStyleLbl="revTx" presStyleIdx="1" presStyleCnt="3">
        <dgm:presLayoutVars>
          <dgm:chMax val="1"/>
          <dgm:chPref val="1"/>
          <dgm:bulletEnabled val="1"/>
        </dgm:presLayoutVars>
      </dgm:prSet>
      <dgm:spPr/>
      <dgm:t>
        <a:bodyPr/>
        <a:lstStyle/>
        <a:p>
          <a:endParaRPr lang="es-ES"/>
        </a:p>
      </dgm:t>
    </dgm:pt>
    <dgm:pt modelId="{77739339-88AD-2745-A63A-3698C9376CB8}" type="pres">
      <dgm:prSet presAssocID="{00A386CA-E991-F642-A1E9-5279F385AD38}" presName="Accent3" presStyleCnt="0"/>
      <dgm:spPr/>
    </dgm:pt>
    <dgm:pt modelId="{4E665178-9946-FE4B-837D-80B85DCEA9C1}" type="pres">
      <dgm:prSet presAssocID="{00A386CA-E991-F642-A1E9-5279F385AD38}" presName="Accent" presStyleLbl="node1" presStyleIdx="2" presStyleCnt="3"/>
      <dgm:spPr/>
    </dgm:pt>
    <dgm:pt modelId="{75EA4ADF-475E-564E-959D-A65A4892D3A7}" type="pres">
      <dgm:prSet presAssocID="{00A386CA-E991-F642-A1E9-5279F385AD38}" presName="Parent3" presStyleLbl="revTx" presStyleIdx="2" presStyleCnt="3">
        <dgm:presLayoutVars>
          <dgm:chMax val="1"/>
          <dgm:chPref val="1"/>
          <dgm:bulletEnabled val="1"/>
        </dgm:presLayoutVars>
      </dgm:prSet>
      <dgm:spPr/>
      <dgm:t>
        <a:bodyPr/>
        <a:lstStyle/>
        <a:p>
          <a:endParaRPr lang="es-ES"/>
        </a:p>
      </dgm:t>
    </dgm:pt>
  </dgm:ptLst>
  <dgm:cxnLst>
    <dgm:cxn modelId="{F84F47F3-716D-574B-9737-B83C61B96C80}" type="presOf" srcId="{CE8FF0B0-7D14-6B4E-9E52-C1EAF29609C3}" destId="{92119614-8196-AA49-B324-DAA71600DF0A}" srcOrd="0" destOrd="0" presId="urn:microsoft.com/office/officeart/2009/layout/CircleArrowProcess"/>
    <dgm:cxn modelId="{0B98116B-3128-F240-B5E0-6AC663ABC233}" srcId="{CE8FF0B0-7D14-6B4E-9E52-C1EAF29609C3}" destId="{00A386CA-E991-F642-A1E9-5279F385AD38}" srcOrd="2" destOrd="0" parTransId="{197C3F6D-ECAD-1247-ABE0-5F1ABD05B936}" sibTransId="{8D1A72FA-86FC-CC49-986C-4DFACAA0D494}"/>
    <dgm:cxn modelId="{F8416B76-3318-A64B-827D-274AA8A7163C}" type="presOf" srcId="{00A386CA-E991-F642-A1E9-5279F385AD38}" destId="{75EA4ADF-475E-564E-959D-A65A4892D3A7}" srcOrd="0" destOrd="0" presId="urn:microsoft.com/office/officeart/2009/layout/CircleArrowProcess"/>
    <dgm:cxn modelId="{DC155FD2-FD4B-D946-806B-3914B2BDA038}" type="presOf" srcId="{9863FBEB-47AF-DD49-A9B1-0BB03BF515F3}" destId="{89D48FA8-600E-C241-AB04-A6894ACC67A6}" srcOrd="0" destOrd="0" presId="urn:microsoft.com/office/officeart/2009/layout/CircleArrowProcess"/>
    <dgm:cxn modelId="{19312944-6CD2-C140-84DA-64A302213A95}" srcId="{CE8FF0B0-7D14-6B4E-9E52-C1EAF29609C3}" destId="{9863FBEB-47AF-DD49-A9B1-0BB03BF515F3}" srcOrd="1" destOrd="0" parTransId="{23C89A47-AE84-4045-8821-232EA66F1788}" sibTransId="{661E2EA6-AA30-CF4B-BB61-7FBEB6A29969}"/>
    <dgm:cxn modelId="{ED089C9C-8BB2-F942-9751-AEB53B2BDE84}" srcId="{CE8FF0B0-7D14-6B4E-9E52-C1EAF29609C3}" destId="{8EFC2EE4-434F-0B45-A02F-025C968477FB}" srcOrd="0" destOrd="0" parTransId="{D6FE0C68-1F7B-504F-A443-0C1ADB485900}" sibTransId="{D873F30C-4E2F-864B-9C1B-C8C3FE23CB25}"/>
    <dgm:cxn modelId="{B4CE901F-BCBA-B143-8393-BC5CE5334F83}" type="presOf" srcId="{8EFC2EE4-434F-0B45-A02F-025C968477FB}" destId="{928AE96E-7478-AE44-B4A5-240A08286887}" srcOrd="0" destOrd="0" presId="urn:microsoft.com/office/officeart/2009/layout/CircleArrowProcess"/>
    <dgm:cxn modelId="{050BF623-4979-FF49-AD1B-E3175DFF162C}" type="presParOf" srcId="{92119614-8196-AA49-B324-DAA71600DF0A}" destId="{8AECEF16-1F44-3043-810F-E52D424AB785}" srcOrd="0" destOrd="0" presId="urn:microsoft.com/office/officeart/2009/layout/CircleArrowProcess"/>
    <dgm:cxn modelId="{A5EB9475-7AFD-8C48-B8BF-A6481D3F76F6}" type="presParOf" srcId="{8AECEF16-1F44-3043-810F-E52D424AB785}" destId="{3AEBE95D-93E5-864D-A34A-DE2A153C8108}" srcOrd="0" destOrd="0" presId="urn:microsoft.com/office/officeart/2009/layout/CircleArrowProcess"/>
    <dgm:cxn modelId="{743510E0-838A-F743-AC3A-227CC4900403}" type="presParOf" srcId="{92119614-8196-AA49-B324-DAA71600DF0A}" destId="{928AE96E-7478-AE44-B4A5-240A08286887}" srcOrd="1" destOrd="0" presId="urn:microsoft.com/office/officeart/2009/layout/CircleArrowProcess"/>
    <dgm:cxn modelId="{24CF34A7-BCAC-884E-8F36-B30EF9D9E28D}" type="presParOf" srcId="{92119614-8196-AA49-B324-DAA71600DF0A}" destId="{ECF732F9-A51A-4D42-AB84-B679DA4CC69E}" srcOrd="2" destOrd="0" presId="urn:microsoft.com/office/officeart/2009/layout/CircleArrowProcess"/>
    <dgm:cxn modelId="{354422F2-D260-F24D-9E5E-2BF2FE81E39B}" type="presParOf" srcId="{ECF732F9-A51A-4D42-AB84-B679DA4CC69E}" destId="{AA85504F-99B1-004E-81B7-2755C0E85A94}" srcOrd="0" destOrd="0" presId="urn:microsoft.com/office/officeart/2009/layout/CircleArrowProcess"/>
    <dgm:cxn modelId="{4F494E3C-5789-7043-8831-F02CF0546729}" type="presParOf" srcId="{92119614-8196-AA49-B324-DAA71600DF0A}" destId="{89D48FA8-600E-C241-AB04-A6894ACC67A6}" srcOrd="3" destOrd="0" presId="urn:microsoft.com/office/officeart/2009/layout/CircleArrowProcess"/>
    <dgm:cxn modelId="{D65A1497-55A7-104B-9D08-D86709A8D5FE}" type="presParOf" srcId="{92119614-8196-AA49-B324-DAA71600DF0A}" destId="{77739339-88AD-2745-A63A-3698C9376CB8}" srcOrd="4" destOrd="0" presId="urn:microsoft.com/office/officeart/2009/layout/CircleArrowProcess"/>
    <dgm:cxn modelId="{9FBBB4D8-9D7C-5242-B5AA-4A8269BE2F5F}" type="presParOf" srcId="{77739339-88AD-2745-A63A-3698C9376CB8}" destId="{4E665178-9946-FE4B-837D-80B85DCEA9C1}" srcOrd="0" destOrd="0" presId="urn:microsoft.com/office/officeart/2009/layout/CircleArrowProcess"/>
    <dgm:cxn modelId="{1AF38327-799B-3F43-8375-A6C8A98D3EBB}" type="presParOf" srcId="{92119614-8196-AA49-B324-DAA71600DF0A}" destId="{75EA4ADF-475E-564E-959D-A65A4892D3A7}"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BE95D-93E5-864D-A34A-DE2A153C8108}">
      <dsp:nvSpPr>
        <dsp:cNvPr id="0" name=""/>
        <dsp:cNvSpPr/>
      </dsp:nvSpPr>
      <dsp:spPr>
        <a:xfrm>
          <a:off x="3650803" y="0"/>
          <a:ext cx="2926017" cy="2926462"/>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8AE96E-7478-AE44-B4A5-240A08286887}">
      <dsp:nvSpPr>
        <dsp:cNvPr id="0" name=""/>
        <dsp:cNvSpPr/>
      </dsp:nvSpPr>
      <dsp:spPr>
        <a:xfrm>
          <a:off x="4297549" y="1056541"/>
          <a:ext cx="1625931" cy="81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ADOPCIÓN</a:t>
          </a:r>
          <a:endParaRPr lang="es-ES" sz="1800" kern="1200" dirty="0"/>
        </a:p>
      </dsp:txBody>
      <dsp:txXfrm>
        <a:off x="4297549" y="1056541"/>
        <a:ext cx="1625931" cy="812771"/>
      </dsp:txXfrm>
    </dsp:sp>
    <dsp:sp modelId="{AA85504F-99B1-004E-81B7-2755C0E85A94}">
      <dsp:nvSpPr>
        <dsp:cNvPr id="0" name=""/>
        <dsp:cNvSpPr/>
      </dsp:nvSpPr>
      <dsp:spPr>
        <a:xfrm>
          <a:off x="2838112" y="1681469"/>
          <a:ext cx="2926017" cy="2926462"/>
        </a:xfrm>
        <a:prstGeom prst="leftCircularArrow">
          <a:avLst>
            <a:gd name="adj1" fmla="val 10980"/>
            <a:gd name="adj2" fmla="val 1142322"/>
            <a:gd name="adj3" fmla="val 6300000"/>
            <a:gd name="adj4" fmla="val 18900000"/>
            <a:gd name="adj5" fmla="val 12500"/>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D48FA8-600E-C241-AB04-A6894ACC67A6}">
      <dsp:nvSpPr>
        <dsp:cNvPr id="0" name=""/>
        <dsp:cNvSpPr/>
      </dsp:nvSpPr>
      <dsp:spPr>
        <a:xfrm>
          <a:off x="3488155" y="2747737"/>
          <a:ext cx="1625931" cy="81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ADAPTACIÓN</a:t>
          </a:r>
          <a:endParaRPr lang="es-ES" sz="1800" kern="1200" dirty="0"/>
        </a:p>
      </dsp:txBody>
      <dsp:txXfrm>
        <a:off x="3488155" y="2747737"/>
        <a:ext cx="1625931" cy="812771"/>
      </dsp:txXfrm>
    </dsp:sp>
    <dsp:sp modelId="{4E665178-9946-FE4B-837D-80B85DCEA9C1}">
      <dsp:nvSpPr>
        <dsp:cNvPr id="0" name=""/>
        <dsp:cNvSpPr/>
      </dsp:nvSpPr>
      <dsp:spPr>
        <a:xfrm>
          <a:off x="3859058" y="3564156"/>
          <a:ext cx="2513901" cy="2514909"/>
        </a:xfrm>
        <a:prstGeom prst="blockArc">
          <a:avLst>
            <a:gd name="adj1" fmla="val 13500000"/>
            <a:gd name="adj2" fmla="val 10800000"/>
            <a:gd name="adj3" fmla="val 1274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5EA4ADF-475E-564E-959D-A65A4892D3A7}">
      <dsp:nvSpPr>
        <dsp:cNvPr id="0" name=""/>
        <dsp:cNvSpPr/>
      </dsp:nvSpPr>
      <dsp:spPr>
        <a:xfrm>
          <a:off x="4301395" y="4441365"/>
          <a:ext cx="1625931" cy="81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TRANSPOSICIÓN</a:t>
          </a:r>
          <a:endParaRPr lang="es-ES" sz="1800" kern="1200" dirty="0"/>
        </a:p>
      </dsp:txBody>
      <dsp:txXfrm>
        <a:off x="4301395" y="4441365"/>
        <a:ext cx="1625931" cy="81277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4D947C1D-160E-8A43-8FDF-FD447521907B}" type="datetimeFigureOut">
              <a:rPr lang="es-ES" smtClean="0"/>
              <a:t>20/09/18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CA91480-B185-EB4D-A9D7-672A29DF19F2}" type="slidenum">
              <a:rPr lang="es-ES" smtClean="0"/>
              <a:t>‹Nr.›</a:t>
            </a:fld>
            <a:endParaRPr lang="es-ES"/>
          </a:p>
        </p:txBody>
      </p:sp>
      <p:pic>
        <p:nvPicPr>
          <p:cNvPr id="8" name="Imagen 7" descr="PROPUESTA 3_ PPT-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937371"/>
          </a:xfrm>
          <a:prstGeom prst="rect">
            <a:avLst/>
          </a:prstGeom>
        </p:spPr>
      </p:pic>
    </p:spTree>
    <p:extLst>
      <p:ext uri="{BB962C8B-B14F-4D97-AF65-F5344CB8AC3E}">
        <p14:creationId xmlns:p14="http://schemas.microsoft.com/office/powerpoint/2010/main" val="304676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3" name="Imagen 2" descr="PROPUESTA 3_ PPT-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4" y="47385"/>
            <a:ext cx="9144000" cy="6840215"/>
          </a:xfrm>
          <a:prstGeom prst="rect">
            <a:avLst/>
          </a:prstGeom>
        </p:spPr>
      </p:pic>
    </p:spTree>
    <p:extLst>
      <p:ext uri="{BB962C8B-B14F-4D97-AF65-F5344CB8AC3E}">
        <p14:creationId xmlns:p14="http://schemas.microsoft.com/office/powerpoint/2010/main" val="10209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1"/>
            <a:ext cx="5111750" cy="5219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texto 3"/>
          <p:cNvSpPr>
            <a:spLocks noGrp="1"/>
          </p:cNvSpPr>
          <p:nvPr>
            <p:ph type="body" sz="half" idx="2"/>
          </p:nvPr>
        </p:nvSpPr>
        <p:spPr>
          <a:xfrm>
            <a:off x="457200" y="1604434"/>
            <a:ext cx="3008313" cy="38883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Tree>
    <p:extLst>
      <p:ext uri="{BB962C8B-B14F-4D97-AF65-F5344CB8AC3E}">
        <p14:creationId xmlns:p14="http://schemas.microsoft.com/office/powerpoint/2010/main" val="4194837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pic>
        <p:nvPicPr>
          <p:cNvPr id="8" name="Imagen 7" descr="PROPUESTA 3_ PPT-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49"/>
            <a:ext cx="9144000" cy="6858000"/>
          </a:xfrm>
          <a:prstGeom prst="rect">
            <a:avLst/>
          </a:prstGeom>
        </p:spPr>
      </p:pic>
      <p:sp>
        <p:nvSpPr>
          <p:cNvPr id="2" name="Título vertical 1"/>
          <p:cNvSpPr>
            <a:spLocks noGrp="1"/>
          </p:cNvSpPr>
          <p:nvPr>
            <p:ph type="title" orient="vert"/>
          </p:nvPr>
        </p:nvSpPr>
        <p:spPr>
          <a:xfrm rot="16200000">
            <a:off x="1238659" y="-28457"/>
            <a:ext cx="2057400" cy="3614448"/>
          </a:xfrm>
        </p:spPr>
        <p:txBody>
          <a:bodyPr vert="eaVert"/>
          <a:lstStyle>
            <a:lvl1pPr>
              <a:defRPr b="1">
                <a:solidFill>
                  <a:srgbClr val="404040"/>
                </a:solidFill>
              </a:defRPr>
            </a:lvl1pPr>
          </a:lstStyle>
          <a:p>
            <a:r>
              <a:rPr lang="es-ES_tradnl" dirty="0" smtClean="0"/>
              <a:t>Clic para editar título</a:t>
            </a:r>
            <a:endParaRPr lang="es-ES" dirty="0"/>
          </a:p>
        </p:txBody>
      </p:sp>
      <p:sp>
        <p:nvSpPr>
          <p:cNvPr id="3" name="Marcador de texto vertical 2"/>
          <p:cNvSpPr>
            <a:spLocks noGrp="1"/>
          </p:cNvSpPr>
          <p:nvPr>
            <p:ph type="body" orient="vert" idx="1"/>
          </p:nvPr>
        </p:nvSpPr>
        <p:spPr>
          <a:xfrm rot="16200000">
            <a:off x="3816614" y="1136384"/>
            <a:ext cx="5102649" cy="4121043"/>
          </a:xfrm>
        </p:spPr>
        <p:txBody>
          <a:bodyPr vert="eaVert"/>
          <a:lstStyle>
            <a:lvl1pPr>
              <a:defRPr sz="2400"/>
            </a:lvl1pPr>
            <a:lvl2pPr>
              <a:defRPr sz="2400"/>
            </a:lvl2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9" name="Marcador de posición de imagen 2"/>
          <p:cNvSpPr>
            <a:spLocks noGrp="1"/>
          </p:cNvSpPr>
          <p:nvPr>
            <p:ph type="pic" idx="10"/>
          </p:nvPr>
        </p:nvSpPr>
        <p:spPr>
          <a:xfrm>
            <a:off x="460134" y="2995082"/>
            <a:ext cx="3614450" cy="275314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Tree>
    <p:extLst>
      <p:ext uri="{BB962C8B-B14F-4D97-AF65-F5344CB8AC3E}">
        <p14:creationId xmlns:p14="http://schemas.microsoft.com/office/powerpoint/2010/main" val="100751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86884" y="1865842"/>
            <a:ext cx="7772400" cy="1470025"/>
          </a:xfrm>
        </p:spPr>
        <p:txBody>
          <a:bodyPr/>
          <a:lstStyle>
            <a:lvl1pPr>
              <a:defRPr b="1">
                <a:solidFill>
                  <a:schemeClr val="tx1">
                    <a:lumMod val="75000"/>
                    <a:lumOff val="25000"/>
                  </a:schemeClr>
                </a:solidFill>
              </a:defRPr>
            </a:lvl1pPr>
          </a:lstStyle>
          <a:p>
            <a:endParaRPr lang="es-ES" dirty="0"/>
          </a:p>
        </p:txBody>
      </p:sp>
      <p:sp>
        <p:nvSpPr>
          <p:cNvPr id="3" name="Subtítulo 2"/>
          <p:cNvSpPr>
            <a:spLocks noGrp="1"/>
          </p:cNvSpPr>
          <p:nvPr>
            <p:ph type="subTitle" idx="1"/>
          </p:nvPr>
        </p:nvSpPr>
        <p:spPr>
          <a:xfrm>
            <a:off x="1491548" y="3636793"/>
            <a:ext cx="6400800" cy="12784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pic>
        <p:nvPicPr>
          <p:cNvPr id="5" name="Imagen 4" descr="PROPUESTA 3_ PPT-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739"/>
            <a:ext cx="9144000" cy="6840215"/>
          </a:xfrm>
          <a:prstGeom prst="rect">
            <a:avLst/>
          </a:prstGeom>
        </p:spPr>
      </p:pic>
    </p:spTree>
    <p:extLst>
      <p:ext uri="{BB962C8B-B14F-4D97-AF65-F5344CB8AC3E}">
        <p14:creationId xmlns:p14="http://schemas.microsoft.com/office/powerpoint/2010/main" val="413288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8" name="Imagen 7" descr="PROPUESTA 3_ PPT-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534"/>
            <a:ext cx="9144000" cy="6840215"/>
          </a:xfrm>
          <a:prstGeom prst="rect">
            <a:avLst/>
          </a:prstGeom>
        </p:spPr>
      </p:pic>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2" name="Título 1"/>
          <p:cNvSpPr>
            <a:spLocks noGrp="1"/>
          </p:cNvSpPr>
          <p:nvPr>
            <p:ph type="title"/>
          </p:nvPr>
        </p:nvSpPr>
        <p:spPr>
          <a:xfrm>
            <a:off x="1792288" y="4959350"/>
            <a:ext cx="5486400" cy="566738"/>
          </a:xfrm>
        </p:spPr>
        <p:txBody>
          <a:bodyPr anchor="b"/>
          <a:lstStyle>
            <a:lvl1pPr algn="l">
              <a:defRPr sz="2000" b="1"/>
            </a:lvl1pPr>
          </a:lstStyle>
          <a:p>
            <a:r>
              <a:rPr lang="es-ES_tradnl" dirty="0" smtClean="0"/>
              <a:t>Clic para editar título</a:t>
            </a:r>
            <a:endParaRPr lang="es-ES" dirty="0"/>
          </a:p>
        </p:txBody>
      </p:sp>
    </p:spTree>
    <p:extLst>
      <p:ext uri="{BB962C8B-B14F-4D97-AF65-F5344CB8AC3E}">
        <p14:creationId xmlns:p14="http://schemas.microsoft.com/office/powerpoint/2010/main" val="2554001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722313" y="2812785"/>
            <a:ext cx="7772400" cy="21825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2" name="Título 1"/>
          <p:cNvSpPr>
            <a:spLocks noGrp="1"/>
          </p:cNvSpPr>
          <p:nvPr>
            <p:ph type="title"/>
          </p:nvPr>
        </p:nvSpPr>
        <p:spPr>
          <a:xfrm>
            <a:off x="722313" y="1104900"/>
            <a:ext cx="7772400" cy="1362075"/>
          </a:xfrm>
        </p:spPr>
        <p:txBody>
          <a:bodyPr anchor="t"/>
          <a:lstStyle>
            <a:lvl1pPr algn="l">
              <a:defRPr sz="4000" b="1" cap="all">
                <a:solidFill>
                  <a:srgbClr val="404040"/>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204159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5" name="Imagen 4" descr="PROPUESTA 3_ PPT-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4" y="47385"/>
            <a:ext cx="9144000" cy="6840215"/>
          </a:xfrm>
          <a:prstGeom prst="rect">
            <a:avLst/>
          </a:prstGeom>
        </p:spPr>
      </p:pic>
      <p:sp>
        <p:nvSpPr>
          <p:cNvPr id="4" name="Marcador de contenido 3"/>
          <p:cNvSpPr>
            <a:spLocks noGrp="1"/>
          </p:cNvSpPr>
          <p:nvPr>
            <p:ph sz="half" idx="2"/>
          </p:nvPr>
        </p:nvSpPr>
        <p:spPr>
          <a:xfrm>
            <a:off x="4648200" y="1600200"/>
            <a:ext cx="4038600" cy="39772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2" name="Título 1"/>
          <p:cNvSpPr>
            <a:spLocks noGrp="1"/>
          </p:cNvSpPr>
          <p:nvPr>
            <p:ph type="title"/>
          </p:nvPr>
        </p:nvSpPr>
        <p:spPr/>
        <p:txBody>
          <a:bodyPr/>
          <a:lstStyle>
            <a:lvl1pPr>
              <a:defRPr b="1">
                <a:solidFill>
                  <a:srgbClr val="404040"/>
                </a:solidFill>
              </a:defRPr>
            </a:lvl1pPr>
          </a:lstStyle>
          <a:p>
            <a:r>
              <a:rPr lang="es-ES_tradnl" dirty="0" smtClean="0"/>
              <a:t>Clic para editar título</a:t>
            </a:r>
            <a:endParaRPr lang="es-ES" dirty="0"/>
          </a:p>
        </p:txBody>
      </p:sp>
      <p:sp>
        <p:nvSpPr>
          <p:cNvPr id="3" name="Marcador de contenido 2"/>
          <p:cNvSpPr>
            <a:spLocks noGrp="1"/>
          </p:cNvSpPr>
          <p:nvPr>
            <p:ph sz="half" idx="1"/>
          </p:nvPr>
        </p:nvSpPr>
        <p:spPr>
          <a:xfrm>
            <a:off x="457200" y="1600200"/>
            <a:ext cx="4038600" cy="39772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80801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descr="PROPUESTA 3_ PPT-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954"/>
            <a:ext cx="9162956" cy="6858000"/>
          </a:xfrm>
          <a:prstGeom prst="rect">
            <a:avLst/>
          </a:prstGeom>
        </p:spPr>
      </p:pic>
      <p:sp>
        <p:nvSpPr>
          <p:cNvPr id="3" name="Marcador de contenido 2"/>
          <p:cNvSpPr>
            <a:spLocks noGrp="1"/>
          </p:cNvSpPr>
          <p:nvPr>
            <p:ph idx="1"/>
          </p:nvPr>
        </p:nvSpPr>
        <p:spPr>
          <a:xfrm>
            <a:off x="457200" y="2171700"/>
            <a:ext cx="8229600" cy="3395133"/>
          </a:xfrm>
        </p:spPr>
        <p:txBody>
          <a:bodyPr/>
          <a:lstStyle>
            <a:lvl1pPr>
              <a:defRPr sz="2000"/>
            </a:lvl1pPr>
            <a:lvl2pPr>
              <a:defRPr sz="2400"/>
            </a:lvl2pPr>
            <a:lvl3pPr>
              <a:defRPr sz="2000"/>
            </a:lvl3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2" name="Título 1"/>
          <p:cNvSpPr>
            <a:spLocks noGrp="1"/>
          </p:cNvSpPr>
          <p:nvPr>
            <p:ph type="title"/>
          </p:nvPr>
        </p:nvSpPr>
        <p:spPr>
          <a:xfrm>
            <a:off x="457200" y="846138"/>
            <a:ext cx="8229600" cy="1143000"/>
          </a:xfrm>
        </p:spPr>
        <p:txBody>
          <a:bodyPr/>
          <a:lstStyle>
            <a:lvl1pPr>
              <a:defRPr b="1">
                <a:solidFill>
                  <a:srgbClr val="404040"/>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75667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404040"/>
                </a:solidFill>
              </a:defRPr>
            </a:lvl1pPr>
          </a:lstStyle>
          <a:p>
            <a:r>
              <a:rPr lang="es-ES_tradnl" dirty="0" smtClean="0"/>
              <a:t>Clic para editar título</a:t>
            </a:r>
            <a:endParaRPr lang="es-ES" dirty="0"/>
          </a:p>
        </p:txBody>
      </p:sp>
      <p:sp>
        <p:nvSpPr>
          <p:cNvPr id="3" name="Marcador de texto 2"/>
          <p:cNvSpPr>
            <a:spLocks noGrp="1"/>
          </p:cNvSpPr>
          <p:nvPr>
            <p:ph type="body" idx="1"/>
          </p:nvPr>
        </p:nvSpPr>
        <p:spPr>
          <a:xfrm>
            <a:off x="457200" y="1535113"/>
            <a:ext cx="4040188" cy="639762"/>
          </a:xfrm>
        </p:spPr>
        <p:txBody>
          <a:bodyPr anchor="b">
            <a:noAutofit/>
          </a:bodyPr>
          <a:lstStyle>
            <a:lvl1pPr marL="0" indent="0">
              <a:buNone/>
              <a:defRPr sz="1800" b="1">
                <a:solidFill>
                  <a:srgbClr val="4040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457200" y="2174875"/>
            <a:ext cx="4040188" cy="336020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texto 4"/>
          <p:cNvSpPr>
            <a:spLocks noGrp="1"/>
          </p:cNvSpPr>
          <p:nvPr>
            <p:ph type="body" sz="quarter" idx="3"/>
          </p:nvPr>
        </p:nvSpPr>
        <p:spPr>
          <a:xfrm>
            <a:off x="4645025" y="1535113"/>
            <a:ext cx="4041775" cy="639762"/>
          </a:xfrm>
        </p:spPr>
        <p:txBody>
          <a:bodyPr anchor="b">
            <a:noAutofit/>
          </a:bodyPr>
          <a:lstStyle>
            <a:lvl1pPr marL="0" indent="0">
              <a:buNone/>
              <a:defRPr sz="1800" b="1">
                <a:solidFill>
                  <a:srgbClr val="4040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45025" y="2174875"/>
            <a:ext cx="4041775" cy="3360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222688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7" name="Imagen 6" descr="PROPUESTA 3_ PPT-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534"/>
            <a:ext cx="9144000" cy="6840215"/>
          </a:xfrm>
          <a:prstGeom prst="rect">
            <a:avLst/>
          </a:prstGeom>
        </p:spPr>
      </p:pic>
      <p:sp>
        <p:nvSpPr>
          <p:cNvPr id="2" name="Título 1"/>
          <p:cNvSpPr>
            <a:spLocks noGrp="1"/>
          </p:cNvSpPr>
          <p:nvPr>
            <p:ph type="title"/>
          </p:nvPr>
        </p:nvSpPr>
        <p:spPr>
          <a:xfrm>
            <a:off x="457200" y="645054"/>
            <a:ext cx="8229600" cy="1143000"/>
          </a:xfrm>
        </p:spPr>
        <p:txBody>
          <a:bodyPr/>
          <a:lstStyle>
            <a:lvl1pPr>
              <a:defRPr b="1">
                <a:solidFill>
                  <a:srgbClr val="404040"/>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178514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8" name="Marcador de contenido 2"/>
          <p:cNvSpPr>
            <a:spLocks noGrp="1"/>
          </p:cNvSpPr>
          <p:nvPr>
            <p:ph idx="1"/>
          </p:nvPr>
        </p:nvSpPr>
        <p:spPr>
          <a:xfrm>
            <a:off x="457199" y="1847851"/>
            <a:ext cx="8229601" cy="3655482"/>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2" name="Título 1"/>
          <p:cNvSpPr>
            <a:spLocks noGrp="1"/>
          </p:cNvSpPr>
          <p:nvPr>
            <p:ph type="title"/>
          </p:nvPr>
        </p:nvSpPr>
        <p:spPr>
          <a:xfrm>
            <a:off x="457200" y="465138"/>
            <a:ext cx="8229600" cy="1143000"/>
          </a:xfrm>
        </p:spPr>
        <p:txBody>
          <a:bodyPr/>
          <a:lstStyle>
            <a:lvl1pPr>
              <a:defRPr b="1">
                <a:solidFill>
                  <a:srgbClr val="404040"/>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28779938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47C1D-160E-8A43-8FDF-FD447521907B}" type="datetimeFigureOut">
              <a:rPr lang="es-ES" smtClean="0"/>
              <a:t>20/09/18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91480-B185-EB4D-A9D7-672A29DF19F2}" type="slidenum">
              <a:rPr lang="es-ES" smtClean="0"/>
              <a:t>‹Nr.›</a:t>
            </a:fld>
            <a:endParaRPr lang="es-ES"/>
          </a:p>
        </p:txBody>
      </p:sp>
      <p:pic>
        <p:nvPicPr>
          <p:cNvPr id="9" name="Imagen 8" descr="PROPUESTA 3_ PPT-03.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38951"/>
            <a:ext cx="9144000" cy="6840215"/>
          </a:xfrm>
          <a:prstGeom prst="rect">
            <a:avLst/>
          </a:prstGeom>
        </p:spPr>
      </p:pic>
    </p:spTree>
    <p:extLst>
      <p:ext uri="{BB962C8B-B14F-4D97-AF65-F5344CB8AC3E}">
        <p14:creationId xmlns:p14="http://schemas.microsoft.com/office/powerpoint/2010/main" val="211846784"/>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7" r:id="rId3"/>
    <p:sldLayoutId id="2147483651" r:id="rId4"/>
    <p:sldLayoutId id="2147483652" r:id="rId5"/>
    <p:sldLayoutId id="2147483650" r:id="rId6"/>
    <p:sldLayoutId id="2147483653" r:id="rId7"/>
    <p:sldLayoutId id="2147483654" r:id="rId8"/>
    <p:sldLayoutId id="2147483658" r:id="rId9"/>
    <p:sldLayoutId id="2147483655" r:id="rId10"/>
    <p:sldLayoutId id="2147483656"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pn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 Id="rId3" Type="http://schemas.openxmlformats.org/officeDocument/2006/relationships/hyperlink" Target="mailto:rubenvallejo@usantotomas.edu.c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oleObject" Target="../embeddings/oleObject1.bin"/><Relationship Id="rId9" Type="http://schemas.openxmlformats.org/officeDocument/2006/relationships/oleObject" Target="../embeddings/Presentaci_n_de_Microsoft_PowerPoint_97_-_20031.ppt"/><Relationship Id="rId10"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6534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11666"/>
            <a:ext cx="9144000" cy="5460999"/>
          </a:xfrm>
          <a:prstGeom prst="rect">
            <a:avLst/>
          </a:prstGeom>
        </p:spPr>
      </p:pic>
      <p:sp>
        <p:nvSpPr>
          <p:cNvPr id="3" name="CuadroTexto 2"/>
          <p:cNvSpPr txBox="1"/>
          <p:nvPr/>
        </p:nvSpPr>
        <p:spPr>
          <a:xfrm>
            <a:off x="524933" y="5249333"/>
            <a:ext cx="2997200" cy="369332"/>
          </a:xfrm>
          <a:prstGeom prst="rect">
            <a:avLst/>
          </a:prstGeom>
          <a:noFill/>
        </p:spPr>
        <p:txBody>
          <a:bodyPr wrap="square" rtlCol="0">
            <a:spAutoFit/>
          </a:bodyPr>
          <a:lstStyle/>
          <a:p>
            <a:r>
              <a:rPr lang="es-ES" dirty="0" smtClean="0"/>
              <a:t>Fuente MEN, Colombia</a:t>
            </a:r>
            <a:endParaRPr lang="es-ES" dirty="0"/>
          </a:p>
        </p:txBody>
      </p:sp>
    </p:spTree>
    <p:extLst>
      <p:ext uri="{BB962C8B-B14F-4D97-AF65-F5344CB8AC3E}">
        <p14:creationId xmlns:p14="http://schemas.microsoft.com/office/powerpoint/2010/main" val="28058784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1" y="57077"/>
            <a:ext cx="8839199" cy="5755423"/>
          </a:xfrm>
          <a:prstGeom prst="rect">
            <a:avLst/>
          </a:prstGeom>
        </p:spPr>
        <p:txBody>
          <a:bodyPr wrap="square">
            <a:spAutoFit/>
          </a:bodyPr>
          <a:lstStyle/>
          <a:p>
            <a:pPr marL="342900" indent="-342900" algn="just">
              <a:buFont typeface="Arial"/>
              <a:buChar char="•"/>
            </a:pPr>
            <a:r>
              <a:rPr lang="es-ES" sz="2300" dirty="0"/>
              <a:t>Estudios a distancia </a:t>
            </a:r>
            <a:r>
              <a:rPr lang="es-ES" sz="2300" b="1" dirty="0"/>
              <a:t>sin servicios virtuales </a:t>
            </a:r>
            <a:r>
              <a:rPr lang="es-ES" sz="2300" dirty="0"/>
              <a:t>(ambientes donde se </a:t>
            </a:r>
            <a:r>
              <a:rPr lang="es-ES" sz="2300" dirty="0" err="1"/>
              <a:t>continúa</a:t>
            </a:r>
            <a:r>
              <a:rPr lang="es-ES" sz="2300" dirty="0"/>
              <a:t> impartiendo la </a:t>
            </a:r>
            <a:r>
              <a:rPr lang="es-ES" sz="2300" dirty="0" err="1"/>
              <a:t>educación</a:t>
            </a:r>
            <a:r>
              <a:rPr lang="es-ES" sz="2300" dirty="0"/>
              <a:t> a distancia convencional)</a:t>
            </a:r>
            <a:r>
              <a:rPr lang="es-ES" sz="2300" dirty="0" smtClean="0"/>
              <a:t>.</a:t>
            </a:r>
          </a:p>
          <a:p>
            <a:pPr algn="just"/>
            <a:endParaRPr lang="es-ES" sz="2300" dirty="0"/>
          </a:p>
          <a:p>
            <a:pPr algn="just"/>
            <a:r>
              <a:rPr lang="es-ES" sz="2300" dirty="0"/>
              <a:t>• Estudios a distancia </a:t>
            </a:r>
            <a:r>
              <a:rPr lang="es-ES" sz="2300" b="1" dirty="0"/>
              <a:t>con servicios virtuales </a:t>
            </a:r>
            <a:r>
              <a:rPr lang="es-ES" sz="2300" dirty="0"/>
              <a:t>(ambientes que van configurando entornos en los que se van incorporando progresivamente los sistemas </a:t>
            </a:r>
            <a:r>
              <a:rPr lang="es-ES" sz="2300" dirty="0" err="1"/>
              <a:t>electrónicos</a:t>
            </a:r>
            <a:r>
              <a:rPr lang="es-ES" sz="2300" dirty="0"/>
              <a:t> a la oferta de programas a distancia tradicional, adaptando a su vez a estudiantes y docentes a los nuevos usos)</a:t>
            </a:r>
            <a:r>
              <a:rPr lang="es-ES" sz="2300" dirty="0" smtClean="0"/>
              <a:t>.</a:t>
            </a:r>
          </a:p>
          <a:p>
            <a:pPr algn="just"/>
            <a:endParaRPr lang="es-ES" sz="2300" dirty="0"/>
          </a:p>
          <a:p>
            <a:pPr algn="just"/>
            <a:r>
              <a:rPr lang="es-ES" sz="2300" dirty="0"/>
              <a:t>• </a:t>
            </a:r>
            <a:r>
              <a:rPr lang="es-ES" sz="2300" b="1" dirty="0"/>
              <a:t>Estudios en ambientes virtuales </a:t>
            </a:r>
            <a:r>
              <a:rPr lang="es-ES" sz="2300" dirty="0"/>
              <a:t>(los servicios de </a:t>
            </a:r>
            <a:r>
              <a:rPr lang="es-ES" sz="2300" dirty="0" err="1"/>
              <a:t>formación</a:t>
            </a:r>
            <a:r>
              <a:rPr lang="es-ES" sz="2300" dirty="0"/>
              <a:t> se presentan a </a:t>
            </a:r>
            <a:r>
              <a:rPr lang="es-ES" sz="2300" dirty="0" err="1"/>
              <a:t>través</a:t>
            </a:r>
            <a:r>
              <a:rPr lang="es-ES" sz="2300" dirty="0"/>
              <a:t> de </a:t>
            </a:r>
            <a:r>
              <a:rPr lang="es-ES" sz="2300" dirty="0" smtClean="0"/>
              <a:t>sistemas </a:t>
            </a:r>
            <a:r>
              <a:rPr lang="es-ES" sz="2300" dirty="0"/>
              <a:t>digitales y donde se vive este tipo de ambiente)</a:t>
            </a:r>
            <a:r>
              <a:rPr lang="es-ES" sz="2300" dirty="0" smtClean="0"/>
              <a:t>.</a:t>
            </a:r>
          </a:p>
          <a:p>
            <a:pPr algn="just"/>
            <a:endParaRPr lang="es-ES" sz="2300" dirty="0"/>
          </a:p>
          <a:p>
            <a:pPr algn="just"/>
            <a:r>
              <a:rPr lang="es-ES" sz="2300" dirty="0"/>
              <a:t>• </a:t>
            </a:r>
            <a:r>
              <a:rPr lang="es-ES" sz="2300" b="1" dirty="0"/>
              <a:t>Estudios en ambientes duales o bimodales </a:t>
            </a:r>
            <a:r>
              <a:rPr lang="es-ES" sz="2300" dirty="0"/>
              <a:t>(conocidos como mixtos, de </a:t>
            </a:r>
            <a:r>
              <a:rPr lang="es-ES" sz="2300" dirty="0" err="1"/>
              <a:t>enseñanza</a:t>
            </a:r>
            <a:r>
              <a:rPr lang="es-ES" sz="2300" dirty="0"/>
              <a:t> </a:t>
            </a:r>
            <a:r>
              <a:rPr lang="es-ES" sz="2300" dirty="0" smtClean="0"/>
              <a:t>combinada</a:t>
            </a:r>
            <a:r>
              <a:rPr lang="es-ES" sz="2300" dirty="0"/>
              <a:t>, </a:t>
            </a:r>
            <a:r>
              <a:rPr lang="es-ES" sz="2300" dirty="0" err="1"/>
              <a:t>semipresencial</a:t>
            </a:r>
            <a:r>
              <a:rPr lang="es-ES" sz="2300" dirty="0"/>
              <a:t>, parcialmente a distancia o </a:t>
            </a:r>
            <a:r>
              <a:rPr lang="es-ES" sz="2300" dirty="0" err="1"/>
              <a:t>blended-learning</a:t>
            </a:r>
            <a:r>
              <a:rPr lang="es-ES" sz="2300" dirty="0"/>
              <a:t>. Combinan los dos modelos </a:t>
            </a:r>
            <a:r>
              <a:rPr lang="es-ES" sz="2300" dirty="0" err="1"/>
              <a:t>clásicos</a:t>
            </a:r>
            <a:r>
              <a:rPr lang="es-ES" sz="2300" dirty="0"/>
              <a:t>: el presencial y el a distancia).</a:t>
            </a:r>
          </a:p>
        </p:txBody>
      </p:sp>
    </p:spTree>
    <p:extLst>
      <p:ext uri="{BB962C8B-B14F-4D97-AF65-F5344CB8AC3E}">
        <p14:creationId xmlns:p14="http://schemas.microsoft.com/office/powerpoint/2010/main" val="13394772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12800" y="145001"/>
            <a:ext cx="7505700" cy="5740400"/>
          </a:xfrm>
          <a:prstGeom prst="rect">
            <a:avLst/>
          </a:prstGeom>
        </p:spPr>
      </p:pic>
    </p:spTree>
    <p:extLst>
      <p:ext uri="{BB962C8B-B14F-4D97-AF65-F5344CB8AC3E}">
        <p14:creationId xmlns:p14="http://schemas.microsoft.com/office/powerpoint/2010/main" val="15156346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2"/>
            <a:ext cx="5181600" cy="3589865"/>
          </a:xfrm>
          <a:prstGeom prst="rect">
            <a:avLst/>
          </a:prstGeom>
        </p:spPr>
      </p:pic>
      <p:pic>
        <p:nvPicPr>
          <p:cNvPr id="3" name="Imagen 2"/>
          <p:cNvPicPr>
            <a:picLocks noChangeAspect="1"/>
          </p:cNvPicPr>
          <p:nvPr/>
        </p:nvPicPr>
        <p:blipFill>
          <a:blip r:embed="rId3"/>
          <a:stretch>
            <a:fillRect/>
          </a:stretch>
        </p:blipFill>
        <p:spPr>
          <a:xfrm>
            <a:off x="5485950" y="-97842"/>
            <a:ext cx="3543300" cy="3687709"/>
          </a:xfrm>
          <a:prstGeom prst="rect">
            <a:avLst/>
          </a:prstGeom>
        </p:spPr>
      </p:pic>
      <p:sp>
        <p:nvSpPr>
          <p:cNvPr id="4" name="Rectángulo 3"/>
          <p:cNvSpPr/>
          <p:nvPr/>
        </p:nvSpPr>
        <p:spPr>
          <a:xfrm>
            <a:off x="2" y="4053470"/>
            <a:ext cx="9029248" cy="1815882"/>
          </a:xfrm>
          <a:prstGeom prst="rect">
            <a:avLst/>
          </a:prstGeom>
        </p:spPr>
        <p:txBody>
          <a:bodyPr wrap="square">
            <a:spAutoFit/>
          </a:bodyPr>
          <a:lstStyle/>
          <a:p>
            <a:pPr algn="just"/>
            <a:r>
              <a:rPr lang="es-ES" sz="2800" dirty="0"/>
              <a:t>Los nuevos </a:t>
            </a:r>
            <a:r>
              <a:rPr lang="es-ES" sz="2800" dirty="0" err="1"/>
              <a:t>curricula</a:t>
            </a:r>
            <a:r>
              <a:rPr lang="es-ES" sz="2800" dirty="0"/>
              <a:t> para el S. XXI reclaman </a:t>
            </a:r>
            <a:r>
              <a:rPr lang="es-ES" sz="2800" b="1" dirty="0"/>
              <a:t>educar para el desarrollo de competencias</a:t>
            </a:r>
            <a:r>
              <a:rPr lang="es-ES" sz="2800" dirty="0"/>
              <a:t> clave o relevante para </a:t>
            </a:r>
            <a:r>
              <a:rPr lang="es-ES" sz="2800" b="1" dirty="0"/>
              <a:t>desenvolverse exitosamente </a:t>
            </a:r>
            <a:r>
              <a:rPr lang="es-ES" sz="2800" dirty="0"/>
              <a:t>en la ciudadanía de la </a:t>
            </a:r>
            <a:r>
              <a:rPr lang="es-ES" sz="2800" b="1" dirty="0"/>
              <a:t>sociedad compleja y digital </a:t>
            </a:r>
            <a:r>
              <a:rPr lang="es-ES" sz="2800" dirty="0"/>
              <a:t>(</a:t>
            </a:r>
            <a:r>
              <a:rPr lang="es-ES" sz="2800" dirty="0" err="1"/>
              <a:t>Beetham</a:t>
            </a:r>
            <a:r>
              <a:rPr lang="es-ES" sz="2800" dirty="0"/>
              <a:t> y </a:t>
            </a:r>
            <a:r>
              <a:rPr lang="es-ES" sz="2800" dirty="0" err="1"/>
              <a:t>Sharpe</a:t>
            </a:r>
            <a:r>
              <a:rPr lang="es-ES" sz="2800" dirty="0"/>
              <a:t>, 2013). </a:t>
            </a:r>
          </a:p>
        </p:txBody>
      </p:sp>
    </p:spTree>
    <p:extLst>
      <p:ext uri="{BB962C8B-B14F-4D97-AF65-F5344CB8AC3E}">
        <p14:creationId xmlns:p14="http://schemas.microsoft.com/office/powerpoint/2010/main" val="26635351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87400" y="508000"/>
            <a:ext cx="7556500" cy="5842000"/>
          </a:xfrm>
          <a:prstGeom prst="rect">
            <a:avLst/>
          </a:prstGeom>
        </p:spPr>
      </p:pic>
    </p:spTree>
    <p:extLst>
      <p:ext uri="{BB962C8B-B14F-4D97-AF65-F5344CB8AC3E}">
        <p14:creationId xmlns:p14="http://schemas.microsoft.com/office/powerpoint/2010/main" val="23912161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3916" y="262037"/>
            <a:ext cx="6745317" cy="4532286"/>
          </a:xfrm>
          <a:prstGeom prst="rect">
            <a:avLst/>
          </a:prstGeom>
        </p:spPr>
      </p:pic>
    </p:spTree>
    <p:extLst>
      <p:ext uri="{BB962C8B-B14F-4D97-AF65-F5344CB8AC3E}">
        <p14:creationId xmlns:p14="http://schemas.microsoft.com/office/powerpoint/2010/main" val="23619396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80433"/>
            <a:ext cx="9144000" cy="5762679"/>
          </a:xfrm>
          <a:prstGeom prst="rect">
            <a:avLst/>
          </a:prstGeom>
        </p:spPr>
      </p:pic>
    </p:spTree>
    <p:extLst>
      <p:ext uri="{BB962C8B-B14F-4D97-AF65-F5344CB8AC3E}">
        <p14:creationId xmlns:p14="http://schemas.microsoft.com/office/powerpoint/2010/main" val="14579393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5678509"/>
          </a:xfrm>
          <a:prstGeom prst="rect">
            <a:avLst/>
          </a:prstGeom>
        </p:spPr>
      </p:pic>
    </p:spTree>
    <p:extLst>
      <p:ext uri="{BB962C8B-B14F-4D97-AF65-F5344CB8AC3E}">
        <p14:creationId xmlns:p14="http://schemas.microsoft.com/office/powerpoint/2010/main" val="1892066174"/>
      </p:ext>
    </p:extLst>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156" y="0"/>
            <a:ext cx="7886700" cy="888909"/>
          </a:xfrm>
        </p:spPr>
        <p:txBody>
          <a:bodyPr>
            <a:normAutofit fontScale="90000"/>
          </a:bodyPr>
          <a:lstStyle/>
          <a:p>
            <a:pPr algn="ctr"/>
            <a:r>
              <a:rPr lang="es-CO" sz="2800" b="1" dirty="0"/>
              <a:t>Tasa de cobertura bruta (%) en educación terciaria 1970 – 2016</a:t>
            </a:r>
          </a:p>
        </p:txBody>
      </p:sp>
      <p:graphicFrame>
        <p:nvGraphicFramePr>
          <p:cNvPr id="4" name="Gráfico 3"/>
          <p:cNvGraphicFramePr/>
          <p:nvPr>
            <p:extLst>
              <p:ext uri="{D42A27DB-BD31-4B8C-83A1-F6EECF244321}">
                <p14:modId xmlns:p14="http://schemas.microsoft.com/office/powerpoint/2010/main" val="1607484251"/>
              </p:ext>
            </p:extLst>
          </p:nvPr>
        </p:nvGraphicFramePr>
        <p:xfrm>
          <a:off x="1213197" y="957127"/>
          <a:ext cx="6524898" cy="407561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365597" y="5058863"/>
            <a:ext cx="6088363" cy="403957"/>
          </a:xfrm>
          <a:prstGeom prst="rect">
            <a:avLst/>
          </a:prstGeom>
        </p:spPr>
        <p:txBody>
          <a:bodyPr wrap="none">
            <a:spAutoFit/>
          </a:bodyPr>
          <a:lstStyle/>
          <a:p>
            <a:pPr algn="just">
              <a:lnSpc>
                <a:spcPct val="115000"/>
              </a:lnSpc>
              <a:spcAft>
                <a:spcPts val="0"/>
              </a:spcAft>
            </a:pPr>
            <a:r>
              <a:rPr lang="es-ES_tradnl" dirty="0">
                <a:latin typeface="Times New Roman" panose="02020603050405020304" pitchFamily="18" charset="0"/>
                <a:ea typeface="Times New Roman" panose="02020603050405020304" pitchFamily="18" charset="0"/>
                <a:cs typeface="Times New Roman" panose="02020603050405020304" pitchFamily="18" charset="0"/>
              </a:rPr>
              <a:t>Fuente: Elaboración propia con base a datos del Banco Mundial</a:t>
            </a:r>
            <a:endParaRPr lang="es-CO" sz="280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7946614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080500" cy="3402540"/>
          </a:xfrm>
          <a:prstGeom prst="rect">
            <a:avLst/>
          </a:prstGeom>
        </p:spPr>
      </p:pic>
      <p:pic>
        <p:nvPicPr>
          <p:cNvPr id="4" name="Imagen 3"/>
          <p:cNvPicPr>
            <a:picLocks noChangeAspect="1"/>
          </p:cNvPicPr>
          <p:nvPr/>
        </p:nvPicPr>
        <p:blipFill>
          <a:blip r:embed="rId3"/>
          <a:stretch>
            <a:fillRect/>
          </a:stretch>
        </p:blipFill>
        <p:spPr>
          <a:xfrm>
            <a:off x="0" y="3402540"/>
            <a:ext cx="1639909" cy="2337510"/>
          </a:xfrm>
          <a:prstGeom prst="rect">
            <a:avLst/>
          </a:prstGeom>
        </p:spPr>
      </p:pic>
      <p:pic>
        <p:nvPicPr>
          <p:cNvPr id="5" name="Imagen 4"/>
          <p:cNvPicPr>
            <a:picLocks noChangeAspect="1"/>
          </p:cNvPicPr>
          <p:nvPr/>
        </p:nvPicPr>
        <p:blipFill>
          <a:blip r:embed="rId4"/>
          <a:stretch>
            <a:fillRect/>
          </a:stretch>
        </p:blipFill>
        <p:spPr>
          <a:xfrm>
            <a:off x="2048143" y="3402540"/>
            <a:ext cx="1972968" cy="2497428"/>
          </a:xfrm>
          <a:prstGeom prst="rect">
            <a:avLst/>
          </a:prstGeom>
        </p:spPr>
      </p:pic>
      <p:pic>
        <p:nvPicPr>
          <p:cNvPr id="6" name="Imagen 5"/>
          <p:cNvPicPr>
            <a:picLocks noChangeAspect="1"/>
          </p:cNvPicPr>
          <p:nvPr/>
        </p:nvPicPr>
        <p:blipFill>
          <a:blip r:embed="rId5"/>
          <a:stretch>
            <a:fillRect/>
          </a:stretch>
        </p:blipFill>
        <p:spPr>
          <a:xfrm>
            <a:off x="4151452" y="3562458"/>
            <a:ext cx="2464524" cy="2337510"/>
          </a:xfrm>
          <a:prstGeom prst="rect">
            <a:avLst/>
          </a:prstGeom>
        </p:spPr>
      </p:pic>
    </p:spTree>
    <p:extLst>
      <p:ext uri="{BB962C8B-B14F-4D97-AF65-F5344CB8AC3E}">
        <p14:creationId xmlns:p14="http://schemas.microsoft.com/office/powerpoint/2010/main" val="5086419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56979" y="228600"/>
            <a:ext cx="8987021" cy="457199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dirty="0" smtClean="0"/>
              <a:t/>
            </a:r>
            <a:br>
              <a:rPr lang="es-ES" sz="5400" dirty="0" smtClean="0"/>
            </a:br>
            <a:endParaRPr lang="es-ES" sz="5400" dirty="0"/>
          </a:p>
        </p:txBody>
      </p:sp>
      <p:pic>
        <p:nvPicPr>
          <p:cNvPr id="3" name="Imagen 2"/>
          <p:cNvPicPr>
            <a:picLocks noChangeAspect="1"/>
          </p:cNvPicPr>
          <p:nvPr/>
        </p:nvPicPr>
        <p:blipFill>
          <a:blip r:embed="rId2"/>
          <a:stretch>
            <a:fillRect/>
          </a:stretch>
        </p:blipFill>
        <p:spPr>
          <a:xfrm>
            <a:off x="1800995" y="1608667"/>
            <a:ext cx="6006540" cy="3378679"/>
          </a:xfrm>
          <a:prstGeom prst="rect">
            <a:avLst/>
          </a:prstGeom>
        </p:spPr>
      </p:pic>
      <p:sp>
        <p:nvSpPr>
          <p:cNvPr id="4" name="Subtítulo 2"/>
          <p:cNvSpPr txBox="1">
            <a:spLocks/>
          </p:cNvSpPr>
          <p:nvPr/>
        </p:nvSpPr>
        <p:spPr>
          <a:xfrm>
            <a:off x="343246" y="5122813"/>
            <a:ext cx="6858000" cy="9144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smtClean="0"/>
              <a:t>RUBEN DARIO VALLEJO MOLINA, PH,D</a:t>
            </a:r>
          </a:p>
        </p:txBody>
      </p:sp>
      <p:sp>
        <p:nvSpPr>
          <p:cNvPr id="5" name="Rectángulo 4"/>
          <p:cNvSpPr/>
          <p:nvPr/>
        </p:nvSpPr>
        <p:spPr>
          <a:xfrm>
            <a:off x="512580" y="376410"/>
            <a:ext cx="8038753" cy="923330"/>
          </a:xfrm>
          <a:prstGeom prst="rect">
            <a:avLst/>
          </a:prstGeom>
        </p:spPr>
        <p:txBody>
          <a:bodyPr wrap="square">
            <a:spAutoFit/>
          </a:bodyPr>
          <a:lstStyle/>
          <a:p>
            <a:pPr algn="ctr"/>
            <a:r>
              <a:rPr lang="es-CO" b="1" dirty="0"/>
              <a:t>RETOS </a:t>
            </a:r>
            <a:r>
              <a:rPr lang="es-CO" b="1" dirty="0" smtClean="0"/>
              <a:t>PARA </a:t>
            </a:r>
            <a:r>
              <a:rPr lang="es-CO" b="1" dirty="0"/>
              <a:t>LA EDUCACION SUPERIOR: </a:t>
            </a:r>
            <a:r>
              <a:rPr lang="es-CO" b="1" dirty="0" smtClean="0"/>
              <a:t>PENSAR Y CONSTRUIR MAS LA UNIVERSIDAD </a:t>
            </a:r>
            <a:r>
              <a:rPr lang="es-CO" b="1" dirty="0"/>
              <a:t>ABIERTA Y MENOS </a:t>
            </a:r>
            <a:r>
              <a:rPr lang="es-CO" b="1" dirty="0" smtClean="0"/>
              <a:t>UNIVERSIDAD A DISTANCIA</a:t>
            </a:r>
            <a:endParaRPr lang="es-CO" dirty="0"/>
          </a:p>
          <a:p>
            <a:r>
              <a:rPr lang="es-CO" b="1" dirty="0"/>
              <a:t> </a:t>
            </a:r>
            <a:endParaRPr lang="es-CO" dirty="0"/>
          </a:p>
        </p:txBody>
      </p:sp>
    </p:spTree>
    <p:extLst>
      <p:ext uri="{BB962C8B-B14F-4D97-AF65-F5344CB8AC3E}">
        <p14:creationId xmlns:p14="http://schemas.microsoft.com/office/powerpoint/2010/main" val="24472824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62000" y="0"/>
            <a:ext cx="7620000" cy="5842000"/>
          </a:xfrm>
          <a:prstGeom prst="rect">
            <a:avLst/>
          </a:prstGeom>
        </p:spPr>
      </p:pic>
    </p:spTree>
    <p:extLst>
      <p:ext uri="{BB962C8B-B14F-4D97-AF65-F5344CB8AC3E}">
        <p14:creationId xmlns:p14="http://schemas.microsoft.com/office/powerpoint/2010/main" val="3278047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1904" y="275217"/>
            <a:ext cx="8688870" cy="646331"/>
          </a:xfrm>
          <a:prstGeom prst="rect">
            <a:avLst/>
          </a:prstGeom>
        </p:spPr>
        <p:txBody>
          <a:bodyPr wrap="square">
            <a:spAutoFit/>
          </a:bodyPr>
          <a:lstStyle/>
          <a:p>
            <a:r>
              <a:rPr lang="es-CO" dirty="0"/>
              <a:t>El crecimiento de la enseñanza digital también hará de las universidades unos </a:t>
            </a:r>
            <a:r>
              <a:rPr lang="es-CO" b="1" dirty="0"/>
              <a:t>espacios aún más globales</a:t>
            </a:r>
            <a:r>
              <a:rPr lang="es-CO" dirty="0"/>
              <a:t> </a:t>
            </a:r>
            <a:endParaRPr lang="es-ES" dirty="0"/>
          </a:p>
        </p:txBody>
      </p:sp>
      <p:pic>
        <p:nvPicPr>
          <p:cNvPr id="3" name="Imagen 2"/>
          <p:cNvPicPr>
            <a:picLocks noChangeAspect="1"/>
          </p:cNvPicPr>
          <p:nvPr/>
        </p:nvPicPr>
        <p:blipFill>
          <a:blip r:embed="rId2"/>
          <a:stretch>
            <a:fillRect/>
          </a:stretch>
        </p:blipFill>
        <p:spPr>
          <a:xfrm>
            <a:off x="2438400" y="1001458"/>
            <a:ext cx="5283697" cy="4036781"/>
          </a:xfrm>
          <a:prstGeom prst="rect">
            <a:avLst/>
          </a:prstGeom>
        </p:spPr>
      </p:pic>
      <p:sp>
        <p:nvSpPr>
          <p:cNvPr id="4" name="Rectángulo 3"/>
          <p:cNvSpPr/>
          <p:nvPr/>
        </p:nvSpPr>
        <p:spPr>
          <a:xfrm>
            <a:off x="120326" y="5005565"/>
            <a:ext cx="8652633" cy="923330"/>
          </a:xfrm>
          <a:prstGeom prst="rect">
            <a:avLst/>
          </a:prstGeom>
        </p:spPr>
        <p:txBody>
          <a:bodyPr wrap="square">
            <a:spAutoFit/>
          </a:bodyPr>
          <a:lstStyle/>
          <a:p>
            <a:pPr algn="just"/>
            <a:r>
              <a:rPr lang="es-CO" dirty="0" smtClean="0"/>
              <a:t>EL papel </a:t>
            </a:r>
            <a:r>
              <a:rPr lang="es-CO" dirty="0"/>
              <a:t>esencial las nuevas tecnologías, </a:t>
            </a:r>
            <a:r>
              <a:rPr lang="es-CO" b="1" dirty="0"/>
              <a:t>que darán lugar a universidades 100% </a:t>
            </a:r>
            <a:r>
              <a:rPr lang="es-CO" b="1" i="1" dirty="0"/>
              <a:t>online</a:t>
            </a:r>
            <a:r>
              <a:rPr lang="es-CO" b="1" dirty="0"/>
              <a:t>, otras que implantarán un modelo mixto y unas pocas que seguirán apostando por la formación presencial</a:t>
            </a:r>
            <a:r>
              <a:rPr lang="es-CO" dirty="0"/>
              <a:t>. </a:t>
            </a:r>
            <a:endParaRPr lang="es-ES" dirty="0"/>
          </a:p>
        </p:txBody>
      </p:sp>
    </p:spTree>
    <p:extLst>
      <p:ext uri="{BB962C8B-B14F-4D97-AF65-F5344CB8AC3E}">
        <p14:creationId xmlns:p14="http://schemas.microsoft.com/office/powerpoint/2010/main" val="417428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0"/>
            <a:ext cx="9144000" cy="6614809"/>
          </a:xfrm>
          <a:prstGeom prst="rect">
            <a:avLst/>
          </a:prstGeom>
        </p:spPr>
      </p:pic>
    </p:spTree>
    <p:extLst>
      <p:ext uri="{BB962C8B-B14F-4D97-AF65-F5344CB8AC3E}">
        <p14:creationId xmlns:p14="http://schemas.microsoft.com/office/powerpoint/2010/main" val="34125146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80856"/>
            <a:ext cx="9144000" cy="2916343"/>
          </a:xfrm>
          <a:prstGeom prst="rect">
            <a:avLst/>
          </a:prstGeom>
        </p:spPr>
      </p:pic>
      <p:sp>
        <p:nvSpPr>
          <p:cNvPr id="4" name="Rectángulo 3"/>
          <p:cNvSpPr/>
          <p:nvPr/>
        </p:nvSpPr>
        <p:spPr>
          <a:xfrm>
            <a:off x="234683" y="3178181"/>
            <a:ext cx="8738481" cy="1200328"/>
          </a:xfrm>
          <a:prstGeom prst="rect">
            <a:avLst/>
          </a:prstGeom>
        </p:spPr>
        <p:txBody>
          <a:bodyPr wrap="square">
            <a:spAutoFit/>
          </a:bodyPr>
          <a:lstStyle/>
          <a:p>
            <a:pPr marL="342900" indent="-342900" algn="just">
              <a:buFont typeface="Wingdings" charset="2"/>
              <a:buChar char="Ø"/>
            </a:pPr>
            <a:r>
              <a:rPr lang="es-CO" sz="2400" dirty="0"/>
              <a:t>Los contenidos</a:t>
            </a:r>
            <a:r>
              <a:rPr lang="es-CO" sz="2400" b="1" dirty="0"/>
              <a:t> </a:t>
            </a:r>
            <a:r>
              <a:rPr lang="es-CO" sz="2400" b="1" i="1" dirty="0"/>
              <a:t>online</a:t>
            </a:r>
            <a:r>
              <a:rPr lang="es-CO" sz="2400" i="1" dirty="0"/>
              <a:t> </a:t>
            </a:r>
            <a:r>
              <a:rPr lang="es-CO" sz="2400" dirty="0"/>
              <a:t>serán la principal </a:t>
            </a:r>
            <a:r>
              <a:rPr lang="es-CO" sz="2400" b="1" dirty="0"/>
              <a:t>fuente de conocimiento </a:t>
            </a:r>
            <a:r>
              <a:rPr lang="es-CO" sz="2400" dirty="0"/>
              <a:t>en </a:t>
            </a:r>
            <a:r>
              <a:rPr lang="es-CO" sz="2400" b="1" dirty="0"/>
              <a:t>2030</a:t>
            </a:r>
            <a:r>
              <a:rPr lang="es-CO" sz="2400" dirty="0"/>
              <a:t>, incluso por encima del colegio (29%), del entorno del alumnado (13%) o de las instituciones culturales (3%).</a:t>
            </a:r>
          </a:p>
        </p:txBody>
      </p:sp>
      <p:sp>
        <p:nvSpPr>
          <p:cNvPr id="5" name="Rectángulo 4"/>
          <p:cNvSpPr/>
          <p:nvPr/>
        </p:nvSpPr>
        <p:spPr>
          <a:xfrm>
            <a:off x="355600" y="4733143"/>
            <a:ext cx="8617564" cy="1569660"/>
          </a:xfrm>
          <a:prstGeom prst="rect">
            <a:avLst/>
          </a:prstGeom>
        </p:spPr>
        <p:txBody>
          <a:bodyPr wrap="square">
            <a:spAutoFit/>
          </a:bodyPr>
          <a:lstStyle/>
          <a:p>
            <a:pPr marL="342900" indent="-342900" algn="just" fontAlgn="base">
              <a:buFont typeface="Wingdings" charset="2"/>
              <a:buChar char="Ø"/>
            </a:pPr>
            <a:r>
              <a:rPr lang="es-CO" sz="2400" dirty="0"/>
              <a:t>En general, la elección de unas u otras dependerá de las necesidades de flexibilidad de los alumnos y de lo mucho o poco que su oferta formativa se adecúe a las necesidades específicas de cada estudiante.</a:t>
            </a:r>
          </a:p>
        </p:txBody>
      </p:sp>
      <p:sp>
        <p:nvSpPr>
          <p:cNvPr id="6" name="Rectángulo 5"/>
          <p:cNvSpPr/>
          <p:nvPr/>
        </p:nvSpPr>
        <p:spPr>
          <a:xfrm>
            <a:off x="5318370" y="19557"/>
            <a:ext cx="3825630" cy="369332"/>
          </a:xfrm>
          <a:prstGeom prst="rect">
            <a:avLst/>
          </a:prstGeom>
        </p:spPr>
        <p:txBody>
          <a:bodyPr wrap="square">
            <a:spAutoFit/>
          </a:bodyPr>
          <a:lstStyle/>
          <a:p>
            <a:r>
              <a:rPr lang="es-CO" b="1" dirty="0"/>
              <a:t>Revolución Digital</a:t>
            </a:r>
            <a:r>
              <a:rPr lang="es-CO" dirty="0"/>
              <a:t>, </a:t>
            </a:r>
            <a:endParaRPr lang="es-ES" dirty="0"/>
          </a:p>
        </p:txBody>
      </p:sp>
    </p:spTree>
    <p:extLst>
      <p:ext uri="{BB962C8B-B14F-4D97-AF65-F5344CB8AC3E}">
        <p14:creationId xmlns:p14="http://schemas.microsoft.com/office/powerpoint/2010/main" val="145419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80857"/>
            <a:ext cx="9144000" cy="3343486"/>
          </a:xfrm>
          <a:prstGeom prst="rect">
            <a:avLst/>
          </a:prstGeom>
        </p:spPr>
      </p:pic>
      <p:sp>
        <p:nvSpPr>
          <p:cNvPr id="4" name="Rectángulo 3"/>
          <p:cNvSpPr/>
          <p:nvPr/>
        </p:nvSpPr>
        <p:spPr>
          <a:xfrm>
            <a:off x="234683" y="3601515"/>
            <a:ext cx="8738481" cy="923330"/>
          </a:xfrm>
          <a:prstGeom prst="rect">
            <a:avLst/>
          </a:prstGeom>
        </p:spPr>
        <p:txBody>
          <a:bodyPr wrap="square">
            <a:spAutoFit/>
          </a:bodyPr>
          <a:lstStyle/>
          <a:p>
            <a:r>
              <a:rPr lang="es-CO" dirty="0"/>
              <a:t>Los contenidos </a:t>
            </a:r>
            <a:r>
              <a:rPr lang="es-CO" i="1" dirty="0"/>
              <a:t>online </a:t>
            </a:r>
            <a:r>
              <a:rPr lang="es-CO" dirty="0"/>
              <a:t>serán la principal fuente de conocimiento en 2030, incluso por encima del colegio (29%), del entorno del alumnado (13%) o de las instituciones culturales (3%).</a:t>
            </a:r>
          </a:p>
        </p:txBody>
      </p:sp>
      <p:sp>
        <p:nvSpPr>
          <p:cNvPr id="5" name="Rectángulo 4"/>
          <p:cNvSpPr/>
          <p:nvPr/>
        </p:nvSpPr>
        <p:spPr>
          <a:xfrm>
            <a:off x="345122" y="4733143"/>
            <a:ext cx="8158677" cy="923330"/>
          </a:xfrm>
          <a:prstGeom prst="rect">
            <a:avLst/>
          </a:prstGeom>
        </p:spPr>
        <p:txBody>
          <a:bodyPr wrap="square">
            <a:spAutoFit/>
          </a:bodyPr>
          <a:lstStyle/>
          <a:p>
            <a:pPr fontAlgn="base"/>
            <a:r>
              <a:rPr lang="es-CO" dirty="0"/>
              <a:t>En general, la elección de unas u otras dependerá de las necesidades de flexibilidad de los alumnos y de lo mucho o poco que su oferta formativa se adecúe a las necesidades específicas de cada estudiante.</a:t>
            </a:r>
          </a:p>
        </p:txBody>
      </p:sp>
      <p:sp>
        <p:nvSpPr>
          <p:cNvPr id="6" name="Rectángulo 5"/>
          <p:cNvSpPr/>
          <p:nvPr/>
        </p:nvSpPr>
        <p:spPr>
          <a:xfrm>
            <a:off x="5318370" y="19557"/>
            <a:ext cx="3825630" cy="369332"/>
          </a:xfrm>
          <a:prstGeom prst="rect">
            <a:avLst/>
          </a:prstGeom>
        </p:spPr>
        <p:txBody>
          <a:bodyPr wrap="square">
            <a:spAutoFit/>
          </a:bodyPr>
          <a:lstStyle/>
          <a:p>
            <a:r>
              <a:rPr lang="es-CO" b="1" dirty="0"/>
              <a:t>Revolución Digital</a:t>
            </a:r>
            <a:r>
              <a:rPr lang="es-CO" dirty="0"/>
              <a:t>, </a:t>
            </a:r>
            <a:endParaRPr lang="es-ES" dirty="0"/>
          </a:p>
        </p:txBody>
      </p:sp>
    </p:spTree>
    <p:extLst>
      <p:ext uri="{BB962C8B-B14F-4D97-AF65-F5344CB8AC3E}">
        <p14:creationId xmlns:p14="http://schemas.microsoft.com/office/powerpoint/2010/main" val="1454193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180127"/>
          </a:xfrm>
          <a:prstGeom prst="rect">
            <a:avLst/>
          </a:prstGeom>
        </p:spPr>
      </p:pic>
      <p:pic>
        <p:nvPicPr>
          <p:cNvPr id="3" name="Imagen 2"/>
          <p:cNvPicPr>
            <a:picLocks noChangeAspect="1"/>
          </p:cNvPicPr>
          <p:nvPr/>
        </p:nvPicPr>
        <p:blipFill>
          <a:blip r:embed="rId3"/>
          <a:stretch>
            <a:fillRect/>
          </a:stretch>
        </p:blipFill>
        <p:spPr>
          <a:xfrm>
            <a:off x="3492558" y="2677551"/>
            <a:ext cx="1553575" cy="1590692"/>
          </a:xfrm>
          <a:prstGeom prst="rect">
            <a:avLst/>
          </a:prstGeom>
        </p:spPr>
      </p:pic>
    </p:spTree>
    <p:extLst>
      <p:ext uri="{BB962C8B-B14F-4D97-AF65-F5344CB8AC3E}">
        <p14:creationId xmlns:p14="http://schemas.microsoft.com/office/powerpoint/2010/main" val="27845083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98500" y="577504"/>
            <a:ext cx="7747000" cy="3329861"/>
          </a:xfrm>
          <a:prstGeom prst="rect">
            <a:avLst/>
          </a:prstGeom>
        </p:spPr>
      </p:pic>
    </p:spTree>
    <p:extLst>
      <p:ext uri="{BB962C8B-B14F-4D97-AF65-F5344CB8AC3E}">
        <p14:creationId xmlns:p14="http://schemas.microsoft.com/office/powerpoint/2010/main" val="2104278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60400" y="533400"/>
            <a:ext cx="7810500" cy="4119133"/>
          </a:xfrm>
          <a:prstGeom prst="rect">
            <a:avLst/>
          </a:prstGeom>
        </p:spPr>
      </p:pic>
      <p:sp>
        <p:nvSpPr>
          <p:cNvPr id="3" name="Rectángulo 2"/>
          <p:cNvSpPr/>
          <p:nvPr/>
        </p:nvSpPr>
        <p:spPr>
          <a:xfrm>
            <a:off x="660400" y="4850294"/>
            <a:ext cx="7810500" cy="1477328"/>
          </a:xfrm>
          <a:prstGeom prst="rect">
            <a:avLst/>
          </a:prstGeom>
        </p:spPr>
        <p:txBody>
          <a:bodyPr wrap="square">
            <a:spAutoFit/>
          </a:bodyPr>
          <a:lstStyle/>
          <a:p>
            <a:pPr algn="just"/>
            <a:r>
              <a:rPr lang="es-CO" dirty="0"/>
              <a:t>La universalidad del cocimiento ABIERTO se ha hecho realidad. La enseñanza es open, la investigación debe ser open, las ideas, la innovación open… Esto lleva consigo exigencias importantísimas, pero también un potencial extraordinario para el talento, la creatividad, el progreso… </a:t>
            </a:r>
            <a:endParaRPr lang="es-ES" dirty="0"/>
          </a:p>
        </p:txBody>
      </p:sp>
    </p:spTree>
    <p:extLst>
      <p:ext uri="{BB962C8B-B14F-4D97-AF65-F5344CB8AC3E}">
        <p14:creationId xmlns:p14="http://schemas.microsoft.com/office/powerpoint/2010/main" val="1985232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4238361"/>
          </a:xfrm>
          <a:prstGeom prst="rect">
            <a:avLst/>
          </a:prstGeom>
        </p:spPr>
      </p:pic>
      <p:sp>
        <p:nvSpPr>
          <p:cNvPr id="3" name="Rectángulo 2"/>
          <p:cNvSpPr/>
          <p:nvPr/>
        </p:nvSpPr>
        <p:spPr>
          <a:xfrm>
            <a:off x="262293" y="4390224"/>
            <a:ext cx="8669457" cy="923330"/>
          </a:xfrm>
          <a:prstGeom prst="rect">
            <a:avLst/>
          </a:prstGeom>
        </p:spPr>
        <p:txBody>
          <a:bodyPr wrap="square">
            <a:spAutoFit/>
          </a:bodyPr>
          <a:lstStyle/>
          <a:p>
            <a:r>
              <a:rPr lang="es-CO" dirty="0"/>
              <a:t>Los MOOCs  deberían ser interpretados como una </a:t>
            </a:r>
            <a:r>
              <a:rPr lang="es-CO" b="1" dirty="0"/>
              <a:t>innovación disruptiva</a:t>
            </a:r>
            <a:r>
              <a:rPr lang="es-CO" dirty="0"/>
              <a:t>. Pero las universidades  </a:t>
            </a:r>
            <a:r>
              <a:rPr lang="es-CO" dirty="0" smtClean="0"/>
              <a:t>tienen la idea de verla más como una </a:t>
            </a:r>
            <a:r>
              <a:rPr lang="es-CO" dirty="0"/>
              <a:t>demanda masiva y un potencial negocio</a:t>
            </a:r>
          </a:p>
        </p:txBody>
      </p:sp>
      <p:sp>
        <p:nvSpPr>
          <p:cNvPr id="5" name="Rectángulo 4"/>
          <p:cNvSpPr/>
          <p:nvPr/>
        </p:nvSpPr>
        <p:spPr>
          <a:xfrm>
            <a:off x="607415" y="5341922"/>
            <a:ext cx="7799750" cy="646331"/>
          </a:xfrm>
          <a:prstGeom prst="rect">
            <a:avLst/>
          </a:prstGeom>
        </p:spPr>
        <p:txBody>
          <a:bodyPr wrap="square">
            <a:spAutoFit/>
          </a:bodyPr>
          <a:lstStyle/>
          <a:p>
            <a:r>
              <a:rPr lang="es-CO" b="1" dirty="0"/>
              <a:t>N</a:t>
            </a:r>
            <a:r>
              <a:rPr lang="es-CO" b="1" dirty="0" smtClean="0"/>
              <a:t>o </a:t>
            </a:r>
            <a:r>
              <a:rPr lang="es-CO" b="1" dirty="0"/>
              <a:t>se trata de “hacer cursos” sino de diseñar y construir otra forma de aprender y transmitir conocimientos</a:t>
            </a:r>
            <a:r>
              <a:rPr lang="es-CO" dirty="0"/>
              <a:t>.</a:t>
            </a:r>
          </a:p>
        </p:txBody>
      </p:sp>
    </p:spTree>
    <p:extLst>
      <p:ext uri="{BB962C8B-B14F-4D97-AF65-F5344CB8AC3E}">
        <p14:creationId xmlns:p14="http://schemas.microsoft.com/office/powerpoint/2010/main" val="4248071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2712"/>
          <a:stretch/>
        </p:blipFill>
        <p:spPr>
          <a:xfrm>
            <a:off x="869576" y="457200"/>
            <a:ext cx="7522014" cy="5232400"/>
          </a:xfrm>
          <a:prstGeom prst="rect">
            <a:avLst/>
          </a:prstGeom>
        </p:spPr>
      </p:pic>
    </p:spTree>
    <p:extLst>
      <p:ext uri="{BB962C8B-B14F-4D97-AF65-F5344CB8AC3E}">
        <p14:creationId xmlns:p14="http://schemas.microsoft.com/office/powerpoint/2010/main" val="39965824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185408" y="846666"/>
            <a:ext cx="8828418" cy="49508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CO" sz="3000" dirty="0" smtClean="0">
                <a:latin typeface="Calibri" charset="0"/>
              </a:rPr>
              <a:t>“Lo más probable por no decir que estoy seguro es que al igual que yo usted o un alto porcentaje de ustedes pertenece a la educación del siglo XX pese a estar situados en el presente siglo.</a:t>
            </a:r>
          </a:p>
          <a:p>
            <a:pPr marL="0" indent="0" algn="just">
              <a:buNone/>
            </a:pPr>
            <a:r>
              <a:rPr lang="es-CO" sz="3000" dirty="0" smtClean="0">
                <a:latin typeface="Calibri" charset="0"/>
              </a:rPr>
              <a:t>Lo invito a cambiar de lentes o mirar con otros ojos esta reflexión de desafío no pretende vaticinar nada, ni saturarlo con citas de autores que agotan la mirada.”</a:t>
            </a:r>
          </a:p>
          <a:p>
            <a:pPr marL="0" indent="0" algn="just">
              <a:buNone/>
            </a:pPr>
            <a:endParaRPr lang="es-CO" sz="3000" dirty="0" smtClean="0">
              <a:latin typeface="Calibri" charset="0"/>
            </a:endParaRPr>
          </a:p>
          <a:p>
            <a:pPr marL="0" indent="0" algn="just">
              <a:buNone/>
            </a:pPr>
            <a:endParaRPr lang="es-ES" sz="3000" dirty="0">
              <a:latin typeface="Calibri" charset="0"/>
            </a:endParaRPr>
          </a:p>
        </p:txBody>
      </p:sp>
    </p:spTree>
    <p:extLst>
      <p:ext uri="{BB962C8B-B14F-4D97-AF65-F5344CB8AC3E}">
        <p14:creationId xmlns:p14="http://schemas.microsoft.com/office/powerpoint/2010/main" val="8859098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00342" y="4443558"/>
            <a:ext cx="8338141" cy="1200329"/>
          </a:xfrm>
          <a:prstGeom prst="rect">
            <a:avLst/>
          </a:prstGeom>
        </p:spPr>
        <p:txBody>
          <a:bodyPr wrap="square">
            <a:spAutoFit/>
          </a:bodyPr>
          <a:lstStyle/>
          <a:p>
            <a:pPr lvl="0" fontAlgn="base"/>
            <a:r>
              <a:rPr lang="es-CO" b="1" dirty="0"/>
              <a:t>Educación abierta.  </a:t>
            </a:r>
            <a:r>
              <a:rPr lang="es-CO" dirty="0"/>
              <a:t>Desde el OCW del MIT y la irrupción de los MOOCs la educación universitaria debe ser por casi definición abierta, innovadora, con gran cantidad de recursos digitales, online, con comunidades internacionales de docentes que trabajan con herramientas colaborativas…</a:t>
            </a:r>
          </a:p>
        </p:txBody>
      </p:sp>
      <p:pic>
        <p:nvPicPr>
          <p:cNvPr id="5" name="Imagen 4"/>
          <p:cNvPicPr>
            <a:picLocks noChangeAspect="1"/>
          </p:cNvPicPr>
          <p:nvPr/>
        </p:nvPicPr>
        <p:blipFill>
          <a:blip r:embed="rId2"/>
          <a:stretch>
            <a:fillRect/>
          </a:stretch>
        </p:blipFill>
        <p:spPr>
          <a:xfrm>
            <a:off x="0" y="1"/>
            <a:ext cx="9143999" cy="3691466"/>
          </a:xfrm>
          <a:prstGeom prst="rect">
            <a:avLst/>
          </a:prstGeom>
        </p:spPr>
      </p:pic>
    </p:spTree>
    <p:extLst>
      <p:ext uri="{BB962C8B-B14F-4D97-AF65-F5344CB8AC3E}">
        <p14:creationId xmlns:p14="http://schemas.microsoft.com/office/powerpoint/2010/main" val="17597504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800" y="3251200"/>
            <a:ext cx="9029700" cy="2730499"/>
          </a:xfrm>
          <a:prstGeom prst="rect">
            <a:avLst/>
          </a:prstGeom>
        </p:spPr>
      </p:pic>
      <p:sp>
        <p:nvSpPr>
          <p:cNvPr id="3" name="Rectángulo 2"/>
          <p:cNvSpPr/>
          <p:nvPr/>
        </p:nvSpPr>
        <p:spPr>
          <a:xfrm>
            <a:off x="355600" y="2469825"/>
            <a:ext cx="8280400" cy="523220"/>
          </a:xfrm>
          <a:prstGeom prst="rect">
            <a:avLst/>
          </a:prstGeom>
        </p:spPr>
        <p:txBody>
          <a:bodyPr wrap="square">
            <a:spAutoFit/>
          </a:bodyPr>
          <a:lstStyle/>
          <a:p>
            <a:r>
              <a:rPr lang="es-CO" sz="2800" b="1" dirty="0"/>
              <a:t>Los sistemas educativos actuales son muy rígidos</a:t>
            </a:r>
            <a:r>
              <a:rPr lang="es-CO" sz="2800" dirty="0"/>
              <a:t>  </a:t>
            </a:r>
            <a:endParaRPr lang="es-ES" sz="2800" dirty="0"/>
          </a:p>
        </p:txBody>
      </p:sp>
      <p:pic>
        <p:nvPicPr>
          <p:cNvPr id="4" name="Imagen 3"/>
          <p:cNvPicPr>
            <a:picLocks noChangeAspect="1"/>
          </p:cNvPicPr>
          <p:nvPr/>
        </p:nvPicPr>
        <p:blipFill>
          <a:blip r:embed="rId3"/>
          <a:stretch>
            <a:fillRect/>
          </a:stretch>
        </p:blipFill>
        <p:spPr>
          <a:xfrm>
            <a:off x="50800" y="118596"/>
            <a:ext cx="8908559" cy="2048872"/>
          </a:xfrm>
          <a:prstGeom prst="rect">
            <a:avLst/>
          </a:prstGeom>
        </p:spPr>
      </p:pic>
    </p:spTree>
    <p:extLst>
      <p:ext uri="{BB962C8B-B14F-4D97-AF65-F5344CB8AC3E}">
        <p14:creationId xmlns:p14="http://schemas.microsoft.com/office/powerpoint/2010/main" val="2529197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04800"/>
            <a:ext cx="9144000" cy="6233070"/>
          </a:xfrm>
          <a:prstGeom prst="rect">
            <a:avLst/>
          </a:prstGeom>
        </p:spPr>
      </p:pic>
    </p:spTree>
    <p:extLst>
      <p:ext uri="{BB962C8B-B14F-4D97-AF65-F5344CB8AC3E}">
        <p14:creationId xmlns:p14="http://schemas.microsoft.com/office/powerpoint/2010/main" val="2438588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734"/>
            <a:ext cx="9144000" cy="6674971"/>
          </a:xfrm>
          <a:prstGeom prst="rect">
            <a:avLst/>
          </a:prstGeom>
        </p:spPr>
      </p:pic>
      <p:sp>
        <p:nvSpPr>
          <p:cNvPr id="3" name="Rectángulo 2"/>
          <p:cNvSpPr/>
          <p:nvPr/>
        </p:nvSpPr>
        <p:spPr>
          <a:xfrm>
            <a:off x="1" y="3734"/>
            <a:ext cx="9144000" cy="1200329"/>
          </a:xfrm>
          <a:prstGeom prst="rect">
            <a:avLst/>
          </a:prstGeom>
        </p:spPr>
        <p:txBody>
          <a:bodyPr wrap="square">
            <a:spAutoFit/>
          </a:bodyPr>
          <a:lstStyle/>
          <a:p>
            <a:pPr algn="just"/>
            <a:r>
              <a:rPr lang="es-CO" dirty="0"/>
              <a:t>La reinvención de la </a:t>
            </a:r>
            <a:r>
              <a:rPr lang="es-CO" b="1" dirty="0"/>
              <a:t>clases presenciales y virtuales</a:t>
            </a:r>
            <a:r>
              <a:rPr lang="es-CO" dirty="0"/>
              <a:t> en las universidades del futuro podría quedar configurada por el intento de lograr objetivos tales como el desarrollo de la </a:t>
            </a:r>
            <a:r>
              <a:rPr lang="es-CO" b="1" dirty="0"/>
              <a:t>creatividad, generación de ideas y razonamientos propios, actitudes proactivas, fomento del trabajo en equipo</a:t>
            </a:r>
            <a:endParaRPr lang="es-CO" dirty="0"/>
          </a:p>
        </p:txBody>
      </p:sp>
    </p:spTree>
    <p:extLst>
      <p:ext uri="{BB962C8B-B14F-4D97-AF65-F5344CB8AC3E}">
        <p14:creationId xmlns:p14="http://schemas.microsoft.com/office/powerpoint/2010/main" val="5162848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3200" y="149412"/>
            <a:ext cx="8783917" cy="3338855"/>
          </a:xfrm>
          <a:prstGeom prst="rect">
            <a:avLst/>
          </a:prstGeom>
        </p:spPr>
      </p:pic>
      <p:sp>
        <p:nvSpPr>
          <p:cNvPr id="4" name="Rectángulo 3"/>
          <p:cNvSpPr/>
          <p:nvPr/>
        </p:nvSpPr>
        <p:spPr>
          <a:xfrm>
            <a:off x="27757" y="3554755"/>
            <a:ext cx="8959360" cy="2554545"/>
          </a:xfrm>
          <a:prstGeom prst="rect">
            <a:avLst/>
          </a:prstGeom>
        </p:spPr>
        <p:txBody>
          <a:bodyPr wrap="square">
            <a:spAutoFit/>
          </a:bodyPr>
          <a:lstStyle/>
          <a:p>
            <a:pPr algn="just"/>
            <a:r>
              <a:rPr lang="es-CO" sz="2000" dirty="0"/>
              <a:t>Los campus universitarios con miles de alumnos, nativos digitales o</a:t>
            </a:r>
            <a:r>
              <a:rPr lang="es-CO" sz="2000" i="1" dirty="0"/>
              <a:t> millenials</a:t>
            </a:r>
            <a:r>
              <a:rPr lang="es-CO" sz="2000" dirty="0"/>
              <a:t>, alumnos de computación y otras muchas titulaciones relacionadas como base para la construcción de una magnífica base experimental, generadora de un potencial extraordinario en vertientes como: </a:t>
            </a:r>
            <a:r>
              <a:rPr lang="es-CO" sz="2000" b="1" dirty="0"/>
              <a:t>Internet de las cosas, smart cities, biotecnología</a:t>
            </a:r>
            <a:r>
              <a:rPr lang="es-CO" sz="2000" b="1" dirty="0" smtClean="0"/>
              <a:t>, nanotecnología</a:t>
            </a:r>
            <a:r>
              <a:rPr lang="es-CO" sz="2000" b="1" dirty="0"/>
              <a:t>, open data, big data, analítica, predicción, business intelligence, nuevos tratamientos y controles inteligentes de la salud</a:t>
            </a:r>
            <a:r>
              <a:rPr lang="es-CO" sz="2000" dirty="0"/>
              <a:t> (</a:t>
            </a:r>
            <a:r>
              <a:rPr lang="es-CO" sz="2000" b="1" dirty="0"/>
              <a:t>smart health)</a:t>
            </a:r>
            <a:r>
              <a:rPr lang="es-CO" sz="2000" b="1" dirty="0" smtClean="0"/>
              <a:t>.</a:t>
            </a:r>
            <a:r>
              <a:rPr lang="es-CO" sz="2000" b="1" dirty="0"/>
              <a:t> como la economía digital, computación cuántica, inteligencia artificial, nanotecnología, nuevos materiales, </a:t>
            </a:r>
            <a:endParaRPr lang="es-CO" sz="2000" dirty="0"/>
          </a:p>
        </p:txBody>
      </p:sp>
    </p:spTree>
    <p:extLst>
      <p:ext uri="{BB962C8B-B14F-4D97-AF65-F5344CB8AC3E}">
        <p14:creationId xmlns:p14="http://schemas.microsoft.com/office/powerpoint/2010/main" val="3906794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67467" y="0"/>
            <a:ext cx="4436533" cy="523220"/>
          </a:xfrm>
          <a:prstGeom prst="rect">
            <a:avLst/>
          </a:prstGeom>
          <a:noFill/>
        </p:spPr>
        <p:txBody>
          <a:bodyPr wrap="square" rtlCol="0">
            <a:spAutoFit/>
          </a:bodyPr>
          <a:lstStyle/>
          <a:p>
            <a:pPr algn="ctr"/>
            <a:r>
              <a:rPr lang="es-ES" sz="2800" b="1" dirty="0" smtClean="0"/>
              <a:t>RETOS</a:t>
            </a:r>
            <a:endParaRPr lang="es-ES" sz="2800" b="1" dirty="0"/>
          </a:p>
        </p:txBody>
      </p:sp>
      <p:sp>
        <p:nvSpPr>
          <p:cNvPr id="3" name="CuadroTexto 2"/>
          <p:cNvSpPr txBox="1"/>
          <p:nvPr/>
        </p:nvSpPr>
        <p:spPr>
          <a:xfrm>
            <a:off x="304799" y="389467"/>
            <a:ext cx="8839201" cy="6001642"/>
          </a:xfrm>
          <a:prstGeom prst="rect">
            <a:avLst/>
          </a:prstGeom>
          <a:noFill/>
        </p:spPr>
        <p:txBody>
          <a:bodyPr wrap="square" rtlCol="0">
            <a:spAutoFit/>
          </a:bodyPr>
          <a:lstStyle/>
          <a:p>
            <a:pPr algn="just"/>
            <a:r>
              <a:rPr lang="es-ES" dirty="0" smtClean="0"/>
              <a:t>1. </a:t>
            </a:r>
            <a:r>
              <a:rPr lang="es-ES" sz="2400" dirty="0" smtClean="0"/>
              <a:t>Iniciar la </a:t>
            </a:r>
            <a:r>
              <a:rPr lang="es-ES" sz="2400" b="1" dirty="0" smtClean="0"/>
              <a:t>migración de programas </a:t>
            </a:r>
            <a:r>
              <a:rPr lang="es-ES" sz="2400" dirty="0" smtClean="0"/>
              <a:t>y oferta educativa  de presencial a Distancia  y de de distancia a abierta (virtual o digital)</a:t>
            </a:r>
          </a:p>
          <a:p>
            <a:pPr algn="just"/>
            <a:endParaRPr lang="es-ES" sz="2400" dirty="0"/>
          </a:p>
          <a:p>
            <a:pPr algn="just"/>
            <a:r>
              <a:rPr lang="es-ES" sz="2400" dirty="0" smtClean="0"/>
              <a:t>2.</a:t>
            </a:r>
            <a:r>
              <a:rPr lang="es-ES" sz="2400" b="1" dirty="0" smtClean="0"/>
              <a:t>Renovar o reinventar la  Oferta </a:t>
            </a:r>
            <a:r>
              <a:rPr lang="es-ES" sz="2400" dirty="0" smtClean="0"/>
              <a:t>de  programas educativos  innovadores para las nuevas generaciones y necesidades sociales, económicas, políticas y culturales</a:t>
            </a:r>
          </a:p>
          <a:p>
            <a:pPr algn="just"/>
            <a:endParaRPr lang="es-ES" sz="2400" dirty="0" smtClean="0"/>
          </a:p>
          <a:p>
            <a:pPr algn="just"/>
            <a:r>
              <a:rPr lang="es-ES" sz="2400" dirty="0" smtClean="0"/>
              <a:t>3. </a:t>
            </a:r>
            <a:r>
              <a:rPr lang="es-ES" sz="2400" b="1" dirty="0" smtClean="0"/>
              <a:t>Evaluar permanentemente </a:t>
            </a:r>
            <a:r>
              <a:rPr lang="es-ES" sz="2400" dirty="0" smtClean="0"/>
              <a:t>los programas la oferta de programas académicos y lograr su </a:t>
            </a:r>
            <a:r>
              <a:rPr lang="es-ES" sz="2400" dirty="0" err="1" smtClean="0"/>
              <a:t>acreditacióno</a:t>
            </a:r>
            <a:r>
              <a:rPr lang="es-ES" sz="2400" dirty="0" smtClean="0"/>
              <a:t> 4. Sintonizar o armonizar la oferta de los programas académicos con las agendas mundiales ODS, OCDE</a:t>
            </a:r>
          </a:p>
          <a:p>
            <a:pPr algn="just"/>
            <a:endParaRPr lang="es-ES" sz="2400" dirty="0" smtClean="0"/>
          </a:p>
          <a:p>
            <a:pPr algn="just"/>
            <a:r>
              <a:rPr lang="es-ES" sz="2400" dirty="0" smtClean="0"/>
              <a:t>5. </a:t>
            </a:r>
            <a:r>
              <a:rPr lang="es-ES" sz="2400" b="1" dirty="0" smtClean="0"/>
              <a:t>Simplificar los tiempos y diversificar </a:t>
            </a:r>
            <a:r>
              <a:rPr lang="es-ES" sz="2400" dirty="0" smtClean="0"/>
              <a:t>la arquitectura del diseño curricular de los programas académicos</a:t>
            </a:r>
          </a:p>
          <a:p>
            <a:pPr algn="just"/>
            <a:endParaRPr lang="es-ES" sz="2400" dirty="0" smtClean="0"/>
          </a:p>
          <a:p>
            <a:endParaRPr lang="es-ES" sz="2400" dirty="0"/>
          </a:p>
        </p:txBody>
      </p:sp>
    </p:spTree>
    <p:extLst>
      <p:ext uri="{BB962C8B-B14F-4D97-AF65-F5344CB8AC3E}">
        <p14:creationId xmlns:p14="http://schemas.microsoft.com/office/powerpoint/2010/main" val="3346476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1" y="889843"/>
            <a:ext cx="8754532" cy="4893647"/>
          </a:xfrm>
          <a:prstGeom prst="rect">
            <a:avLst/>
          </a:prstGeom>
        </p:spPr>
        <p:txBody>
          <a:bodyPr wrap="square">
            <a:spAutoFit/>
          </a:bodyPr>
          <a:lstStyle/>
          <a:p>
            <a:pPr algn="just"/>
            <a:r>
              <a:rPr lang="es-ES" dirty="0"/>
              <a:t>6. </a:t>
            </a:r>
            <a:r>
              <a:rPr lang="es-ES" sz="2400" b="1" dirty="0"/>
              <a:t>Formar, educar  y/0  capacitar docentes </a:t>
            </a:r>
            <a:r>
              <a:rPr lang="es-ES" sz="2400" dirty="0"/>
              <a:t>y tutores en las metodologías o modalidades de educación a distancia y educación abierta sea virtual o digital </a:t>
            </a:r>
          </a:p>
          <a:p>
            <a:pPr algn="just"/>
            <a:r>
              <a:rPr lang="es-ES" sz="2400" dirty="0"/>
              <a:t>7. </a:t>
            </a:r>
            <a:r>
              <a:rPr lang="es-ES" sz="2400" b="1" dirty="0"/>
              <a:t>Provocar movimientos disruptivos </a:t>
            </a:r>
            <a:r>
              <a:rPr lang="es-ES" sz="2400" dirty="0"/>
              <a:t>en las IES, en los programas educativos, en los contenidos  y en maestros y estudiantes con una mirada de cambio y desarrollo.</a:t>
            </a:r>
          </a:p>
          <a:p>
            <a:pPr algn="just"/>
            <a:r>
              <a:rPr lang="es-ES" sz="2400" dirty="0"/>
              <a:t>8. </a:t>
            </a:r>
            <a:r>
              <a:rPr lang="es-ES" sz="2400" b="1" dirty="0"/>
              <a:t>Hacer de la evaluación permanente </a:t>
            </a:r>
            <a:r>
              <a:rPr lang="es-ES" sz="2400" dirty="0"/>
              <a:t>o </a:t>
            </a:r>
            <a:r>
              <a:rPr lang="es-ES" sz="2400" dirty="0" err="1"/>
              <a:t>metaevauación</a:t>
            </a:r>
            <a:r>
              <a:rPr lang="es-ES" sz="2400" dirty="0"/>
              <a:t>  de programas educativos </a:t>
            </a:r>
            <a:r>
              <a:rPr lang="es-ES" sz="2400" b="1" dirty="0"/>
              <a:t>un proyecto de investigación </a:t>
            </a:r>
            <a:r>
              <a:rPr lang="es-ES" sz="2400" dirty="0"/>
              <a:t>o un observatorio educativo. </a:t>
            </a:r>
          </a:p>
          <a:p>
            <a:pPr algn="just"/>
            <a:r>
              <a:rPr lang="es-ES" sz="2400" dirty="0"/>
              <a:t>9</a:t>
            </a:r>
            <a:r>
              <a:rPr lang="es-ES" sz="2400" b="1" dirty="0"/>
              <a:t>. No promover no más </a:t>
            </a:r>
            <a:r>
              <a:rPr lang="es-ES" sz="2400" b="1" dirty="0" smtClean="0"/>
              <a:t>Rankin </a:t>
            </a:r>
            <a:r>
              <a:rPr lang="es-ES" sz="2400" b="1" dirty="0"/>
              <a:t>de Universidades</a:t>
            </a:r>
            <a:r>
              <a:rPr lang="es-ES" sz="2400" dirty="0"/>
              <a:t> y programas académicos eso crea burbujas </a:t>
            </a:r>
          </a:p>
          <a:p>
            <a:pPr algn="just"/>
            <a:r>
              <a:rPr lang="es-ES" sz="2400" dirty="0"/>
              <a:t>10. Crear programas , cursos o educación continua </a:t>
            </a:r>
            <a:r>
              <a:rPr lang="es-ES" sz="2400" b="1" dirty="0"/>
              <a:t>de lo cotidiano de lo sencillo  que genere </a:t>
            </a:r>
            <a:r>
              <a:rPr lang="es-ES" sz="2400" b="1" dirty="0" smtClean="0"/>
              <a:t>emoción Y APRENDIZAE</a:t>
            </a:r>
            <a:endParaRPr lang="es-ES" sz="2400" b="1" dirty="0"/>
          </a:p>
        </p:txBody>
      </p:sp>
      <p:sp>
        <p:nvSpPr>
          <p:cNvPr id="3" name="CuadroTexto 2"/>
          <p:cNvSpPr txBox="1"/>
          <p:nvPr/>
        </p:nvSpPr>
        <p:spPr>
          <a:xfrm>
            <a:off x="2167467" y="0"/>
            <a:ext cx="4436533" cy="523220"/>
          </a:xfrm>
          <a:prstGeom prst="rect">
            <a:avLst/>
          </a:prstGeom>
          <a:noFill/>
        </p:spPr>
        <p:txBody>
          <a:bodyPr wrap="square" rtlCol="0">
            <a:spAutoFit/>
          </a:bodyPr>
          <a:lstStyle/>
          <a:p>
            <a:pPr algn="ctr"/>
            <a:r>
              <a:rPr lang="es-ES" sz="2800" b="1" dirty="0" smtClean="0"/>
              <a:t>RETOS</a:t>
            </a:r>
            <a:endParaRPr lang="es-ES" sz="2800" b="1" dirty="0"/>
          </a:p>
        </p:txBody>
      </p:sp>
    </p:spTree>
    <p:extLst>
      <p:ext uri="{BB962C8B-B14F-4D97-AF65-F5344CB8AC3E}">
        <p14:creationId xmlns:p14="http://schemas.microsoft.com/office/powerpoint/2010/main" val="627744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467" y="-552659"/>
            <a:ext cx="9279467" cy="6852559"/>
          </a:xfrm>
          <a:prstGeom prst="rect">
            <a:avLst/>
          </a:prstGeom>
        </p:spPr>
      </p:pic>
      <p:sp>
        <p:nvSpPr>
          <p:cNvPr id="3" name="Subtítulo 2"/>
          <p:cNvSpPr txBox="1">
            <a:spLocks/>
          </p:cNvSpPr>
          <p:nvPr/>
        </p:nvSpPr>
        <p:spPr>
          <a:xfrm>
            <a:off x="681913" y="1947335"/>
            <a:ext cx="6633287" cy="1879600"/>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smtClean="0">
                <a:solidFill>
                  <a:schemeClr val="bg1"/>
                </a:solidFill>
              </a:rPr>
              <a:t>GRACIAS </a:t>
            </a:r>
          </a:p>
          <a:p>
            <a:r>
              <a:rPr lang="es-ES" dirty="0" smtClean="0">
                <a:solidFill>
                  <a:schemeClr val="bg1"/>
                </a:solidFill>
              </a:rPr>
              <a:t>RUBEN DARIO VALLEJO MOLINA, PH,D</a:t>
            </a:r>
          </a:p>
          <a:p>
            <a:r>
              <a:rPr lang="es-ES" dirty="0" smtClean="0">
                <a:solidFill>
                  <a:schemeClr val="bg1"/>
                </a:solidFill>
              </a:rPr>
              <a:t>EMAIL: </a:t>
            </a:r>
            <a:r>
              <a:rPr lang="es-ES" dirty="0" smtClean="0">
                <a:solidFill>
                  <a:schemeClr val="bg1"/>
                </a:solidFill>
                <a:hlinkClick r:id="rId3"/>
              </a:rPr>
              <a:t>rubenvallejo@usantotomas.edu.co</a:t>
            </a:r>
            <a:endParaRPr lang="es-ES" dirty="0" smtClean="0">
              <a:solidFill>
                <a:schemeClr val="bg1"/>
              </a:solidFill>
            </a:endParaRPr>
          </a:p>
          <a:p>
            <a:r>
              <a:rPr lang="es-ES" dirty="0" err="1" smtClean="0">
                <a:solidFill>
                  <a:schemeClr val="bg1"/>
                </a:solidFill>
              </a:rPr>
              <a:t>rvallejo@e-red.org</a:t>
            </a:r>
            <a:endParaRPr lang="es-ES" dirty="0" smtClean="0">
              <a:solidFill>
                <a:schemeClr val="bg1"/>
              </a:solidFill>
            </a:endParaRPr>
          </a:p>
          <a:p>
            <a:endParaRPr lang="es-ES" dirty="0" smtClean="0">
              <a:solidFill>
                <a:schemeClr val="bg1"/>
              </a:solidFill>
            </a:endParaRPr>
          </a:p>
        </p:txBody>
      </p:sp>
    </p:spTree>
    <p:extLst>
      <p:ext uri="{BB962C8B-B14F-4D97-AF65-F5344CB8AC3E}">
        <p14:creationId xmlns:p14="http://schemas.microsoft.com/office/powerpoint/2010/main" val="219307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8958593" cy="3801531"/>
          </a:xfrm>
          <a:prstGeom prst="rect">
            <a:avLst/>
          </a:prstGeom>
        </p:spPr>
      </p:pic>
      <p:sp>
        <p:nvSpPr>
          <p:cNvPr id="3" name="Rectángulo 2"/>
          <p:cNvSpPr/>
          <p:nvPr/>
        </p:nvSpPr>
        <p:spPr>
          <a:xfrm>
            <a:off x="220133" y="4077393"/>
            <a:ext cx="8923867" cy="1569660"/>
          </a:xfrm>
          <a:prstGeom prst="rect">
            <a:avLst/>
          </a:prstGeom>
        </p:spPr>
        <p:txBody>
          <a:bodyPr wrap="square">
            <a:spAutoFit/>
          </a:bodyPr>
          <a:lstStyle/>
          <a:p>
            <a:pPr algn="just"/>
            <a:r>
              <a:rPr lang="es-CO" sz="2400" dirty="0">
                <a:latin typeface="Calibri" charset="0"/>
              </a:rPr>
              <a:t>Sea usted mismo el que elija o decida </a:t>
            </a:r>
            <a:r>
              <a:rPr lang="es-CO" sz="2400" b="1" dirty="0">
                <a:latin typeface="Calibri" charset="0"/>
              </a:rPr>
              <a:t>si leer o no</a:t>
            </a:r>
            <a:r>
              <a:rPr lang="es-CO" sz="2400" dirty="0">
                <a:latin typeface="Calibri" charset="0"/>
              </a:rPr>
              <a:t>, si quedarse reflexionando en el titulo o las rutas propuestas, </a:t>
            </a:r>
            <a:r>
              <a:rPr lang="es-CO" sz="2400" b="1" dirty="0">
                <a:latin typeface="Calibri" charset="0"/>
              </a:rPr>
              <a:t>si leer desde el final</a:t>
            </a:r>
            <a:r>
              <a:rPr lang="es-CO" sz="2400" dirty="0">
                <a:latin typeface="Calibri" charset="0"/>
              </a:rPr>
              <a:t>, leer como quiera o leer salteado o construir su propia ruta para </a:t>
            </a:r>
            <a:r>
              <a:rPr lang="es-CO" sz="2400" b="1" dirty="0">
                <a:latin typeface="Calibri" charset="0"/>
              </a:rPr>
              <a:t>romper la propuesta </a:t>
            </a:r>
            <a:r>
              <a:rPr lang="es-CO" sz="2400" dirty="0">
                <a:latin typeface="Calibri" charset="0"/>
              </a:rPr>
              <a:t>de reflexión  ese es su derecho</a:t>
            </a:r>
            <a:endParaRPr lang="es-ES" sz="2400" dirty="0"/>
          </a:p>
        </p:txBody>
      </p:sp>
    </p:spTree>
    <p:extLst>
      <p:ext uri="{BB962C8B-B14F-4D97-AF65-F5344CB8AC3E}">
        <p14:creationId xmlns:p14="http://schemas.microsoft.com/office/powerpoint/2010/main" val="2076513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800" y="982132"/>
            <a:ext cx="9038362" cy="5875867"/>
          </a:xfrm>
          <a:prstGeom prst="rect">
            <a:avLst/>
          </a:prstGeom>
        </p:spPr>
      </p:pic>
      <p:sp>
        <p:nvSpPr>
          <p:cNvPr id="3" name="CuadroTexto 2"/>
          <p:cNvSpPr txBox="1"/>
          <p:nvPr/>
        </p:nvSpPr>
        <p:spPr>
          <a:xfrm>
            <a:off x="94959" y="237066"/>
            <a:ext cx="9123562" cy="923330"/>
          </a:xfrm>
          <a:prstGeom prst="rect">
            <a:avLst/>
          </a:prstGeom>
          <a:noFill/>
        </p:spPr>
        <p:txBody>
          <a:bodyPr wrap="none" rtlCol="0">
            <a:spAutoFit/>
          </a:bodyPr>
          <a:lstStyle/>
          <a:p>
            <a:pPr algn="ctr"/>
            <a:r>
              <a:rPr lang="es-ES" b="1" dirty="0" smtClean="0"/>
              <a:t>ANTES DE EMPEZARÉ CONTANDO LAOFERTA DE PROGRAMAS EDUCATIVOS</a:t>
            </a:r>
          </a:p>
          <a:p>
            <a:pPr algn="ctr"/>
            <a:r>
              <a:rPr lang="es-ES" b="1" dirty="0" smtClean="0"/>
              <a:t> O ACADEMICOS EN EDUCACION ABIERTA Y A DISTANCIA </a:t>
            </a:r>
            <a:r>
              <a:rPr lang="es-ES" b="1" dirty="0"/>
              <a:t>DE LA UNIVERSIDAD SANTO TOMAS </a:t>
            </a:r>
          </a:p>
          <a:p>
            <a:pPr algn="ctr"/>
            <a:endParaRPr lang="es-ES" b="1" dirty="0"/>
          </a:p>
        </p:txBody>
      </p:sp>
    </p:spTree>
    <p:extLst>
      <p:ext uri="{BB962C8B-B14F-4D97-AF65-F5344CB8AC3E}">
        <p14:creationId xmlns:p14="http://schemas.microsoft.com/office/powerpoint/2010/main" val="11411153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9164781" cy="6857999"/>
          </a:xfrm>
          <a:prstGeom prst="rect">
            <a:avLst/>
          </a:prstGeom>
        </p:spPr>
      </p:pic>
    </p:spTree>
    <p:extLst>
      <p:ext uri="{BB962C8B-B14F-4D97-AF65-F5344CB8AC3E}">
        <p14:creationId xmlns:p14="http://schemas.microsoft.com/office/powerpoint/2010/main" val="41572177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39866" cy="6858000"/>
          </a:xfrm>
          <a:prstGeom prst="rect">
            <a:avLst/>
          </a:prstGeom>
        </p:spPr>
      </p:pic>
    </p:spTree>
    <p:extLst>
      <p:ext uri="{BB962C8B-B14F-4D97-AF65-F5344CB8AC3E}">
        <p14:creationId xmlns:p14="http://schemas.microsoft.com/office/powerpoint/2010/main" val="15603935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700" y="0"/>
            <a:ext cx="9118600" cy="6845300"/>
          </a:xfrm>
          <a:prstGeom prst="rect">
            <a:avLst/>
          </a:prstGeom>
        </p:spPr>
      </p:pic>
    </p:spTree>
    <p:extLst>
      <p:ext uri="{BB962C8B-B14F-4D97-AF65-F5344CB8AC3E}">
        <p14:creationId xmlns:p14="http://schemas.microsoft.com/office/powerpoint/2010/main" val="2109664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853819659"/>
              </p:ext>
            </p:extLst>
          </p:nvPr>
        </p:nvGraphicFramePr>
        <p:xfrm>
          <a:off x="-2777066" y="67734"/>
          <a:ext cx="9414933" cy="6079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4351867" y="143364"/>
            <a:ext cx="4572000" cy="2554545"/>
          </a:xfrm>
          <a:prstGeom prst="rect">
            <a:avLst/>
          </a:prstGeom>
        </p:spPr>
        <p:txBody>
          <a:bodyPr>
            <a:spAutoFit/>
          </a:bodyPr>
          <a:lstStyle/>
          <a:p>
            <a:pPr algn="just"/>
            <a:r>
              <a:rPr lang="es-CO" sz="2000" dirty="0"/>
              <a:t>“Hoy damos por hecho que las universidades son indispensables, que son necesarias, y por lo tanto lo único que hacemos son ajustes a lo que hoy tenemos (…) </a:t>
            </a:r>
            <a:r>
              <a:rPr lang="es-CO" sz="2000" b="1" dirty="0"/>
              <a:t>¿El alumno se adapta a nosotros, a un modelo de hace 3 siglos, o todos nosotros nos adaptamos al siglo 21?</a:t>
            </a:r>
            <a:r>
              <a:rPr lang="es-CO" sz="2000" dirty="0"/>
              <a:t>”, </a:t>
            </a:r>
            <a:endParaRPr lang="es-ES" sz="2000" dirty="0"/>
          </a:p>
        </p:txBody>
      </p:sp>
      <p:graphicFrame>
        <p:nvGraphicFramePr>
          <p:cNvPr id="5" name="Object 2"/>
          <p:cNvGraphicFramePr>
            <a:graphicFrameLocks noChangeAspect="1"/>
          </p:cNvGraphicFramePr>
          <p:nvPr>
            <p:extLst>
              <p:ext uri="{D42A27DB-BD31-4B8C-83A1-F6EECF244321}">
                <p14:modId xmlns:p14="http://schemas.microsoft.com/office/powerpoint/2010/main" val="856938470"/>
              </p:ext>
            </p:extLst>
          </p:nvPr>
        </p:nvGraphicFramePr>
        <p:xfrm>
          <a:off x="4741333" y="2727356"/>
          <a:ext cx="3806297" cy="2783382"/>
        </p:xfrm>
        <a:graphic>
          <a:graphicData uri="http://schemas.openxmlformats.org/presentationml/2006/ole">
            <mc:AlternateContent xmlns:mc="http://schemas.openxmlformats.org/markup-compatibility/2006">
              <mc:Choice xmlns:v="urn:schemas-microsoft-com:vml" Requires="v">
                <p:oleObj spid="_x0000_s1043" name="Diapositiva" r:id="rId9" imgW="4443894" imgH="3331310" progId="PowerPoint.Slide.8">
                  <p:embed/>
                </p:oleObj>
              </mc:Choice>
              <mc:Fallback>
                <p:oleObj name="Diapositiva" r:id="rId9" imgW="4443894" imgH="3331310" progId="PowerPoint.Slid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1333" y="2727356"/>
                        <a:ext cx="3806297" cy="27833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745556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2060</TotalTime>
  <Words>804</Words>
  <Application>Microsoft Macintosh PowerPoint</Application>
  <PresentationFormat>Presentación en pantalla (4:3)</PresentationFormat>
  <Paragraphs>58</Paragraphs>
  <Slides>37</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39" baseType="lpstr">
      <vt:lpstr>Tema de Office</vt:lpstr>
      <vt:lpstr>Diapositiva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Tasa de cobertura bruta (%) en educación terciaria 1970 – 2016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Comunicaciones</dc:creator>
  <cp:lastModifiedBy>Apple</cp:lastModifiedBy>
  <cp:revision>71</cp:revision>
  <dcterms:created xsi:type="dcterms:W3CDTF">2016-03-28T17:24:36Z</dcterms:created>
  <dcterms:modified xsi:type="dcterms:W3CDTF">2018-09-20T13:17:21Z</dcterms:modified>
</cp:coreProperties>
</file>