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80" r:id="rId3"/>
    <p:sldId id="287" r:id="rId4"/>
    <p:sldId id="294" r:id="rId5"/>
    <p:sldId id="293" r:id="rId6"/>
    <p:sldId id="289" r:id="rId7"/>
    <p:sldId id="290" r:id="rId8"/>
    <p:sldId id="278" r:id="rId9"/>
    <p:sldId id="268" r:id="rId10"/>
    <p:sldId id="277" r:id="rId11"/>
    <p:sldId id="269" r:id="rId12"/>
    <p:sldId id="270" r:id="rId13"/>
    <p:sldId id="279" r:id="rId14"/>
    <p:sldId id="271" r:id="rId15"/>
    <p:sldId id="273" r:id="rId16"/>
    <p:sldId id="274" r:id="rId17"/>
    <p:sldId id="275" r:id="rId18"/>
    <p:sldId id="276" r:id="rId19"/>
    <p:sldId id="292" r:id="rId20"/>
    <p:sldId id="291" r:id="rId2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8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>
        <p:scale>
          <a:sx n="66" d="100"/>
          <a:sy n="66" d="100"/>
        </p:scale>
        <p:origin x="-792" y="-78"/>
      </p:cViewPr>
      <p:guideLst>
        <p:guide orient="horz" pos="2138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0F40-7594-4650-B77F-FA823E4E5EA6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8D1D-082F-40EF-B0D0-B3291C10EC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96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7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Picture 2" descr="D:\Video PIDESAD\Archivos presentación PIDESAD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01" y="5969350"/>
            <a:ext cx="1651553" cy="6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FX\Desktop\e-SCRITORIO\Archivos diagnostico 2018\Gerardo\SEP_logo_2012.sv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82" y="5969350"/>
            <a:ext cx="2062011" cy="7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FX\Desktop\e-SCRITORIO\Archivos diagnostico 2018\Gerardo\ECOESAD-UNACH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4314">
            <a:off x="10086185" y="5921592"/>
            <a:ext cx="1325865" cy="7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4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352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8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4" b="89945" l="19024" r="99495">
                        <a14:foregroundMark x1="99663" y1="30165" x2="99663" y2="30165"/>
                        <a14:foregroundMark x1="94613" y1="27824" x2="94613" y2="27824"/>
                        <a14:foregroundMark x1="92929" y1="12672" x2="92929" y2="12672"/>
                        <a14:foregroundMark x1="93434" y1="29752" x2="93434" y2="29752"/>
                        <a14:foregroundMark x1="98737" y1="29752" x2="98737" y2="29752"/>
                        <a14:foregroundMark x1="97306" y1="6198" x2="97306" y2="6198"/>
                        <a14:foregroundMark x1="89310" y1="5234" x2="89310" y2="5234"/>
                        <a14:foregroundMark x1="91414" y1="2204" x2="91414" y2="2204"/>
                        <a14:foregroundMark x1="91751" y1="18044" x2="91751" y2="18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4"/>
          <a:stretch/>
        </p:blipFill>
        <p:spPr>
          <a:xfrm flipH="1" flipV="1">
            <a:off x="0" y="15650"/>
            <a:ext cx="12191999" cy="6856386"/>
          </a:xfrm>
          <a:prstGeom prst="rect">
            <a:avLst/>
          </a:prstGeom>
        </p:spPr>
      </p:pic>
      <p:pic>
        <p:nvPicPr>
          <p:cNvPr id="8" name="Picture 2" descr="D:\Video PIDESAD\Archivos presentación PIDESAD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97" y="6266003"/>
            <a:ext cx="949010" cy="3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2050" name="Picture 2" descr="C:\Users\VFX\Desktop\e-SCRITORIO\Archivos diagnostico 2018\Gerardo\SEP_logo_2012.sv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76" y="6225095"/>
            <a:ext cx="1408665" cy="4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FX\Desktop\e-SCRITORIO\Archivos diagnostico 2018\Gerardo\ECOESAD-UNACH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21" y="6202640"/>
            <a:ext cx="894949" cy="4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8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99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22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5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08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13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67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40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F60C-6ACA-DF4D-8180-5C9E528C18E7}" type="datetimeFigureOut">
              <a:rPr lang="es-ES_tradnl" smtClean="0"/>
              <a:t>19/09/2018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3D83-1FAD-4C45-A89F-A27F1090B3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37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eems.mx/glosario/Glosario-1/M/Modalidad-educativa-5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929694">
            <a:off x="356861" y="2638234"/>
            <a:ext cx="7360212" cy="2387600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Retos de la Educación Superior 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Distancia y Modalidades 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no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Convencionales: 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Caracterización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de los Programas Educativos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4615" y="-20125"/>
            <a:ext cx="9544665" cy="1325563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Century Gothic" pitchFamily="34" charset="0"/>
              </a:rPr>
              <a:t>Nivel educativo en el que se reportan las opciones analizadas.</a:t>
            </a:r>
          </a:p>
        </p:txBody>
      </p:sp>
      <p:pic>
        <p:nvPicPr>
          <p:cNvPr id="10242" name="Picture 2" descr="C:\Users\VFX\Desktop\e-SCRITORIO\Archivos diagnostico 2018\Gerardo\Graficos\grafica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5" y="948198"/>
            <a:ext cx="5283933" cy="50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Frecuencia de cada denominación empleada.</a:t>
            </a:r>
          </a:p>
        </p:txBody>
      </p:sp>
      <p:pic>
        <p:nvPicPr>
          <p:cNvPr id="3074" name="Picture 2" descr="C:\Users\VFX\Desktop\e-SCRITORIO\Archivos diagnostico 2018\Gerardo\Graficos\grafic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67" y="1493838"/>
            <a:ext cx="10214133" cy="44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0870" y="0"/>
            <a:ext cx="9277350" cy="1325563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Proporción de opciones que emplean denominación de acuerdo con la Ley General de Educación</a:t>
            </a:r>
          </a:p>
        </p:txBody>
      </p:sp>
      <p:pic>
        <p:nvPicPr>
          <p:cNvPr id="4098" name="Picture 2" descr="C:\Users\VFX\Desktop\e-SCRITORIO\Archivos diagnostico 2018\Gerardo\Graficos\grafica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56" y="1325563"/>
            <a:ext cx="6796709" cy="51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2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4710" r="23611" b="9421"/>
          <a:stretch/>
        </p:blipFill>
        <p:spPr bwMode="auto">
          <a:xfrm>
            <a:off x="3717234" y="1603513"/>
            <a:ext cx="4837044" cy="478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9113" y="290396"/>
            <a:ext cx="10893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Century Gothic" pitchFamily="34" charset="0"/>
              </a:rPr>
              <a:t>Porcentaje de instituciones por régimen jurídico  que utilizan las denominaciones establecidas por la LGE para las modalidad de la  </a:t>
            </a:r>
            <a:r>
              <a:rPr lang="es-MX" sz="2400" dirty="0" err="1" smtClean="0">
                <a:latin typeface="Century Gothic" pitchFamily="34" charset="0"/>
              </a:rPr>
              <a:t>EaD</a:t>
            </a:r>
            <a:endParaRPr lang="es-MX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1025" y="365125"/>
            <a:ext cx="6963697" cy="1325563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Porcentaje de opciones que registran 100% de actividades presenciales</a:t>
            </a:r>
          </a:p>
        </p:txBody>
      </p:sp>
      <p:pic>
        <p:nvPicPr>
          <p:cNvPr id="5122" name="Picture 2" descr="C:\Users\VFX\Desktop\e-SCRITORIO\Archivos diagnostico 2018\Gerardo\Graficos\grafica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8" y="2416739"/>
            <a:ext cx="81470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7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Porcentaje de opciones   "A distancia" cuyas actividades de aprendizaje son solamente a distancia.</a:t>
            </a:r>
          </a:p>
        </p:txBody>
      </p:sp>
      <p:pic>
        <p:nvPicPr>
          <p:cNvPr id="6146" name="Picture 2" descr="C:\Users\VFX\Desktop\e-SCRITORIO\Archivos diagnostico 2018\Gerardo\Graficos\grafica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380971"/>
            <a:ext cx="5637161" cy="52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1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Porcentaje de opciones "No escolarizados" cuyas actividades</a:t>
            </a:r>
            <a:br>
              <a:rPr lang="es-MX" sz="2400" dirty="0">
                <a:latin typeface="Century Gothic" pitchFamily="34" charset="0"/>
              </a:rPr>
            </a:br>
            <a:r>
              <a:rPr lang="es-MX" sz="2400" dirty="0">
                <a:latin typeface="Century Gothic" pitchFamily="34" charset="0"/>
              </a:rPr>
              <a:t>de aprendizaje son 100% a distancia.</a:t>
            </a:r>
          </a:p>
        </p:txBody>
      </p:sp>
      <p:pic>
        <p:nvPicPr>
          <p:cNvPr id="7170" name="Picture 2" descr="C:\Users\VFX\Desktop\e-SCRITORIO\Archivos diagnostico 2018\Gerardo\Graficos\grafica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6592"/>
            <a:ext cx="7111948" cy="42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5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>
                <a:latin typeface="Century Gothic" pitchFamily="34" charset="0"/>
              </a:rPr>
              <a:t>Porcentaje de opciones  "Mixtas" que ofrecen actividades de aprendizaje  presenciales y a distancia. </a:t>
            </a:r>
          </a:p>
        </p:txBody>
      </p:sp>
      <p:pic>
        <p:nvPicPr>
          <p:cNvPr id="8194" name="Picture 2" descr="C:\Users\VFX\Desktop\e-SCRITORIO\Archivos diagnostico 2018\Gerardo\Graficos\grafica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57" y="1498959"/>
            <a:ext cx="7163079" cy="46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9213" y="381496"/>
            <a:ext cx="4955458" cy="1847133"/>
          </a:xfrm>
        </p:spPr>
        <p:txBody>
          <a:bodyPr anchor="t">
            <a:noAutofit/>
          </a:bodyPr>
          <a:lstStyle/>
          <a:p>
            <a:r>
              <a:rPr lang="es-MX" sz="2400" dirty="0">
                <a:latin typeface="Century Gothic" pitchFamily="34" charset="0"/>
              </a:rPr>
              <a:t>Porcentaje en que las opciones "Mixtas" ofrecen sus actividades presenciales y a distancia. </a:t>
            </a:r>
          </a:p>
        </p:txBody>
      </p:sp>
      <p:pic>
        <p:nvPicPr>
          <p:cNvPr id="9218" name="Picture 2" descr="C:\Users\VFX\Desktop\e-SCRITORIO\Archivos diagnostico 2018\Gerardo\Graficos\grafica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89" y="42285"/>
            <a:ext cx="6198011" cy="68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98535"/>
              </p:ext>
            </p:extLst>
          </p:nvPr>
        </p:nvGraphicFramePr>
        <p:xfrm>
          <a:off x="17650" y="11559"/>
          <a:ext cx="12159838" cy="7056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379"/>
                <a:gridCol w="1465943"/>
                <a:gridCol w="1132114"/>
                <a:gridCol w="1146628"/>
                <a:gridCol w="1132115"/>
                <a:gridCol w="1175657"/>
                <a:gridCol w="1030514"/>
                <a:gridCol w="1087012"/>
                <a:gridCol w="1133674"/>
                <a:gridCol w="898993"/>
                <a:gridCol w="929809"/>
              </a:tblGrid>
              <a:tr h="1601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itchFamily="34" charset="0"/>
                        </a:rPr>
                        <a:t>Modelo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itchFamily="34" charset="0"/>
                        </a:rPr>
                        <a:t>Modalidades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itchFamily="34" charset="0"/>
                        </a:rPr>
                        <a:t>Opciones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entury Gothic" pitchFamily="34" charset="0"/>
                        </a:rPr>
                        <a:t>Variantes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itchFamily="34" charset="0"/>
                        </a:rPr>
                        <a:t>Indicadores definitorios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21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Realización de las actividades de aprendizaje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Ambiente de aprendizaje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Mediación docente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Mediación TIC (tercera generación)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Currículum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Calendario de actividades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Evaluación de actividades de aprendizaje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582113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itchFamily="34" charset="0"/>
                        </a:rPr>
                        <a:t>No escolarizada</a:t>
                      </a:r>
                      <a:endParaRPr lang="es-MX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Extra-áulica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Determinado por usuario en mayor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mayor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Opcional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Predeterminado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Fijo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2328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Virtual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En línea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 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Digital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mayor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Obligatoria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Predeterminado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Fijo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3492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Virtual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Digital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menor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Obligatoria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4656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Abierta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itchFamily="34" charset="0"/>
                        </a:rPr>
                        <a:t>Por exámenes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Determinado por usuario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Sin mediación docente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Opcional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sedes exprofeso no escolarizadas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4656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Con asesoría docente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Digital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Posible pero no obligatoria.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Opcional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Flexible en su mayor proporción.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sedes exprofeso no escolarizadas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4656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itchFamily="34" charset="0"/>
                        </a:rPr>
                        <a:t>Mixta</a:t>
                      </a:r>
                      <a:endParaRPr lang="es-MX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Mixta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Misma proporción presencial y 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Escolarizado y determinado por usuario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todas sus actividades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Opcional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Predeterminado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Fijo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Misma proporción presencial y 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4656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Semiescolarizada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Mayor proporción presenciales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Escolarizado y determinado por usuario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En todas las actividades 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Opcional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Predeterminado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Fijo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Mayor proporción escolarizada.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  <a:tr h="5821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Semipresencial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Mayor proporción a distancia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Digital y escolarizado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Mayor proporción sin mediación docente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Obligatoria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Predeterminado en las presenciales.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itchFamily="34" charset="0"/>
                        </a:rPr>
                        <a:t>Fijo en las presenciales</a:t>
                      </a:r>
                      <a:endParaRPr lang="es-MX" sz="16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itchFamily="34" charset="0"/>
                        </a:rPr>
                        <a:t>Mayor proporción a distancia</a:t>
                      </a:r>
                      <a:endParaRPr lang="es-MX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215" marR="612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778036" y="2139139"/>
            <a:ext cx="1964824" cy="33382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7346" y="159655"/>
            <a:ext cx="636269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 smtClean="0">
                <a:latin typeface="Century Gothic" pitchFamily="34" charset="0"/>
              </a:rPr>
              <a:t>De las modalidades educativas</a:t>
            </a:r>
            <a:endParaRPr lang="es-MX" sz="3200" dirty="0">
              <a:latin typeface="Century Gothic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513149" y="2263697"/>
            <a:ext cx="2653369" cy="3383639"/>
            <a:chOff x="2325029" y="2359759"/>
            <a:chExt cx="2653369" cy="3383639"/>
          </a:xfrm>
        </p:grpSpPr>
        <p:sp>
          <p:nvSpPr>
            <p:cNvPr id="7" name="1 Título"/>
            <p:cNvSpPr txBox="1">
              <a:spLocks/>
            </p:cNvSpPr>
            <p:nvPr/>
          </p:nvSpPr>
          <p:spPr>
            <a:xfrm>
              <a:off x="2325029" y="2359759"/>
              <a:ext cx="222971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MX" sz="1800" b="1" dirty="0" smtClean="0">
                  <a:latin typeface="Century Gothic" pitchFamily="34" charset="0"/>
                </a:rPr>
                <a:t>Opciones </a:t>
              </a:r>
            </a:p>
            <a:p>
              <a:pPr algn="ctr"/>
              <a:r>
                <a:rPr lang="es-MX" sz="1800" b="1" dirty="0" smtClean="0">
                  <a:latin typeface="Century Gothic" pitchFamily="34" charset="0"/>
                </a:rPr>
                <a:t>en la EMS</a:t>
              </a:r>
              <a:endParaRPr lang="es-MX" sz="1800" b="1" dirty="0">
                <a:latin typeface="Century Gothic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821255" y="3399506"/>
              <a:ext cx="2157143" cy="23438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Presencial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Virtual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Intensiva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err="1" smtClean="0">
                  <a:latin typeface="Century Gothic" pitchFamily="34" charset="0"/>
                </a:rPr>
                <a:t>Autoplaneada</a:t>
              </a:r>
              <a:endParaRPr lang="es-MX" sz="1400" dirty="0" smtClean="0">
                <a:latin typeface="Century Gothic" pitchFamily="34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Dual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Mixta </a:t>
              </a:r>
              <a:endParaRPr lang="es-MX" sz="1400" dirty="0">
                <a:latin typeface="Century Gothic" pitchFamily="34" charset="0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2539999" y="62701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>
                <a:latin typeface="Century Gothic" pitchFamily="34" charset="0"/>
              </a:rPr>
              <a:t>COPEEMS (s/f ). Términos más relevantes del proceso de evaluación.  </a:t>
            </a:r>
            <a:r>
              <a:rPr lang="es-MX" sz="1200" u="sng" dirty="0">
                <a:latin typeface="Century Gothic" pitchFamily="34" charset="0"/>
                <a:hlinkClick r:id="rId2"/>
              </a:rPr>
              <a:t>http://www.copeems.mx/glosario/Glosario-1/M/Modalidad-educativa-51/</a:t>
            </a:r>
            <a:endParaRPr lang="es-MX" sz="1200" dirty="0">
              <a:latin typeface="Century Gothic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070101" y="968924"/>
            <a:ext cx="5245099" cy="520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000" b="1" dirty="0" smtClean="0">
                <a:latin typeface="Century Gothic" pitchFamily="34" charset="0"/>
              </a:rPr>
              <a:t>Escolarizada, No </a:t>
            </a:r>
            <a:r>
              <a:rPr lang="es-MX" sz="2000" b="1" dirty="0" smtClean="0">
                <a:latin typeface="Century Gothic" pitchFamily="34" charset="0"/>
              </a:rPr>
              <a:t>escolarizada </a:t>
            </a:r>
            <a:r>
              <a:rPr lang="es-MX" sz="2000" b="1" dirty="0" smtClean="0">
                <a:latin typeface="Century Gothic" pitchFamily="34" charset="0"/>
              </a:rPr>
              <a:t>y Mixta</a:t>
            </a:r>
            <a:endParaRPr lang="es-MX" sz="2000" b="1" dirty="0" smtClean="0">
              <a:latin typeface="Century Gothic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046791" y="1694850"/>
            <a:ext cx="3938807" cy="4229983"/>
            <a:chOff x="3592293" y="1570292"/>
            <a:chExt cx="3938807" cy="4229983"/>
          </a:xfrm>
        </p:grpSpPr>
        <p:sp>
          <p:nvSpPr>
            <p:cNvPr id="5" name="4 Rectángulo redondeado"/>
            <p:cNvSpPr/>
            <p:nvPr/>
          </p:nvSpPr>
          <p:spPr>
            <a:xfrm>
              <a:off x="3592293" y="1570292"/>
              <a:ext cx="3938807" cy="42299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3795493" y="1570292"/>
              <a:ext cx="2866572" cy="2279266"/>
              <a:chOff x="6045199" y="2547540"/>
              <a:chExt cx="2433022" cy="2279266"/>
            </a:xfrm>
          </p:grpSpPr>
          <p:sp>
            <p:nvSpPr>
              <p:cNvPr id="10" name="1 Título"/>
              <p:cNvSpPr txBox="1">
                <a:spLocks/>
              </p:cNvSpPr>
              <p:nvPr/>
            </p:nvSpPr>
            <p:spPr>
              <a:xfrm>
                <a:off x="6103255" y="2547540"/>
                <a:ext cx="2374966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1800" b="1" dirty="0" smtClean="0">
                    <a:latin typeface="Century Gothic" pitchFamily="34" charset="0"/>
                  </a:rPr>
                  <a:t>Modalidades en la ES</a:t>
                </a:r>
                <a:endParaRPr lang="es-MX" sz="1800" b="1" dirty="0">
                  <a:latin typeface="Century Gothic" pitchFamily="34" charset="0"/>
                </a:endParaRP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6045199" y="3441811"/>
                <a:ext cx="243302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A distancia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Abierta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No escolarizada 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No convencional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Virtual </a:t>
                </a:r>
                <a:endParaRPr lang="es-MX" sz="1400" dirty="0">
                  <a:latin typeface="Century Gothic" pitchFamily="34" charset="0"/>
                </a:endParaRP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Mixta</a:t>
                </a:r>
                <a:endParaRPr lang="es-MX" sz="1400" dirty="0">
                  <a:latin typeface="Century Gothic" pitchFamily="34" charset="0"/>
                </a:endParaRPr>
              </a:p>
            </p:txBody>
          </p:sp>
        </p:grpSp>
        <p:sp>
          <p:nvSpPr>
            <p:cNvPr id="16" name="1 Título"/>
            <p:cNvSpPr txBox="1">
              <a:spLocks/>
            </p:cNvSpPr>
            <p:nvPr/>
          </p:nvSpPr>
          <p:spPr>
            <a:xfrm>
              <a:off x="4206786" y="3944432"/>
              <a:ext cx="3235414" cy="16308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800" dirty="0" err="1" smtClean="0">
                  <a:latin typeface="Century Gothic" pitchFamily="34" charset="0"/>
                </a:rPr>
                <a:t>Submodalidades</a:t>
              </a:r>
              <a:endParaRPr lang="es-MX" sz="1800" dirty="0" smtClean="0">
                <a:latin typeface="Century Gothic" pitchFamily="34" charset="0"/>
              </a:endParaRPr>
            </a:p>
            <a:p>
              <a:endParaRPr lang="es-MX" sz="1400" dirty="0" smtClean="0">
                <a:latin typeface="Century Gothic" pitchFamily="34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En línea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Aula remota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Convergencia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err="1" smtClean="0">
                  <a:latin typeface="Century Gothic" pitchFamily="34" charset="0"/>
                </a:rPr>
                <a:t>Semipresencial</a:t>
              </a:r>
              <a:r>
                <a:rPr lang="es-MX" sz="1400" dirty="0" smtClean="0">
                  <a:latin typeface="Century Gothic" pitchFamily="34" charset="0"/>
                </a:rPr>
                <a:t> </a:t>
              </a:r>
              <a:r>
                <a:rPr lang="es-MX" sz="1400" dirty="0">
                  <a:latin typeface="Century Gothic" pitchFamily="34" charset="0"/>
                </a:rPr>
                <a:t>en </a:t>
              </a:r>
              <a:r>
                <a:rPr lang="es-MX" sz="1400" dirty="0" smtClean="0">
                  <a:latin typeface="Century Gothic" pitchFamily="34" charset="0"/>
                </a:rPr>
                <a:t>línea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err="1" smtClean="0">
                  <a:latin typeface="Century Gothic" pitchFamily="34" charset="0"/>
                </a:rPr>
                <a:t>Semipresencial</a:t>
              </a:r>
              <a:r>
                <a:rPr lang="es-MX" sz="1400" dirty="0" smtClean="0">
                  <a:latin typeface="Century Gothic" pitchFamily="34" charset="0"/>
                </a:rPr>
                <a:t> mixta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err="1" smtClean="0">
                  <a:latin typeface="Century Gothic" pitchFamily="34" charset="0"/>
                </a:rPr>
                <a:t>Semipresencial</a:t>
              </a:r>
              <a:r>
                <a:rPr lang="es-MX" sz="1400" dirty="0" smtClean="0">
                  <a:latin typeface="Century Gothic" pitchFamily="34" charset="0"/>
                </a:rPr>
                <a:t> </a:t>
              </a:r>
              <a:r>
                <a:rPr lang="es-MX" sz="1400" dirty="0">
                  <a:latin typeface="Century Gothic" pitchFamily="34" charset="0"/>
                </a:rPr>
                <a:t>con autoestudio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8315222" y="1767214"/>
            <a:ext cx="3725969" cy="4157619"/>
            <a:chOff x="8166100" y="2014581"/>
            <a:chExt cx="3725969" cy="4157619"/>
          </a:xfrm>
        </p:grpSpPr>
        <p:sp>
          <p:nvSpPr>
            <p:cNvPr id="18" name="17 Rectángulo redondeado"/>
            <p:cNvSpPr/>
            <p:nvPr/>
          </p:nvSpPr>
          <p:spPr>
            <a:xfrm>
              <a:off x="8166100" y="2014581"/>
              <a:ext cx="3725969" cy="41576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8431850" y="2269595"/>
              <a:ext cx="2772828" cy="1699878"/>
              <a:chOff x="9169399" y="2595737"/>
              <a:chExt cx="2772828" cy="1699878"/>
            </a:xfrm>
          </p:grpSpPr>
          <p:sp>
            <p:nvSpPr>
              <p:cNvPr id="12" name="1 Título"/>
              <p:cNvSpPr txBox="1">
                <a:spLocks/>
              </p:cNvSpPr>
              <p:nvPr/>
            </p:nvSpPr>
            <p:spPr>
              <a:xfrm>
                <a:off x="9169399" y="2595737"/>
                <a:ext cx="2772828" cy="9981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 smtClean="0">
                    <a:latin typeface="Century Gothic" pitchFamily="34" charset="0"/>
                  </a:rPr>
                  <a:t>Modalidades</a:t>
                </a:r>
              </a:p>
              <a:p>
                <a:r>
                  <a:rPr lang="es-MX" sz="2000" b="1" dirty="0">
                    <a:latin typeface="Century Gothic" pitchFamily="34" charset="0"/>
                  </a:rPr>
                  <a:t>e</a:t>
                </a:r>
                <a:r>
                  <a:rPr lang="es-MX" sz="2000" b="1" dirty="0" smtClean="0">
                    <a:latin typeface="Century Gothic" pitchFamily="34" charset="0"/>
                  </a:rPr>
                  <a:t>n Posgrado</a:t>
                </a:r>
                <a:endParaRPr lang="es-MX" sz="2000" b="1" dirty="0">
                  <a:latin typeface="Century Gothic" pitchFamily="34" charset="0"/>
                </a:endParaRP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9224426" y="3556951"/>
                <a:ext cx="243302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A distancia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Abierta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r>
                  <a:rPr lang="es-MX" sz="1400" dirty="0" smtClean="0">
                    <a:latin typeface="Century Gothic" pitchFamily="34" charset="0"/>
                  </a:rPr>
                  <a:t>Mixta</a:t>
                </a:r>
                <a:endParaRPr lang="es-MX" sz="1400" dirty="0">
                  <a:latin typeface="Century Gothic" pitchFamily="34" charset="0"/>
                </a:endParaRPr>
              </a:p>
            </p:txBody>
          </p:sp>
        </p:grpSp>
        <p:sp>
          <p:nvSpPr>
            <p:cNvPr id="17" name="16 CuadroTexto"/>
            <p:cNvSpPr txBox="1"/>
            <p:nvPr/>
          </p:nvSpPr>
          <p:spPr>
            <a:xfrm>
              <a:off x="8464528" y="4461915"/>
              <a:ext cx="342754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latin typeface="Century Gothic" pitchFamily="34" charset="0"/>
                </a:rPr>
                <a:t>Modelos</a:t>
              </a:r>
            </a:p>
            <a:p>
              <a:endParaRPr lang="es-MX" sz="1600" dirty="0">
                <a:latin typeface="Century Gothic" pitchFamily="34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De </a:t>
              </a:r>
              <a:r>
                <a:rPr lang="es-MX" sz="1400" dirty="0">
                  <a:latin typeface="Century Gothic" pitchFamily="34" charset="0"/>
                </a:rPr>
                <a:t>estudio independiente </a:t>
              </a:r>
              <a:r>
                <a:rPr lang="es-MX" sz="1400" dirty="0" smtClean="0">
                  <a:latin typeface="Century Gothic" pitchFamily="34" charset="0"/>
                </a:rPr>
                <a:t>guiado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Aula remota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Interactivo </a:t>
              </a:r>
              <a:r>
                <a:rPr lang="es-MX" sz="1400" dirty="0">
                  <a:latin typeface="Century Gothic" pitchFamily="34" charset="0"/>
                </a:rPr>
                <a:t>basado en </a:t>
              </a:r>
              <a:r>
                <a:rPr lang="es-MX" sz="1400" dirty="0" smtClean="0">
                  <a:latin typeface="Century Gothic" pitchFamily="34" charset="0"/>
                </a:rPr>
                <a:t>TIC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latin typeface="Century Gothic" pitchFamily="34" charset="0"/>
                </a:rPr>
                <a:t>Modelo híbrido</a:t>
              </a:r>
              <a:endParaRPr lang="es-MX" sz="1400" dirty="0">
                <a:latin typeface="Century Gothic" pitchFamily="34" charset="0"/>
              </a:endParaRPr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504054" y="88003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Century Gothic" pitchFamily="34" charset="0"/>
              </a:rPr>
              <a:t>LGE </a:t>
            </a:r>
            <a:endParaRPr lang="es-MX" sz="2800" dirty="0"/>
          </a:p>
        </p:txBody>
      </p:sp>
      <p:sp>
        <p:nvSpPr>
          <p:cNvPr id="22" name="21 Flecha derecha"/>
          <p:cNvSpPr/>
          <p:nvPr/>
        </p:nvSpPr>
        <p:spPr>
          <a:xfrm>
            <a:off x="1409700" y="965193"/>
            <a:ext cx="571501" cy="3603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77823" y="2481943"/>
            <a:ext cx="8239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>
                <a:latin typeface="Century Gothic" pitchFamily="34" charset="0"/>
              </a:rPr>
              <a:t>Gracias por su atención</a:t>
            </a:r>
            <a:endParaRPr lang="es-MX" sz="5400" dirty="0">
              <a:latin typeface="Century Gothic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612095" y="3901380"/>
            <a:ext cx="8771212" cy="646332"/>
            <a:chOff x="1535896" y="3614057"/>
            <a:chExt cx="8771212" cy="646332"/>
          </a:xfrm>
        </p:grpSpPr>
        <p:sp>
          <p:nvSpPr>
            <p:cNvPr id="5" name="4 CuadroTexto"/>
            <p:cNvSpPr txBox="1"/>
            <p:nvPr/>
          </p:nvSpPr>
          <p:spPr>
            <a:xfrm>
              <a:off x="5810364" y="3614058"/>
              <a:ext cx="4496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entury Gothic" pitchFamily="34" charset="0"/>
                </a:rPr>
                <a:t>Mtra. Ana Cristina Hernández Gómez</a:t>
              </a:r>
            </a:p>
            <a:p>
              <a:r>
                <a:rPr lang="es-MX" dirty="0" smtClean="0">
                  <a:latin typeface="Century Gothic" pitchFamily="34" charset="0"/>
                </a:rPr>
                <a:t>Coordinadora General del SINED, A.C.</a:t>
              </a:r>
              <a:endParaRPr lang="es-MX" dirty="0">
                <a:latin typeface="Century Gothic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35896" y="3614057"/>
              <a:ext cx="3905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entury Gothic" pitchFamily="34" charset="0"/>
                </a:rPr>
                <a:t>Mtro</a:t>
              </a:r>
              <a:r>
                <a:rPr lang="es-MX" b="1" dirty="0" smtClean="0">
                  <a:latin typeface="Century Gothic" pitchFamily="34" charset="0"/>
                </a:rPr>
                <a:t>. Gerardo Coronado Ramírez</a:t>
              </a:r>
              <a:endParaRPr lang="es-MX" b="1" dirty="0" smtClean="0">
                <a:latin typeface="Century Gothic" pitchFamily="34" charset="0"/>
              </a:endParaRPr>
            </a:p>
            <a:p>
              <a:r>
                <a:rPr lang="es-MX" dirty="0" smtClean="0">
                  <a:latin typeface="Century Gothic" pitchFamily="34" charset="0"/>
                </a:rPr>
                <a:t>Director Ejecutivo del ECOESAD</a:t>
              </a:r>
              <a:endParaRPr lang="es-MX" dirty="0">
                <a:latin typeface="Century Gothic" pitchFamily="34" charset="0"/>
              </a:endParaRPr>
            </a:p>
          </p:txBody>
        </p:sp>
        <p:cxnSp>
          <p:nvCxnSpPr>
            <p:cNvPr id="3" name="2 Conector recto"/>
            <p:cNvCxnSpPr/>
            <p:nvPr/>
          </p:nvCxnSpPr>
          <p:spPr>
            <a:xfrm>
              <a:off x="5631543" y="3614058"/>
              <a:ext cx="0" cy="64633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Caracterización de opciones propuestas</a:t>
            </a:r>
            <a:endParaRPr lang="es-MX" sz="3200" dirty="0">
              <a:solidFill>
                <a:srgbClr val="002060"/>
              </a:solidFill>
              <a:latin typeface="Century Gothic" pitchFamily="34" charset="0"/>
              <a:cs typeface="Aharoni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63342"/>
              </p:ext>
            </p:extLst>
          </p:nvPr>
        </p:nvGraphicFramePr>
        <p:xfrm>
          <a:off x="666712" y="1357298"/>
          <a:ext cx="1095382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105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Opciones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Caracterización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Virtual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 en espacios extraescolares. Uso intensivo de las TIC. Interacción asincrónica con docente. Plan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estudios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y calendarios escolares preestablecidos.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En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línea (Aula remota)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 en espacios extraescolares. Uso intensivo de las TIC. Interacción sincrónica con docente. Plan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estudios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y calendarios escolares preestablecidos.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Estudio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independiente guiado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 en espacios extraescolares.  Materiales educativos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físicos.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Uso reducido de las TIC. Interacción asincrónica con docente. Plan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estudios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y calendarios escolares preestablecidos.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>
                          <a:latin typeface="Century Gothic" pitchFamily="34" charset="0"/>
                        </a:rPr>
                        <a:t>Autoplaneada</a:t>
                      </a:r>
                      <a:r>
                        <a:rPr lang="es-MX" dirty="0" smtClean="0">
                          <a:latin typeface="Century Gothic" pitchFamily="34" charset="0"/>
                        </a:rPr>
                        <a:t> (Abierta)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en espacios extraescolares.  Materiales educativos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físicos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o a través de TIC. Interacción asincrónica con docente. Plan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estudios preestablecido parcialmente. C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alendarios escolares preestablecidos parcialmente.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Acreditación por competencias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en espacios extraescolares.  Materiales educativos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físicos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o a través de TIC. Interacción con docente no requerida . Plan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estudios preestablecido. C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alendarios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de  acreditación parcial o total determinados por el alumno según opciones programadas.</a:t>
                      </a:r>
                      <a:endParaRPr lang="es-MX" sz="1200" dirty="0" smtClean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>
                          <a:latin typeface="Century Gothic" pitchFamily="34" charset="0"/>
                        </a:rPr>
                        <a:t>Semipresencial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 en espacios escolares con supervisión del docente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pero con actividades extraescolares de aprendizaje independiente preestablecidas realizables en cualquier tipo de espacio. Uso de las TIC opcional Plan de estudios y calendario preestablecidos. 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Dual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Century Gothic" pitchFamily="34" charset="0"/>
                        </a:rPr>
                        <a:t>Actividades del alumno en espacios escolares con supervisión del docente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pero con actividades extraescolares de aprendizaje preestablecidas y realizables en ámbitos laborales programados. Uso de las TIC opcional. Plan de estudios y calendario preestablecidos. </a:t>
                      </a:r>
                      <a:endParaRPr lang="es-MX" sz="1200" dirty="0" smtClean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46776"/>
              </p:ext>
            </p:extLst>
          </p:nvPr>
        </p:nvGraphicFramePr>
        <p:xfrm>
          <a:off x="1524000" y="1565945"/>
          <a:ext cx="100438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65"/>
                <a:gridCol w="4148449"/>
                <a:gridCol w="3628573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Modalidades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Opciones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Fuente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No escolarizada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Virtual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SINED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En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línea (Aula remota)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SINED/ CONACYT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            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Estudio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independiente guiado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CONACYT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/COPEEMS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>
                          <a:latin typeface="Century Gothic" pitchFamily="34" charset="0"/>
                        </a:rPr>
                        <a:t>Autoplaneada</a:t>
                      </a:r>
                      <a:r>
                        <a:rPr lang="es-MX" dirty="0" smtClean="0">
                          <a:latin typeface="Century Gothic" pitchFamily="34" charset="0"/>
                        </a:rPr>
                        <a:t> (Abierta)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entury Gothic" pitchFamily="34" charset="0"/>
                        </a:rPr>
                        <a:t>CONACYT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Acreditación por competencias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COPEEMS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Mixta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>
                          <a:latin typeface="Century Gothic" pitchFamily="34" charset="0"/>
                        </a:rPr>
                        <a:t>Semipresencial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SINED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Dual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COPEEMS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254" y="1721394"/>
            <a:ext cx="9332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es-MX" sz="2000" dirty="0">
                <a:latin typeface="Century Gothic" pitchFamily="34" charset="0"/>
              </a:rPr>
              <a:t>Consulta en Línea entre las IES afiliadas a la </a:t>
            </a:r>
            <a:r>
              <a:rPr lang="es-MX" sz="2000" dirty="0" smtClean="0">
                <a:latin typeface="Century Gothic" pitchFamily="34" charset="0"/>
              </a:rPr>
              <a:t>ANUIES.</a:t>
            </a:r>
          </a:p>
          <a:p>
            <a:pPr marL="266700" indent="-266700" algn="just">
              <a:buFont typeface="+mj-lt"/>
              <a:buAutoNum type="arabicPeriod"/>
            </a:pPr>
            <a:endParaRPr lang="es-MX" sz="2000" dirty="0" smtClean="0">
              <a:latin typeface="Century Gothic" pitchFamily="3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s-MX" sz="2000" dirty="0" smtClean="0">
                <a:latin typeface="Century Gothic" pitchFamily="34" charset="0"/>
              </a:rPr>
              <a:t>Diseño </a:t>
            </a:r>
            <a:r>
              <a:rPr lang="es-MX" sz="2000" dirty="0">
                <a:latin typeface="Century Gothic" pitchFamily="34" charset="0"/>
              </a:rPr>
              <a:t>de dos instrumentos de </a:t>
            </a:r>
            <a:r>
              <a:rPr lang="es-MX" sz="2000" dirty="0" smtClean="0">
                <a:latin typeface="Century Gothic" pitchFamily="34" charset="0"/>
              </a:rPr>
              <a:t>consulta.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 smtClean="0">
              <a:latin typeface="Century Gothic" pitchFamily="34" charset="0"/>
            </a:endParaRPr>
          </a:p>
          <a:p>
            <a:pPr marL="800100" lvl="1" indent="-342900" algn="just">
              <a:buBlip>
                <a:blip r:embed="rId2"/>
              </a:buBlip>
            </a:pPr>
            <a:r>
              <a:rPr lang="es-MX" sz="2000" dirty="0" smtClean="0">
                <a:latin typeface="Century Gothic" pitchFamily="34" charset="0"/>
              </a:rPr>
              <a:t>Ficha </a:t>
            </a:r>
            <a:r>
              <a:rPr lang="es-MX" sz="2000" dirty="0">
                <a:latin typeface="Century Gothic" pitchFamily="34" charset="0"/>
              </a:rPr>
              <a:t>de identificación de programas de Educación Superior </a:t>
            </a:r>
            <a:r>
              <a:rPr lang="es-MX" sz="2000" dirty="0" smtClean="0">
                <a:latin typeface="Century Gothic" pitchFamily="34" charset="0"/>
              </a:rPr>
              <a:t>a Distancia.</a:t>
            </a:r>
          </a:p>
          <a:p>
            <a:pPr marL="457200" indent="-457200" algn="just">
              <a:buBlip>
                <a:blip r:embed="rId2"/>
              </a:buBlip>
            </a:pPr>
            <a:endParaRPr lang="es-MX" sz="2400" dirty="0" smtClean="0">
              <a:latin typeface="Century Gothic" pitchFamily="34" charset="0"/>
            </a:endParaRPr>
          </a:p>
          <a:p>
            <a:pPr marL="800100" lvl="1" indent="-342900" algn="just">
              <a:buBlip>
                <a:blip r:embed="rId2"/>
              </a:buBlip>
            </a:pPr>
            <a:r>
              <a:rPr lang="es-MX" sz="2000" dirty="0" smtClean="0">
                <a:latin typeface="Century Gothic" pitchFamily="34" charset="0"/>
              </a:rPr>
              <a:t>Cuestionario </a:t>
            </a:r>
            <a:r>
              <a:rPr lang="es-MX" sz="2000" dirty="0">
                <a:latin typeface="Century Gothic" pitchFamily="34" charset="0"/>
              </a:rPr>
              <a:t>de la situación actual de programas educativos de </a:t>
            </a:r>
            <a:r>
              <a:rPr lang="es-MX" sz="2000" dirty="0" err="1" smtClean="0">
                <a:latin typeface="Century Gothic" pitchFamily="34" charset="0"/>
              </a:rPr>
              <a:t>ESaD</a:t>
            </a:r>
            <a:r>
              <a:rPr lang="es-MX" sz="2000" dirty="0" smtClean="0">
                <a:latin typeface="Century Gothic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 smtClean="0">
              <a:latin typeface="Century Gothic" pitchFamily="34" charset="0"/>
            </a:endParaRPr>
          </a:p>
          <a:p>
            <a:pPr algn="just"/>
            <a:r>
              <a:rPr lang="es-MX" sz="2000" dirty="0" smtClean="0">
                <a:latin typeface="Century Gothic" pitchFamily="34" charset="0"/>
              </a:rPr>
              <a:t>3. Formulación </a:t>
            </a:r>
            <a:r>
              <a:rPr lang="es-MX" sz="2000" dirty="0">
                <a:latin typeface="Century Gothic" pitchFamily="34" charset="0"/>
              </a:rPr>
              <a:t>de documentos con resultados de Consulta en </a:t>
            </a:r>
            <a:r>
              <a:rPr lang="es-MX" sz="2000" dirty="0" smtClean="0">
                <a:latin typeface="Century Gothic" pitchFamily="34" charset="0"/>
              </a:rPr>
              <a:t>Línea.</a:t>
            </a:r>
            <a:endParaRPr lang="es-MX" sz="2000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02743" y="468659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Century Gothic" pitchFamily="34" charset="0"/>
              </a:rPr>
              <a:t>Metodología aplicada</a:t>
            </a:r>
            <a:endParaRPr lang="es-MX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9171" y="2275"/>
            <a:ext cx="10932887" cy="1325563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entury Gothic" pitchFamily="34" charset="0"/>
              </a:rPr>
              <a:t>79 Instituciones de Educación Superior participantes :</a:t>
            </a:r>
            <a:endParaRPr lang="es-MX" sz="3200" dirty="0">
              <a:latin typeface="Century Gothic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12083" r="19620" b="3646"/>
          <a:stretch/>
        </p:blipFill>
        <p:spPr bwMode="auto">
          <a:xfrm>
            <a:off x="2153920" y="1260290"/>
            <a:ext cx="6616764" cy="5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150" y="365125"/>
            <a:ext cx="11290896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Century Gothic" pitchFamily="34" charset="0"/>
              </a:rPr>
              <a:t>Ficha de identificación de programas de Educación Superior a distancia</a:t>
            </a:r>
            <a:endParaRPr lang="es-MX" sz="3200" dirty="0">
              <a:latin typeface="Century Gothic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70193"/>
            <a:ext cx="11290896" cy="28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6343" y="212725"/>
            <a:ext cx="7247731" cy="963613"/>
          </a:xfrm>
        </p:spPr>
        <p:txBody>
          <a:bodyPr anchor="t">
            <a:normAutofit/>
          </a:bodyPr>
          <a:lstStyle/>
          <a:p>
            <a:r>
              <a:rPr lang="es-MX" sz="2400" dirty="0">
                <a:latin typeface="Century Gothic" pitchFamily="34" charset="0"/>
              </a:rPr>
              <a:t>Frecuencia de opciones reportadas </a:t>
            </a:r>
          </a:p>
        </p:txBody>
      </p:sp>
      <p:pic>
        <p:nvPicPr>
          <p:cNvPr id="1026" name="Picture 2" descr="C:\Users\VFX\Desktop\e-SCRITORIO\Archivos diagnostico 2018\Gerardo\Graficos\Grafic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43" y="704389"/>
            <a:ext cx="6001826" cy="54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1026" y="317295"/>
            <a:ext cx="6134100" cy="1001713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Century Gothic" pitchFamily="34" charset="0"/>
              </a:rPr>
              <a:t>Tipo de opción registrada.</a:t>
            </a:r>
          </a:p>
        </p:txBody>
      </p:sp>
      <p:pic>
        <p:nvPicPr>
          <p:cNvPr id="2050" name="Picture 2" descr="C:\Users\VFX\Desktop\e-SCRITORIO\Archivos diagnostico 2018\Gerardo\Graficos\grafic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4" y="1366838"/>
            <a:ext cx="9396412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822</Words>
  <Application>Microsoft Office PowerPoint</Application>
  <PresentationFormat>Personalizado</PresentationFormat>
  <Paragraphs>189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Retos de la Educación Superior  a Distancia y Modalidades  no Convencionales:  Caracterización de los Programas Educativos</vt:lpstr>
      <vt:lpstr>De las modalidades educativas</vt:lpstr>
      <vt:lpstr>Caracterización de opciones propuestas</vt:lpstr>
      <vt:lpstr>Presentación de PowerPoint</vt:lpstr>
      <vt:lpstr>Presentación de PowerPoint</vt:lpstr>
      <vt:lpstr>79 Instituciones de Educación Superior participantes :</vt:lpstr>
      <vt:lpstr>Ficha de identificación de programas de Educación Superior a distancia</vt:lpstr>
      <vt:lpstr>Frecuencia de opciones reportadas </vt:lpstr>
      <vt:lpstr>Tipo de opción registrada.</vt:lpstr>
      <vt:lpstr>Nivel educativo en el que se reportan las opciones analizadas.</vt:lpstr>
      <vt:lpstr>Frecuencia de cada denominación empleada.</vt:lpstr>
      <vt:lpstr>Proporción de opciones que emplean denominación de acuerdo con la Ley General de Educación</vt:lpstr>
      <vt:lpstr>Presentación de PowerPoint</vt:lpstr>
      <vt:lpstr>Porcentaje de opciones que registran 100% de actividades presenciales</vt:lpstr>
      <vt:lpstr>Porcentaje de opciones   "A distancia" cuyas actividades de aprendizaje son solamente a distancia.</vt:lpstr>
      <vt:lpstr>Porcentaje de opciones "No escolarizados" cuyas actividades de aprendizaje son 100% a distancia.</vt:lpstr>
      <vt:lpstr>Porcentaje de opciones  "Mixtas" que ofrecen actividades de aprendizaje  presenciales y a distancia. </vt:lpstr>
      <vt:lpstr>Porcentaje en que las opciones "Mixtas" ofrecen sus actividades presenciales y a distancia.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Hernández Gómez</dc:creator>
  <cp:lastModifiedBy>VFX</cp:lastModifiedBy>
  <cp:revision>86</cp:revision>
  <dcterms:created xsi:type="dcterms:W3CDTF">2018-07-29T22:35:44Z</dcterms:created>
  <dcterms:modified xsi:type="dcterms:W3CDTF">2018-09-20T01:30:53Z</dcterms:modified>
</cp:coreProperties>
</file>