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9" r:id="rId3"/>
    <p:sldId id="258" r:id="rId4"/>
    <p:sldId id="30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2" r:id="rId17"/>
    <p:sldId id="331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1" r:id="rId26"/>
    <p:sldId id="340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86626EE-3C8D-4427-AAB8-0D025AF93F74}">
          <p14:sldIdLst>
            <p14:sldId id="256"/>
            <p14:sldId id="319"/>
            <p14:sldId id="258"/>
            <p14:sldId id="30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2"/>
            <p14:sldId id="331"/>
            <p14:sldId id="333"/>
            <p14:sldId id="334"/>
            <p14:sldId id="335"/>
            <p14:sldId id="336"/>
            <p14:sldId id="337"/>
            <p14:sldId id="338"/>
            <p14:sldId id="339"/>
            <p14:sldId id="341"/>
            <p14:sldId id="340"/>
          </p14:sldIdLst>
        </p14:section>
        <p14:section name="Sección sin título" id="{32746421-D5AC-41E0-AA0C-B70DBADA36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14B"/>
    <a:srgbClr val="339966"/>
    <a:srgbClr val="2B8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13ADD-A62B-4F3A-971D-5B64EA208E2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58CEEEB-A62D-4034-89CC-E7E22BD988CB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Actitud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6BC52-D3F3-4C49-8DFF-A969D30D66AB}" type="parTrans" cxnId="{D5CB3AD2-8786-4967-82E9-38C1EB194106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68DD6-F6B8-4C29-9C20-BF53B4AAB4FD}" type="sibTrans" cxnId="{D5CB3AD2-8786-4967-82E9-38C1EB194106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B5244-44F9-4284-A07D-05C97A4CFEE6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Aptitud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5A418-915E-49E1-9867-39A3DB54BB08}" type="parTrans" cxnId="{17D76371-395C-42D2-B4D0-B52190AE8BEE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44B92-B9F0-4E41-9F35-EBE067F76E35}" type="sibTrans" cxnId="{17D76371-395C-42D2-B4D0-B52190AE8BEE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AAB0D-3CDD-46D4-BBC1-3B8E1E5F05BB}">
      <dgm:prSet phldrT="[Texto]" custT="1"/>
      <dgm:spPr>
        <a:solidFill>
          <a:srgbClr val="339966"/>
        </a:solidFill>
      </dgm:spPr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Éxito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D3C03-5519-49AB-BAB8-83E4F566DF82}" type="parTrans" cxnId="{4A71A34F-D14B-44DF-AD29-88533030E0CC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3275A2-E494-418D-9DC7-756F1C312277}" type="sibTrans" cxnId="{4A71A34F-D14B-44DF-AD29-88533030E0CC}">
      <dgm:prSet/>
      <dgm:spPr/>
      <dgm:t>
        <a:bodyPr/>
        <a:lstStyle/>
        <a:p>
          <a:endParaRPr lang="es-E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57D82D-969D-4B88-B4EC-E7CD5B05784F}" type="pres">
      <dgm:prSet presAssocID="{21D13ADD-A62B-4F3A-971D-5B64EA208E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FB6C61-AC68-4783-8C62-E2E85FC320DF}" type="pres">
      <dgm:prSet presAssocID="{558CEEEB-A62D-4034-89CC-E7E22BD988CB}" presName="node" presStyleLbl="node1" presStyleIdx="0" presStyleCnt="3" custLinFactNeighborX="-33354" custLinFactNeighborY="-17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AFFF93-4487-4BCC-8ABD-439C4C0B8085}" type="pres">
      <dgm:prSet presAssocID="{09568DD6-F6B8-4C29-9C20-BF53B4AAB4FD}" presName="sibTrans" presStyleCnt="0"/>
      <dgm:spPr/>
    </dgm:pt>
    <dgm:pt modelId="{DAB9D367-EFF4-48FB-9B89-CEF7392A6A03}" type="pres">
      <dgm:prSet presAssocID="{0B1B5244-44F9-4284-A07D-05C97A4CFE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B01BB0-72E6-40A5-B394-3CD0461C234D}" type="pres">
      <dgm:prSet presAssocID="{49744B92-B9F0-4E41-9F35-EBE067F76E35}" presName="sibTrans" presStyleCnt="0"/>
      <dgm:spPr/>
    </dgm:pt>
    <dgm:pt modelId="{0DA3B79C-39BE-4DF9-A6BA-A80F42495A77}" type="pres">
      <dgm:prSet presAssocID="{43EAAB0D-3CDD-46D4-BBC1-3B8E1E5F05BB}" presName="node" presStyleLbl="node1" presStyleIdx="2" presStyleCnt="3" custLinFactNeighborX="40549" custLinFactNeighborY="-23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D76371-395C-42D2-B4D0-B52190AE8BEE}" srcId="{21D13ADD-A62B-4F3A-971D-5B64EA208E23}" destId="{0B1B5244-44F9-4284-A07D-05C97A4CFEE6}" srcOrd="1" destOrd="0" parTransId="{0D85A418-915E-49E1-9867-39A3DB54BB08}" sibTransId="{49744B92-B9F0-4E41-9F35-EBE067F76E35}"/>
    <dgm:cxn modelId="{4A71A34F-D14B-44DF-AD29-88533030E0CC}" srcId="{21D13ADD-A62B-4F3A-971D-5B64EA208E23}" destId="{43EAAB0D-3CDD-46D4-BBC1-3B8E1E5F05BB}" srcOrd="2" destOrd="0" parTransId="{B73D3C03-5519-49AB-BAB8-83E4F566DF82}" sibTransId="{083275A2-E494-418D-9DC7-756F1C312277}"/>
    <dgm:cxn modelId="{A7A18DF4-9E04-4B62-B2DC-5CA3E76D6F79}" type="presOf" srcId="{558CEEEB-A62D-4034-89CC-E7E22BD988CB}" destId="{26FB6C61-AC68-4783-8C62-E2E85FC320DF}" srcOrd="0" destOrd="0" presId="urn:microsoft.com/office/officeart/2005/8/layout/default"/>
    <dgm:cxn modelId="{D5CB3AD2-8786-4967-82E9-38C1EB194106}" srcId="{21D13ADD-A62B-4F3A-971D-5B64EA208E23}" destId="{558CEEEB-A62D-4034-89CC-E7E22BD988CB}" srcOrd="0" destOrd="0" parTransId="{D676BC52-D3F3-4C49-8DFF-A969D30D66AB}" sibTransId="{09568DD6-F6B8-4C29-9C20-BF53B4AAB4FD}"/>
    <dgm:cxn modelId="{95BD3D48-B040-4AE4-A11F-1937575478EE}" type="presOf" srcId="{0B1B5244-44F9-4284-A07D-05C97A4CFEE6}" destId="{DAB9D367-EFF4-48FB-9B89-CEF7392A6A03}" srcOrd="0" destOrd="0" presId="urn:microsoft.com/office/officeart/2005/8/layout/default"/>
    <dgm:cxn modelId="{9C949AAF-0B3C-47E8-988E-150D14FEC20B}" type="presOf" srcId="{21D13ADD-A62B-4F3A-971D-5B64EA208E23}" destId="{B957D82D-969D-4B88-B4EC-E7CD5B05784F}" srcOrd="0" destOrd="0" presId="urn:microsoft.com/office/officeart/2005/8/layout/default"/>
    <dgm:cxn modelId="{1F260191-2298-4393-A19D-252DD6273CC4}" type="presOf" srcId="{43EAAB0D-3CDD-46D4-BBC1-3B8E1E5F05BB}" destId="{0DA3B79C-39BE-4DF9-A6BA-A80F42495A77}" srcOrd="0" destOrd="0" presId="urn:microsoft.com/office/officeart/2005/8/layout/default"/>
    <dgm:cxn modelId="{2C00F58F-6577-40A9-8119-5F1E7598DC68}" type="presParOf" srcId="{B957D82D-969D-4B88-B4EC-E7CD5B05784F}" destId="{26FB6C61-AC68-4783-8C62-E2E85FC320DF}" srcOrd="0" destOrd="0" presId="urn:microsoft.com/office/officeart/2005/8/layout/default"/>
    <dgm:cxn modelId="{30A6593E-1D93-4C45-9283-68C352BFFB81}" type="presParOf" srcId="{B957D82D-969D-4B88-B4EC-E7CD5B05784F}" destId="{5CAFFF93-4487-4BCC-8ABD-439C4C0B8085}" srcOrd="1" destOrd="0" presId="urn:microsoft.com/office/officeart/2005/8/layout/default"/>
    <dgm:cxn modelId="{CE4B9811-4C90-426D-9653-D1042F72BD97}" type="presParOf" srcId="{B957D82D-969D-4B88-B4EC-E7CD5B05784F}" destId="{DAB9D367-EFF4-48FB-9B89-CEF7392A6A03}" srcOrd="2" destOrd="0" presId="urn:microsoft.com/office/officeart/2005/8/layout/default"/>
    <dgm:cxn modelId="{0AF4B974-9099-41A6-BF39-B1BA32DFC58D}" type="presParOf" srcId="{B957D82D-969D-4B88-B4EC-E7CD5B05784F}" destId="{98B01BB0-72E6-40A5-B394-3CD0461C234D}" srcOrd="3" destOrd="0" presId="urn:microsoft.com/office/officeart/2005/8/layout/default"/>
    <dgm:cxn modelId="{78065298-27D9-40E5-9E78-AF1207D2E834}" type="presParOf" srcId="{B957D82D-969D-4B88-B4EC-E7CD5B05784F}" destId="{0DA3B79C-39BE-4DF9-A6BA-A80F42495A7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C2CAD-8040-42DB-B635-9E5B58C66DB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609BE4-BC4C-4F22-934E-EB08A6D16FD4}">
      <dgm:prSet phldrT="[Texto]" custT="1"/>
      <dgm:spPr>
        <a:noFill/>
        <a:ln w="76200">
          <a:solidFill>
            <a:srgbClr val="2B8156"/>
          </a:solidFill>
          <a:prstDash val="sysDash"/>
        </a:ln>
      </dgm:spPr>
      <dgm:t>
        <a:bodyPr/>
        <a:lstStyle/>
        <a:p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En la </a:t>
          </a:r>
          <a:r>
            <a:rPr lang="es-MX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UnADM</a:t>
          </a:r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 consideramos que el aprendizaje autónomo, permite al estudiante dirigir su propio proceso de atender y comprender sus propias capacidades, habilidades y destrezas.</a:t>
          </a:r>
          <a:endParaRPr lang="es-ES" sz="1600" dirty="0"/>
        </a:p>
      </dgm:t>
    </dgm:pt>
    <dgm:pt modelId="{37E010A3-66E4-41A3-A956-3A0168B92490}" type="parTrans" cxnId="{A397632D-0148-499C-A77F-CF53136685AA}">
      <dgm:prSet/>
      <dgm:spPr/>
      <dgm:t>
        <a:bodyPr/>
        <a:lstStyle/>
        <a:p>
          <a:endParaRPr lang="es-ES"/>
        </a:p>
      </dgm:t>
    </dgm:pt>
    <dgm:pt modelId="{1C31C854-8A25-48AE-B7D2-F7C4FBED8E63}" type="sibTrans" cxnId="{A397632D-0148-499C-A77F-CF53136685AA}">
      <dgm:prSet/>
      <dgm:spPr/>
      <dgm:t>
        <a:bodyPr/>
        <a:lstStyle/>
        <a:p>
          <a:endParaRPr lang="es-ES"/>
        </a:p>
      </dgm:t>
    </dgm:pt>
    <dgm:pt modelId="{4578AFAA-9925-4D4D-9940-59CE119904C3}">
      <dgm:prSet phldrT="[Texto]" custT="1"/>
      <dgm:spPr>
        <a:noFill/>
        <a:ln w="76200">
          <a:solidFill>
            <a:srgbClr val="339966"/>
          </a:solidFill>
        </a:ln>
      </dgm:spPr>
      <dgm:t>
        <a:bodyPr/>
        <a:lstStyle/>
        <a:p>
          <a:r>
            <a:rPr lang="es-MX" sz="1600" dirty="0" smtClean="0">
              <a:latin typeface="Arial" panose="020B0604020202020204" pitchFamily="34" charset="0"/>
              <a:ea typeface="Calibri" panose="020F0502020204030204" pitchFamily="34" charset="0"/>
            </a:rPr>
            <a:t>Estrategia implementada en 2018 en donde los estudiantes inician sus cursos sin docente los primeros 15 días, para fortalecer el autoaprendizaje y la autogestión de los conocimientos.</a:t>
          </a:r>
          <a:endParaRPr lang="es-ES" sz="1600" dirty="0"/>
        </a:p>
      </dgm:t>
    </dgm:pt>
    <dgm:pt modelId="{62C85738-A191-41AE-8B8F-74D99E673885}" type="parTrans" cxnId="{74092E61-875F-479B-9CA8-FFCA2CFEE2DA}">
      <dgm:prSet/>
      <dgm:spPr/>
      <dgm:t>
        <a:bodyPr/>
        <a:lstStyle/>
        <a:p>
          <a:endParaRPr lang="es-ES"/>
        </a:p>
      </dgm:t>
    </dgm:pt>
    <dgm:pt modelId="{B76CFDC8-3467-44AF-B9B6-D2B3C097AAF6}" type="sibTrans" cxnId="{74092E61-875F-479B-9CA8-FFCA2CFEE2DA}">
      <dgm:prSet/>
      <dgm:spPr/>
      <dgm:t>
        <a:bodyPr/>
        <a:lstStyle/>
        <a:p>
          <a:endParaRPr lang="es-ES"/>
        </a:p>
      </dgm:t>
    </dgm:pt>
    <dgm:pt modelId="{44732635-AE2D-4BE9-9140-AFDC31636BAD}" type="pres">
      <dgm:prSet presAssocID="{4E4C2CAD-8040-42DB-B635-9E5B58C66D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F0B637-4A58-46E2-9692-352CC77E9708}" type="pres">
      <dgm:prSet presAssocID="{2F609BE4-BC4C-4F22-934E-EB08A6D16FD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2A703D-3E10-447A-BB43-8A011F4630C6}" type="pres">
      <dgm:prSet presAssocID="{1C31C854-8A25-48AE-B7D2-F7C4FBED8E63}" presName="sibTrans" presStyleCnt="0"/>
      <dgm:spPr/>
    </dgm:pt>
    <dgm:pt modelId="{F3E54907-B47C-4E46-8889-B65306813FA3}" type="pres">
      <dgm:prSet presAssocID="{4578AFAA-9925-4D4D-9940-59CE119904C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092E61-875F-479B-9CA8-FFCA2CFEE2DA}" srcId="{4E4C2CAD-8040-42DB-B635-9E5B58C66DB7}" destId="{4578AFAA-9925-4D4D-9940-59CE119904C3}" srcOrd="1" destOrd="0" parTransId="{62C85738-A191-41AE-8B8F-74D99E673885}" sibTransId="{B76CFDC8-3467-44AF-B9B6-D2B3C097AAF6}"/>
    <dgm:cxn modelId="{A397632D-0148-499C-A77F-CF53136685AA}" srcId="{4E4C2CAD-8040-42DB-B635-9E5B58C66DB7}" destId="{2F609BE4-BC4C-4F22-934E-EB08A6D16FD4}" srcOrd="0" destOrd="0" parTransId="{37E010A3-66E4-41A3-A956-3A0168B92490}" sibTransId="{1C31C854-8A25-48AE-B7D2-F7C4FBED8E63}"/>
    <dgm:cxn modelId="{0DC79C7C-BBF7-4C28-8F87-CF47581057F6}" type="presOf" srcId="{4E4C2CAD-8040-42DB-B635-9E5B58C66DB7}" destId="{44732635-AE2D-4BE9-9140-AFDC31636BAD}" srcOrd="0" destOrd="0" presId="urn:microsoft.com/office/officeart/2005/8/layout/default"/>
    <dgm:cxn modelId="{6EC2A9E0-7325-4290-938E-314A1BAC5DDA}" type="presOf" srcId="{2F609BE4-BC4C-4F22-934E-EB08A6D16FD4}" destId="{87F0B637-4A58-46E2-9692-352CC77E9708}" srcOrd="0" destOrd="0" presId="urn:microsoft.com/office/officeart/2005/8/layout/default"/>
    <dgm:cxn modelId="{882013B2-F8A5-411E-BECA-F0B0D3C90423}" type="presOf" srcId="{4578AFAA-9925-4D4D-9940-59CE119904C3}" destId="{F3E54907-B47C-4E46-8889-B65306813FA3}" srcOrd="0" destOrd="0" presId="urn:microsoft.com/office/officeart/2005/8/layout/default"/>
    <dgm:cxn modelId="{C4B7F268-DD97-473B-A134-EA600A8286F5}" type="presParOf" srcId="{44732635-AE2D-4BE9-9140-AFDC31636BAD}" destId="{87F0B637-4A58-46E2-9692-352CC77E9708}" srcOrd="0" destOrd="0" presId="urn:microsoft.com/office/officeart/2005/8/layout/default"/>
    <dgm:cxn modelId="{4EDCF6E0-FDAD-4E4F-A12E-91C0C21827E4}" type="presParOf" srcId="{44732635-AE2D-4BE9-9140-AFDC31636BAD}" destId="{002A703D-3E10-447A-BB43-8A011F4630C6}" srcOrd="1" destOrd="0" presId="urn:microsoft.com/office/officeart/2005/8/layout/default"/>
    <dgm:cxn modelId="{D11034B2-4D14-48A8-A3F0-D2B82420DFF1}" type="presParOf" srcId="{44732635-AE2D-4BE9-9140-AFDC31636BAD}" destId="{F3E54907-B47C-4E46-8889-B65306813FA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B6C61-AC68-4783-8C62-E2E85FC320DF}">
      <dsp:nvSpPr>
        <dsp:cNvPr id="0" name=""/>
        <dsp:cNvSpPr/>
      </dsp:nvSpPr>
      <dsp:spPr>
        <a:xfrm>
          <a:off x="1071016" y="0"/>
          <a:ext cx="904835" cy="5429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Actitud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1016" y="0"/>
        <a:ext cx="904835" cy="542901"/>
      </dsp:txXfrm>
    </dsp:sp>
    <dsp:sp modelId="{DAB9D367-EFF4-48FB-9B89-CEF7392A6A03}">
      <dsp:nvSpPr>
        <dsp:cNvPr id="0" name=""/>
        <dsp:cNvSpPr/>
      </dsp:nvSpPr>
      <dsp:spPr>
        <a:xfrm>
          <a:off x="2368134" y="150"/>
          <a:ext cx="904835" cy="5429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Aptitud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8134" y="150"/>
        <a:ext cx="904835" cy="542901"/>
      </dsp:txXfrm>
    </dsp:sp>
    <dsp:sp modelId="{0DA3B79C-39BE-4DF9-A6BA-A80F42495A77}">
      <dsp:nvSpPr>
        <dsp:cNvPr id="0" name=""/>
        <dsp:cNvSpPr/>
      </dsp:nvSpPr>
      <dsp:spPr>
        <a:xfrm>
          <a:off x="3730355" y="0"/>
          <a:ext cx="904835" cy="542901"/>
        </a:xfrm>
        <a:prstGeom prst="rect">
          <a:avLst/>
        </a:prstGeom>
        <a:solidFill>
          <a:srgbClr val="33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Éxito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0355" y="0"/>
        <a:ext cx="904835" cy="542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0B637-4A58-46E2-9692-352CC77E9708}">
      <dsp:nvSpPr>
        <dsp:cNvPr id="0" name=""/>
        <dsp:cNvSpPr/>
      </dsp:nvSpPr>
      <dsp:spPr>
        <a:xfrm>
          <a:off x="906" y="970888"/>
          <a:ext cx="3537036" cy="2122222"/>
        </a:xfrm>
        <a:prstGeom prst="rect">
          <a:avLst/>
        </a:prstGeom>
        <a:noFill/>
        <a:ln w="76200">
          <a:solidFill>
            <a:srgbClr val="2B8156"/>
          </a:solidFill>
          <a:prstDash val="sysDash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la </a:t>
          </a:r>
          <a:r>
            <a:rPr lang="es-MX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UnADM</a:t>
          </a: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consideramos que el aprendizaje autónomo, permite al estudiante dirigir su propio proceso de atender y comprender sus propias capacidades, habilidades y destrezas.</a:t>
          </a:r>
          <a:endParaRPr lang="es-ES" sz="1600" kern="1200" dirty="0"/>
        </a:p>
      </dsp:txBody>
      <dsp:txXfrm>
        <a:off x="906" y="970888"/>
        <a:ext cx="3537036" cy="2122222"/>
      </dsp:txXfrm>
    </dsp:sp>
    <dsp:sp modelId="{F3E54907-B47C-4E46-8889-B65306813FA3}">
      <dsp:nvSpPr>
        <dsp:cNvPr id="0" name=""/>
        <dsp:cNvSpPr/>
      </dsp:nvSpPr>
      <dsp:spPr>
        <a:xfrm>
          <a:off x="3891647" y="970888"/>
          <a:ext cx="3537036" cy="2122222"/>
        </a:xfrm>
        <a:prstGeom prst="rect">
          <a:avLst/>
        </a:prstGeom>
        <a:noFill/>
        <a:ln w="76200">
          <a:solidFill>
            <a:srgbClr val="33996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ea typeface="Calibri" panose="020F0502020204030204" pitchFamily="34" charset="0"/>
            </a:rPr>
            <a:t>Estrategia implementada en 2018 en donde los estudiantes inician sus cursos sin docente los primeros 15 días, para fortalecer el autoaprendizaje y la autogestión de los conocimientos.</a:t>
          </a:r>
          <a:endParaRPr lang="es-ES" sz="1600" kern="1200" dirty="0"/>
        </a:p>
      </dsp:txBody>
      <dsp:txXfrm>
        <a:off x="3891647" y="970888"/>
        <a:ext cx="3537036" cy="2122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55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28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6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55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7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54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85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02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04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E5CF-D54F-054E-9177-BDFF530084F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7A50-118E-EC49-9770-6BD1D2E606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94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9480" y="1730750"/>
            <a:ext cx="7982828" cy="783849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latin typeface="Soberana Sans Light"/>
                <a:cs typeface="Soberana Sans Light"/>
              </a:rPr>
              <a:t>Los Retos de los Programas Educativos </a:t>
            </a:r>
            <a:r>
              <a:rPr lang="es-MX" sz="3600" b="1" dirty="0" smtClean="0">
                <a:latin typeface="Soberana Sans Light"/>
                <a:cs typeface="Soberana Sans Light"/>
              </a:rPr>
              <a:t>frente al </a:t>
            </a:r>
            <a:r>
              <a:rPr lang="es-MX" sz="3600" b="1" dirty="0">
                <a:latin typeface="Soberana Sans Light"/>
                <a:cs typeface="Soberana Sans Light"/>
              </a:rPr>
              <a:t>Siglo XXI.</a:t>
            </a:r>
            <a:endParaRPr lang="es-ES" sz="3600" b="1" dirty="0">
              <a:latin typeface="Soberana Sans Light"/>
              <a:cs typeface="Soberana Sans Light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2432917" y="2631850"/>
            <a:ext cx="4325526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17" y="2749102"/>
            <a:ext cx="4124325" cy="28575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64824" y="5969726"/>
            <a:ext cx="42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Mtro. Joaquín Rodrigo Careaga </a:t>
            </a:r>
            <a:r>
              <a:rPr lang="es-MX" b="1" dirty="0" err="1"/>
              <a:t>Perkins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3814355" y="5606602"/>
            <a:ext cx="992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Educared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1: </a:t>
            </a:r>
            <a:endParaRPr lang="es-MX" sz="1400" b="1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Vinculación </a:t>
            </a:r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del desarrollo económico y la creación de nuevos programas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8" y="3342746"/>
            <a:ext cx="7603671" cy="323577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77734" y="1663154"/>
            <a:ext cx="6734357" cy="13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En este sentido, si la calidad en la educación es escasa, la competitividad económica </a:t>
            </a:r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tiende a ser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baja y no se </a:t>
            </a:r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obtiene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el crecimiento económico </a:t>
            </a:r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esperado,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pues no basta con </a:t>
            </a:r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educar,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sino educar para enfrentar las necesidades y retos del mundo actual, en un esfuerzo conjunto del Sector Público, </a:t>
            </a:r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Privado y Social, </a:t>
            </a:r>
            <a:endParaRPr lang="en-US" sz="1400" dirty="0"/>
          </a:p>
        </p:txBody>
      </p:sp>
      <p:sp>
        <p:nvSpPr>
          <p:cNvPr id="8" name="Rectángulo 7"/>
          <p:cNvSpPr/>
          <p:nvPr/>
        </p:nvSpPr>
        <p:spPr>
          <a:xfrm>
            <a:off x="2096588" y="3260470"/>
            <a:ext cx="52033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den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respuesta a las nuevas características de la sociedad 4.0.</a:t>
            </a:r>
            <a:endParaRPr lang="en-US" sz="1400" dirty="0"/>
          </a:p>
        </p:txBody>
      </p:sp>
      <p:sp>
        <p:nvSpPr>
          <p:cNvPr id="9" name="Rectángulo 8"/>
          <p:cNvSpPr/>
          <p:nvPr/>
        </p:nvSpPr>
        <p:spPr>
          <a:xfrm>
            <a:off x="1942237" y="3036954"/>
            <a:ext cx="6779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enmarcado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en el desarrollo de nuevas </a:t>
            </a:r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propuestas 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</a:rPr>
              <a:t>educativas que</a:t>
            </a:r>
            <a:r>
              <a:rPr lang="es-MX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737488" y="6147746"/>
            <a:ext cx="992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2: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Vinculación de los programas educativos con los empleadores. Modelo de Educación Dual 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9269" y="1921372"/>
            <a:ext cx="7363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Encuesta Nacional de Egresados 2017 concluye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40% de los egresados obtienen un ingreso igual al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esperado.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12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% obtiene un ingreso superior a su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expectativa.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41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% que representa al conjunto de aquellos que tienen mayor prevalencia en obtener ingresos inferiores a los esperados.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7" b="9420"/>
          <a:stretch/>
        </p:blipFill>
        <p:spPr bwMode="auto">
          <a:xfrm>
            <a:off x="1976574" y="3487783"/>
            <a:ext cx="5338626" cy="3030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44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2: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Vinculación de los programas educativos con los empleadores. Modelo de Educación Dual 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30" y="4353959"/>
            <a:ext cx="2757487" cy="18383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03250" y="1949440"/>
            <a:ext cx="79026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 la era 4.0 las brechas salariales van relacionadas además del 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(experiencia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pericia y experticia), la edad, y en ocasiones el género, con la falta de competencias laborales presenciales y virtuales tales como: la intercomunicación efectiva, la integración y manejo de equipos de alto rendimiento, el dominio de software avanzado, el manejo del stress, la negociación, sí como la resolución de conflictos de manera efectiva y rápida, para alcanzar cada vez metas más altas en el menor tiempo posible.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2: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Vinculación de los programas educativos con los empleadores. Modelo de Educación Dual 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487885" y="5481540"/>
            <a:ext cx="992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786" y="2533724"/>
            <a:ext cx="2592977" cy="281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7141028" y="30823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</a:t>
            </a:r>
            <a:endParaRPr lang="en-US" b="1" dirty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56955" y="421797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9966"/>
                </a:solidFill>
                <a:latin typeface="Arial" panose="020B0604020202020204" pitchFamily="34" charset="0"/>
              </a:rPr>
              <a:t>Práctica</a:t>
            </a:r>
            <a:endParaRPr lang="en-US" b="1" dirty="0">
              <a:solidFill>
                <a:srgbClr val="339966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4612" y="27166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Modelo de Educación Dual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la formación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del estudiante de alto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rendimiento,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 lleva a cabo en dos espacios tanto en el campus, como en la empresa, lo anterior con la finalidad de contar con un equilibrio entre la teoría y la práctica y favorecer el </a:t>
            </a:r>
            <a:r>
              <a:rPr lang="es-MX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expertise.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2: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Vinculación de los programas educativos con los empleadores. Modelo de Educación Dual 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67559"/>
              </p:ext>
            </p:extLst>
          </p:nvPr>
        </p:nvGraphicFramePr>
        <p:xfrm>
          <a:off x="1260572" y="1978455"/>
          <a:ext cx="6577142" cy="4315927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288571">
                  <a:extLst>
                    <a:ext uri="{9D8B030D-6E8A-4147-A177-3AD203B41FA5}">
                      <a16:colId xmlns:a16="http://schemas.microsoft.com/office/drawing/2014/main" val="519946998"/>
                    </a:ext>
                  </a:extLst>
                </a:gridCol>
                <a:gridCol w="3288571">
                  <a:extLst>
                    <a:ext uri="{9D8B030D-6E8A-4147-A177-3AD203B41FA5}">
                      <a16:colId xmlns:a16="http://schemas.microsoft.com/office/drawing/2014/main" val="2705775484"/>
                    </a:ext>
                  </a:extLst>
                </a:gridCol>
              </a:tblGrid>
              <a:tr h="2030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Beneficios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0" marR="6664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0" marR="66640" marT="0" marB="0"/>
                </a:tc>
                <a:extLst>
                  <a:ext uri="{0D108BD9-81ED-4DB2-BD59-A6C34878D82A}">
                    <a16:rowId xmlns:a16="http://schemas.microsoft.com/office/drawing/2014/main" val="3234285608"/>
                  </a:ext>
                </a:extLst>
              </a:tr>
              <a:tr h="166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0" marR="66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0" marR="66640" marT="0" marB="0"/>
                </a:tc>
                <a:extLst>
                  <a:ext uri="{0D108BD9-81ED-4DB2-BD59-A6C34878D82A}">
                    <a16:rowId xmlns:a16="http://schemas.microsoft.com/office/drawing/2014/main" val="3678534118"/>
                  </a:ext>
                </a:extLst>
              </a:tr>
              <a:tr h="387561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 una experiencia vivencial en el campo profesional.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Promueve una vinculación directa con la empresa.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Desarrollan competencias para la empleabilidad.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Obtienen habilidades útiles tanto en el ámbito personal, profesional y laboral.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Favorece la oportunidad de aplicar los conocimientos adquiridos de manera mediata en el ámbito laboral y viceversa.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Obtiene recursos económicos para cubrir gastos personales generando un ingreso propio.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Recibe un apoyo económico, a través de la beca-salario para la modalidad de formación dual</a:t>
                      </a:r>
                      <a:r>
                        <a:rPr lang="es-MX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40" marR="6664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 con personal calificado acorde a las necesidades de la empresa.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riesgo de emplear personal que no cuente con las competencias propias de sus necesidades.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Ahorra costos de reclutamiento, selección, inducción y entrenamiento.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Disminuye la rotación de personal.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 la productividad y calidad de productos y procesos.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Contribuye a la disminución del subempleo y abate el desempleo.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 una contribución social que favorece el crecimiento económico y mejor el bienestar de las familias.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involucra en las necesidades de la era 4.0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87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0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2: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Vinculación de los programas educativos con los empleadores. Modelo de Educación Dual 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57541" y="2308951"/>
            <a:ext cx="4881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Instituciones de Educación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Superior requieren: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14462" y="2865563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B8156"/>
              </a:buClr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Modificar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 incluso actualizar sus modelos de evaluación (promover la evaluación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autogestiva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>
              <a:lnSpc>
                <a:spcPct val="150000"/>
              </a:lnSpc>
              <a:buClr>
                <a:srgbClr val="2B8156"/>
              </a:buClr>
              <a:buFont typeface="Wingdings" panose="05000000000000000000" pitchFamily="2" charset="2"/>
              <a:buChar char="ü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B8156"/>
              </a:buClr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adecuaciones a su normatividad universitaria para que existan convenios claros y como resultado genere una mayor tasa de empleabilidad de egresados, así como mayor retención y aprovechamiento de los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3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Programas educativos con cobertura, calidad, reconocimiento e innovación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0075" y="1893453"/>
            <a:ext cx="8015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10 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</a:rPr>
              <a:t>puntos clave deben tener los programas educativos a nivel superior tanto en modalidad escolarizada, no escolarizada y </a:t>
            </a: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mixta:</a:t>
            </a:r>
            <a:endParaRPr lang="en-US" sz="1600" dirty="0"/>
          </a:p>
        </p:txBody>
      </p:sp>
      <p:sp>
        <p:nvSpPr>
          <p:cNvPr id="7" name="Rectángulo 6"/>
          <p:cNvSpPr/>
          <p:nvPr/>
        </p:nvSpPr>
        <p:spPr>
          <a:xfrm>
            <a:off x="1290705" y="2478228"/>
            <a:ext cx="63959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Planes de estudio actualizados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Cuerpo docente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comprometido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adaptadas para diferentes perfiles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Empleabilidad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Infraestructura adecuada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Ambientes seguros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Certificaciones y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reconocimientos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Accesibilidad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Apoyo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económico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Innovación educativa en el SXXI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290705" y="2614613"/>
            <a:ext cx="352358" cy="2571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redondeado 8"/>
          <p:cNvSpPr/>
          <p:nvPr/>
        </p:nvSpPr>
        <p:spPr>
          <a:xfrm>
            <a:off x="1290705" y="2965309"/>
            <a:ext cx="352358" cy="2571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redondeado 10"/>
          <p:cNvSpPr/>
          <p:nvPr/>
        </p:nvSpPr>
        <p:spPr>
          <a:xfrm>
            <a:off x="1290705" y="3344580"/>
            <a:ext cx="352358" cy="2571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redondeado 11"/>
          <p:cNvSpPr/>
          <p:nvPr/>
        </p:nvSpPr>
        <p:spPr>
          <a:xfrm>
            <a:off x="1290705" y="3695275"/>
            <a:ext cx="352358" cy="2571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redondeado 12"/>
          <p:cNvSpPr/>
          <p:nvPr/>
        </p:nvSpPr>
        <p:spPr>
          <a:xfrm>
            <a:off x="1290705" y="4078247"/>
            <a:ext cx="352358" cy="2571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redondeado 13"/>
          <p:cNvSpPr/>
          <p:nvPr/>
        </p:nvSpPr>
        <p:spPr>
          <a:xfrm>
            <a:off x="1271690" y="4427132"/>
            <a:ext cx="352358" cy="2571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redondeado 14"/>
          <p:cNvSpPr/>
          <p:nvPr/>
        </p:nvSpPr>
        <p:spPr>
          <a:xfrm>
            <a:off x="1285871" y="4798315"/>
            <a:ext cx="352358" cy="2571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redondeado 15"/>
          <p:cNvSpPr/>
          <p:nvPr/>
        </p:nvSpPr>
        <p:spPr>
          <a:xfrm>
            <a:off x="1269277" y="5157100"/>
            <a:ext cx="352358" cy="2571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redondeado 16"/>
          <p:cNvSpPr/>
          <p:nvPr/>
        </p:nvSpPr>
        <p:spPr>
          <a:xfrm>
            <a:off x="1254989" y="5515740"/>
            <a:ext cx="352358" cy="2571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3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Programas educativos con cobertura, calidad, reconocimiento e innovación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07772" y="1753320"/>
            <a:ext cx="40959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Innovación </a:t>
            </a:r>
            <a:r>
              <a:rPr lang="es-MX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educativa en el </a:t>
            </a:r>
            <a:r>
              <a:rPr lang="es-MX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SXXI</a:t>
            </a:r>
          </a:p>
          <a:p>
            <a:pPr algn="ctr">
              <a:lnSpc>
                <a:spcPct val="150000"/>
              </a:lnSpc>
            </a:pPr>
            <a:r>
              <a:rPr lang="es-MX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de la </a:t>
            </a:r>
            <a:r>
              <a:rPr lang="es-MX" b="1" dirty="0" err="1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UnADM</a:t>
            </a:r>
            <a:endParaRPr lang="es-MX" b="1" dirty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0" descr="http://207.249.20.87/admision/theme/csba2011-3/images/footer/logos/logoUnAD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14" y="3094104"/>
            <a:ext cx="2372186" cy="18427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613571" y="2676651"/>
            <a:ext cx="6132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B8156"/>
              </a:buClr>
              <a:buFont typeface="Wingdings" panose="05000000000000000000" pitchFamily="2" charset="2"/>
              <a:buChar char="§"/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pionera en México nace como programa ESAD.</a:t>
            </a:r>
          </a:p>
          <a:p>
            <a:pPr marL="285750" indent="-285750">
              <a:lnSpc>
                <a:spcPct val="150000"/>
              </a:lnSpc>
              <a:buClr>
                <a:srgbClr val="2B8156"/>
              </a:buClr>
              <a:buFont typeface="Wingdings" panose="05000000000000000000" pitchFamily="2" charset="2"/>
              <a:buChar char="§"/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no escolarizada.</a:t>
            </a:r>
          </a:p>
          <a:p>
            <a:pPr marL="285750" indent="-285750">
              <a:lnSpc>
                <a:spcPct val="150000"/>
              </a:lnSpc>
              <a:buClr>
                <a:srgbClr val="2B8156"/>
              </a:buClr>
              <a:buFont typeface="Wingdings" panose="05000000000000000000" pitchFamily="2" charset="2"/>
              <a:buChar char="§"/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Atiende de manera masiva a una población heterogénea.</a:t>
            </a:r>
          </a:p>
          <a:p>
            <a:pPr marL="285750" indent="-285750">
              <a:lnSpc>
                <a:spcPct val="150000"/>
              </a:lnSpc>
              <a:buClr>
                <a:srgbClr val="2B8156"/>
              </a:buClr>
              <a:buFont typeface="Wingdings" panose="05000000000000000000" pitchFamily="2" charset="2"/>
              <a:buChar char="§"/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lanzó su primera convocatoria, se esperaba un registro de 12 mil estudiantes, se inscribieron 34 mil.</a:t>
            </a:r>
          </a:p>
          <a:p>
            <a:pPr marL="285750" indent="-285750">
              <a:lnSpc>
                <a:spcPct val="150000"/>
              </a:lnSpc>
              <a:buClr>
                <a:srgbClr val="2B8156"/>
              </a:buClr>
              <a:buFont typeface="Wingdings" panose="05000000000000000000" pitchFamily="2" charset="2"/>
              <a:buChar char="§"/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inicia la primera generación con 13 licenciaturas y TSU.</a:t>
            </a:r>
          </a:p>
          <a:p>
            <a:pPr marL="285750" indent="-285750">
              <a:lnSpc>
                <a:spcPct val="150000"/>
              </a:lnSpc>
              <a:buClr>
                <a:srgbClr val="2B8156"/>
              </a:buClr>
              <a:buFont typeface="Wingdings" panose="05000000000000000000" pitchFamily="2" charset="2"/>
              <a:buChar char="§"/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se transforma por decreto presidencial en la </a:t>
            </a:r>
            <a:r>
              <a:rPr lang="es-MX" sz="16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UnADM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3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Programas educativos con cobertura, calidad, reconocimiento e innovación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32759" y="2478228"/>
            <a:ext cx="81310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2018 cuenta con 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mil estudiantes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activos, con cobertura nacional 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internacional.</a:t>
            </a:r>
          </a:p>
          <a:p>
            <a:pPr algn="just">
              <a:lnSpc>
                <a:spcPct val="150000"/>
              </a:lnSpc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4,049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titulados desde el 2013 hasta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2018-1. </a:t>
            </a:r>
          </a:p>
          <a:p>
            <a:pPr algn="just">
              <a:lnSpc>
                <a:spcPct val="150000"/>
              </a:lnSpc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oferta educativa de 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programas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nivel TSU, Licenciatura y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Posgrado.</a:t>
            </a:r>
          </a:p>
          <a:p>
            <a:pPr algn="just">
              <a:lnSpc>
                <a:spcPct val="150000"/>
              </a:lnSpc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ursos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Educación Continua, para promover una 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integral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altamente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profesionalizante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Recientemente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concluyó el proceso de evaluación de la calidad, logrando la acreditación de 9 programas educativos que obtuvieron el 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1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que otorgan los CIEES para 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años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1</a:t>
            </a: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años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1 de sus programas educativos.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19681" y="1880390"/>
            <a:ext cx="8151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 partir de entonces comenzó un periodo de transición para dar respuesta a retos y oportunidades únicas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que la han llevado a diseñar diversas estrategias exitosas: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1" y="5198011"/>
            <a:ext cx="584775" cy="5847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b="1466"/>
          <a:stretch/>
        </p:blipFill>
        <p:spPr>
          <a:xfrm>
            <a:off x="410794" y="3680362"/>
            <a:ext cx="530392" cy="51817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b="1466"/>
          <a:stretch/>
        </p:blipFill>
        <p:spPr>
          <a:xfrm>
            <a:off x="410794" y="3004433"/>
            <a:ext cx="530392" cy="51817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b="1466"/>
          <a:stretch/>
        </p:blipFill>
        <p:spPr>
          <a:xfrm>
            <a:off x="425018" y="2373030"/>
            <a:ext cx="530392" cy="51817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b="1466"/>
          <a:stretch/>
        </p:blipFill>
        <p:spPr>
          <a:xfrm>
            <a:off x="425018" y="4281428"/>
            <a:ext cx="530392" cy="5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3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Programas educativos con cobertura, calidad, reconocimiento e innovación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0375" y="2186524"/>
            <a:ext cx="4900612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Paralelamente la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UnADM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ha generado una serie de estrategias de aprendizaje con la finalidad de que los saberes sean perdurables y encaminados al desarrollo de habilidades que faciliten el proceso de aprender, desaprender y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reaprender.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68" y="3977626"/>
            <a:ext cx="3783013" cy="2128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ángulo 7"/>
          <p:cNvSpPr/>
          <p:nvPr/>
        </p:nvSpPr>
        <p:spPr>
          <a:xfrm>
            <a:off x="5247517" y="2409919"/>
            <a:ext cx="34735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Aprendizaje autónomo</a:t>
            </a:r>
            <a:endParaRPr lang="es-ES" sz="4400" b="1" cap="none" spc="0" dirty="0">
              <a:ln w="12700">
                <a:solidFill>
                  <a:srgbClr val="00B05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0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813" y="1462517"/>
            <a:ext cx="4459695" cy="4525963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Mundo líquido en la era 4.0</a:t>
            </a:r>
          </a:p>
          <a:p>
            <a:pPr algn="just"/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Reto 1: Vinculación del desarrollo económico y la creación de nuevos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educativos.</a:t>
            </a: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Reto 2: Vinculación de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los programas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educativos con los empleadores. Modelo de Educación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Dual.</a:t>
            </a: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Reto 3: Programas educativos con cobertura, calidad, reconocimiento 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innovación. UnADM.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9" y="2560320"/>
            <a:ext cx="3941753" cy="233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6440314" y="4890679"/>
            <a:ext cx="101502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n-US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3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Programas educativos con cobertura, calidad, reconocimiento e innovación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82534333"/>
              </p:ext>
            </p:extLst>
          </p:nvPr>
        </p:nvGraphicFramePr>
        <p:xfrm>
          <a:off x="983478" y="1948570"/>
          <a:ext cx="74295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64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3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Programas educativos con cobertura, calidad, reconocimiento e innovación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81710" y="1838130"/>
            <a:ext cx="422236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e s u l t a d o 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807"/>
              </p:ext>
            </p:extLst>
          </p:nvPr>
        </p:nvGraphicFramePr>
        <p:xfrm>
          <a:off x="855135" y="2478228"/>
          <a:ext cx="4454933" cy="136969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92589">
                  <a:extLst>
                    <a:ext uri="{9D8B030D-6E8A-4147-A177-3AD203B41FA5}">
                      <a16:colId xmlns:a16="http://schemas.microsoft.com/office/drawing/2014/main" val="1559737690"/>
                    </a:ext>
                  </a:extLst>
                </a:gridCol>
                <a:gridCol w="932674">
                  <a:extLst>
                    <a:ext uri="{9D8B030D-6E8A-4147-A177-3AD203B41FA5}">
                      <a16:colId xmlns:a16="http://schemas.microsoft.com/office/drawing/2014/main" val="3775158134"/>
                    </a:ext>
                  </a:extLst>
                </a:gridCol>
                <a:gridCol w="995660">
                  <a:extLst>
                    <a:ext uri="{9D8B030D-6E8A-4147-A177-3AD203B41FA5}">
                      <a16:colId xmlns:a16="http://schemas.microsoft.com/office/drawing/2014/main" val="4002815948"/>
                    </a:ext>
                  </a:extLst>
                </a:gridCol>
                <a:gridCol w="934010">
                  <a:extLst>
                    <a:ext uri="{9D8B030D-6E8A-4147-A177-3AD203B41FA5}">
                      <a16:colId xmlns:a16="http://schemas.microsoft.com/office/drawing/2014/main" val="412304678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 DCA corte 7 días (%)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2571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2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Inactivos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77192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67.39%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17.34%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15.27%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7669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62.95%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32.96%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4.09%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35348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61.59%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19.96%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18.46%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6949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CyFp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71.25%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18.01%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10.73%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662595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77240"/>
              </p:ext>
            </p:extLst>
          </p:nvPr>
        </p:nvGraphicFramePr>
        <p:xfrm>
          <a:off x="3280304" y="4570016"/>
          <a:ext cx="4283089" cy="1369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409">
                  <a:extLst>
                    <a:ext uri="{9D8B030D-6E8A-4147-A177-3AD203B41FA5}">
                      <a16:colId xmlns:a16="http://schemas.microsoft.com/office/drawing/2014/main" val="3505513294"/>
                    </a:ext>
                  </a:extLst>
                </a:gridCol>
                <a:gridCol w="1123329">
                  <a:extLst>
                    <a:ext uri="{9D8B030D-6E8A-4147-A177-3AD203B41FA5}">
                      <a16:colId xmlns:a16="http://schemas.microsoft.com/office/drawing/2014/main" val="651866742"/>
                    </a:ext>
                  </a:extLst>
                </a:gridCol>
                <a:gridCol w="915947">
                  <a:extLst>
                    <a:ext uri="{9D8B030D-6E8A-4147-A177-3AD203B41FA5}">
                      <a16:colId xmlns:a16="http://schemas.microsoft.com/office/drawing/2014/main" val="2517400249"/>
                    </a:ext>
                  </a:extLst>
                </a:gridCol>
                <a:gridCol w="809404">
                  <a:extLst>
                    <a:ext uri="{9D8B030D-6E8A-4147-A177-3AD203B41FA5}">
                      <a16:colId xmlns:a16="http://schemas.microsoft.com/office/drawing/2014/main" val="2741842056"/>
                    </a:ext>
                  </a:extLst>
                </a:gridCol>
              </a:tblGrid>
              <a:tr h="15532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 DCA corte 14 días (%)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2571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916335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Inactivos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019884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69.62%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20.09%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10.29%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6006401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69.11%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18.80%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12.09%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183704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72.93%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10.77%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7635301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CyFp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00817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6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3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Programas educativos con cobertura, calidad, reconocimiento e innovación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81710" y="1838130"/>
            <a:ext cx="422236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e s u l t a d o 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56399"/>
              </p:ext>
            </p:extLst>
          </p:nvPr>
        </p:nvGraphicFramePr>
        <p:xfrm>
          <a:off x="1454105" y="2478228"/>
          <a:ext cx="4554809" cy="1380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912">
                  <a:extLst>
                    <a:ext uri="{9D8B030D-6E8A-4147-A177-3AD203B41FA5}">
                      <a16:colId xmlns:a16="http://schemas.microsoft.com/office/drawing/2014/main" val="796383213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36160748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289848926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999159731"/>
                    </a:ext>
                  </a:extLst>
                </a:gridCol>
              </a:tblGrid>
              <a:tr h="18224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 DCA corte 21 días (%)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2B81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753672"/>
                  </a:ext>
                </a:extLst>
              </a:tr>
              <a:tr h="239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Inactivos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8145703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82.11%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11.69%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779154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89.05%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8.05%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660299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82.65%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7.36%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9.99%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678684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CyFP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4770048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947026"/>
              </p:ext>
            </p:extLst>
          </p:nvPr>
        </p:nvGraphicFramePr>
        <p:xfrm>
          <a:off x="2956334" y="4597788"/>
          <a:ext cx="4541746" cy="1210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101">
                  <a:extLst>
                    <a:ext uri="{9D8B030D-6E8A-4147-A177-3AD203B41FA5}">
                      <a16:colId xmlns:a16="http://schemas.microsoft.com/office/drawing/2014/main" val="2413670058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3077436678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332283377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201308608"/>
                    </a:ext>
                  </a:extLst>
                </a:gridCol>
              </a:tblGrid>
              <a:tr h="29765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 DCA corte 42 días (%)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2571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40436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Inactivos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Nunca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5812624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99.20%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60168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90.68%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9.20%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973414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99.79%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110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6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3</a:t>
            </a:r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Programas educativos con cobertura, calidad, reconocimiento e innovación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81710" y="1838130"/>
            <a:ext cx="422236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e s u l t a d o s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14765" t="29583" r="43340" b="37252"/>
          <a:stretch/>
        </p:blipFill>
        <p:spPr bwMode="auto">
          <a:xfrm>
            <a:off x="1489373" y="2352707"/>
            <a:ext cx="5642948" cy="242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2"/>
          <a:srcRect l="23136" t="61557" r="37586" b="23456"/>
          <a:stretch/>
        </p:blipFill>
        <p:spPr bwMode="auto">
          <a:xfrm>
            <a:off x="1841864" y="4676503"/>
            <a:ext cx="5290457" cy="109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62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587086" y="1014220"/>
            <a:ext cx="422236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6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11625" y="2336747"/>
            <a:ext cx="757328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Font typeface="Wingdings" panose="05000000000000000000" pitchFamily="2" charset="2"/>
              <a:buChar char="q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revolución digital nos sitúa en la era 4.0.</a:t>
            </a:r>
          </a:p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Font typeface="Wingdings" panose="05000000000000000000" pitchFamily="2" charset="2"/>
              <a:buChar char="q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requiere de una educación 4.0. que proporcione al talento humano competencias y aptitudes.</a:t>
            </a:r>
          </a:p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Font typeface="Wingdings" panose="05000000000000000000" pitchFamily="2" charset="2"/>
              <a:buChar char="q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Los programas educativos deben estar a la altura de las transformaciones del mundo digital y liquido.</a:t>
            </a:r>
          </a:p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Font typeface="Wingdings" panose="05000000000000000000" pitchFamily="2" charset="2"/>
              <a:buChar char="q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Ofrecer programas educativos donde exista vinculación entre académicos, estudiantes y empleadores mediante un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odelo Dual.</a:t>
            </a:r>
          </a:p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Font typeface="Wingdings" panose="05000000000000000000" pitchFamily="2" charset="2"/>
              <a:buChar char="q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estrategias de aprendizaje para garantizar cobertura, mejorar indicadores de empleabilidad, eficiencia terminal, abatir el rezago y deserción.</a:t>
            </a:r>
          </a:p>
        </p:txBody>
      </p:sp>
    </p:spTree>
    <p:extLst>
      <p:ext uri="{BB962C8B-B14F-4D97-AF65-F5344CB8AC3E}">
        <p14:creationId xmlns:p14="http://schemas.microsoft.com/office/powerpoint/2010/main" val="3316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587086" y="1014220"/>
            <a:ext cx="422236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6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07221" y="2464909"/>
            <a:ext cx="63913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caso de la </a:t>
            </a:r>
            <a:r>
              <a:rPr lang="es-MX" sz="16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UnADM</a:t>
            </a:r>
            <a:r>
              <a:rPr lang="es-MX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innovación ha permitido en poco tiempo posicionarse como una universidad pública con amplia cobertura, </a:t>
            </a:r>
            <a:r>
              <a:rPr lang="es-MX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 educativa </a:t>
            </a:r>
            <a:r>
              <a:rPr lang="es-MX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 procesos de </a:t>
            </a:r>
            <a:r>
              <a:rPr lang="es-MX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innovación continua </a:t>
            </a:r>
            <a:r>
              <a:rPr lang="es-MX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MX" sz="16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 </a:t>
            </a:r>
            <a:r>
              <a:rPr lang="es-MX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sus egresados contar con un </a:t>
            </a:r>
            <a:r>
              <a:rPr lang="es-MX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perdurable </a:t>
            </a:r>
            <a:r>
              <a:rPr lang="es-MX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mediante el uso de tecnología de punta, el desarrollo y </a:t>
            </a:r>
            <a:r>
              <a:rPr lang="es-MX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 de contenidos</a:t>
            </a:r>
            <a:r>
              <a:rPr lang="es-MX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manera permanente,  y la transformación hacia </a:t>
            </a:r>
            <a:r>
              <a:rPr lang="es-MX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</a:t>
            </a:r>
            <a:r>
              <a:rPr lang="es-MX" sz="16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autogestivos</a:t>
            </a:r>
            <a:r>
              <a:rPr lang="es-MX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garanticen tanto su permanencia como un aprendizaje para hacer frente a la era digital 4.0.</a:t>
            </a:r>
            <a:endParaRPr lang="en-U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587093" y="2804781"/>
            <a:ext cx="422236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44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R A C I A S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34641" y="4219303"/>
            <a:ext cx="428461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/>
              <a:t>Mtro. Joaquín Rodrigo Careaga </a:t>
            </a:r>
            <a:r>
              <a:rPr lang="es-MX" b="1" dirty="0" err="1" smtClean="0"/>
              <a:t>Perkins</a:t>
            </a:r>
            <a:endParaRPr lang="es-MX" b="1" dirty="0" smtClean="0"/>
          </a:p>
          <a:p>
            <a:pPr>
              <a:lnSpc>
                <a:spcPct val="150000"/>
              </a:lnSpc>
            </a:pPr>
            <a:r>
              <a:rPr lang="es-MX" b="1" dirty="0" smtClean="0"/>
              <a:t>Joaquin.careaga@nube.unadmexico.mx</a:t>
            </a:r>
            <a:endParaRPr lang="en-US" dirty="0"/>
          </a:p>
        </p:txBody>
      </p:sp>
      <p:pic>
        <p:nvPicPr>
          <p:cNvPr id="8" name="Picture 70" descr="http://207.249.20.87/admision/theme/csba2011-3/images/footer/logos/logoUnAD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5421086"/>
            <a:ext cx="1254034" cy="835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9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3524"/>
            <a:ext cx="8229600" cy="281401"/>
          </a:xfrm>
        </p:spPr>
        <p:txBody>
          <a:bodyPr>
            <a:normAutofit fontScale="90000"/>
          </a:bodyPr>
          <a:lstStyle/>
          <a:p>
            <a:r>
              <a:rPr lang="es-ES" sz="1800" b="1" dirty="0" smtClean="0">
                <a:latin typeface="Soberana Sans Light"/>
                <a:cs typeface="Soberana Sans Light"/>
              </a:rPr>
              <a:t>Mundo líquido en la era 4.0</a:t>
            </a:r>
            <a:endParaRPr lang="es-ES" sz="1800" b="1" dirty="0">
              <a:latin typeface="Soberana Sans Light"/>
              <a:cs typeface="Soberana Sans Light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3154030" y="1560858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4" y="2289580"/>
            <a:ext cx="3318510" cy="221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4094348" y="2141964"/>
            <a:ext cx="4894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Teórico de la posmodernidad.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Creador del concepto Mundo líquido y Educación líquida, el nativo líquido.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Identificó que las personas vivimos con universos paralelos y simultáneos Online y Offline: personalidades múltiples, disponibilidad a perpetuidad.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19168" y="5268304"/>
            <a:ext cx="750566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sociedad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líquida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4.0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requiere de una educación cada vez más competitiva,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donde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participantes: instituciones, estudiantes y docentes se enfrentan cada día 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nuevos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retos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 mundo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smartphoniano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1: </a:t>
            </a:r>
            <a:endParaRPr lang="es-MX" sz="1400" b="1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Vinculación </a:t>
            </a:r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del desarrollo económico y la creación de nuevos programas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6551" y="2043871"/>
            <a:ext cx="46832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Inversión del Capital humano, favorece el crecimiento y desarrollo económico.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Teoría del capital humano = Potencial Humano.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Ecuación: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856084094"/>
              </p:ext>
            </p:extLst>
          </p:nvPr>
        </p:nvGraphicFramePr>
        <p:xfrm>
          <a:off x="155575" y="4645518"/>
          <a:ext cx="5641105" cy="54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Más 16"/>
          <p:cNvSpPr/>
          <p:nvPr/>
        </p:nvSpPr>
        <p:spPr>
          <a:xfrm>
            <a:off x="2157549" y="4774324"/>
            <a:ext cx="306978" cy="336017"/>
          </a:xfrm>
          <a:prstGeom prst="mathPlus">
            <a:avLst>
              <a:gd name="adj1" fmla="val 11399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gual que 17"/>
          <p:cNvSpPr/>
          <p:nvPr/>
        </p:nvSpPr>
        <p:spPr>
          <a:xfrm>
            <a:off x="3526972" y="4816426"/>
            <a:ext cx="235131" cy="228600"/>
          </a:xfrm>
          <a:prstGeom prst="mathEqua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68" y="2075224"/>
            <a:ext cx="3836973" cy="270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uadroTexto 19"/>
          <p:cNvSpPr txBox="1"/>
          <p:nvPr/>
        </p:nvSpPr>
        <p:spPr>
          <a:xfrm>
            <a:off x="906065" y="5241517"/>
            <a:ext cx="1558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⁻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 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Entusiasmo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Lealtad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311038" y="5205240"/>
            <a:ext cx="1558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⁻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Talento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Conocimientos 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Habilidades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Adaptabilidad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762103" y="5223379"/>
            <a:ext cx="15385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⁻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Rentabilidad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Productividad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805877" y="4645518"/>
            <a:ext cx="992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MX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1: </a:t>
            </a:r>
            <a:endParaRPr lang="es-MX" sz="1400" b="1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Vinculación </a:t>
            </a:r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del desarrollo económico y la creación de nuevos programas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893884" y="1929571"/>
            <a:ext cx="614997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Corea del Sur: Desarrollo económico y Capital humano.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60375" y="2478228"/>
            <a:ext cx="3725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Ingreso per cápita anuales:</a:t>
            </a:r>
          </a:p>
          <a:p>
            <a:pPr algn="just">
              <a:lnSpc>
                <a:spcPct val="150000"/>
              </a:lnSpc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1953: menos de 100 dólares.</a:t>
            </a:r>
          </a:p>
          <a:p>
            <a:pPr algn="just">
              <a:lnSpc>
                <a:spcPct val="150000"/>
              </a:lnSpc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2017: más de 20 mil dólares.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189510" y="3495368"/>
            <a:ext cx="996728" cy="14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Llamada de flecha hacia abajo 11"/>
          <p:cNvSpPr/>
          <p:nvPr/>
        </p:nvSpPr>
        <p:spPr>
          <a:xfrm>
            <a:off x="4458895" y="2535588"/>
            <a:ext cx="3314700" cy="1914525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Estrategia: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fortalecer la educación creando institutos de investigación científica y aumentando a través del apoyo del Estado y el sector privado los recursos para la I y D.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822308" y="4464864"/>
            <a:ext cx="4393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Inversión pública y privada en capital humano.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rogramas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educativos que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vinculados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 las necesidades de la industria de la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tecnología.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5627" y="4410270"/>
            <a:ext cx="2412275" cy="1323439"/>
          </a:xfrm>
          <a:prstGeom prst="rect">
            <a:avLst/>
          </a:prstGeom>
          <a:ln w="3175">
            <a:solidFill>
              <a:srgbClr val="3399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situó en 9 mil 311 dólares anuales por habitante para 2017 de acuerdo con cifras del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INEGI.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41349" y="4035171"/>
            <a:ext cx="1397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</a:p>
        </p:txBody>
      </p:sp>
    </p:spTree>
    <p:extLst>
      <p:ext uri="{BB962C8B-B14F-4D97-AF65-F5344CB8AC3E}">
        <p14:creationId xmlns:p14="http://schemas.microsoft.com/office/powerpoint/2010/main" val="5156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1: </a:t>
            </a:r>
            <a:endParaRPr lang="es-MX" sz="1400" b="1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Vinculación </a:t>
            </a:r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del desarrollo económico y la creación de nuevos programas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42969" y="1929571"/>
            <a:ext cx="422236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Corea del Sur y México</a:t>
            </a:r>
          </a:p>
        </p:txBody>
      </p:sp>
      <p:pic>
        <p:nvPicPr>
          <p:cNvPr id="11" name="Imagen 10"/>
          <p:cNvPicPr/>
          <p:nvPr/>
        </p:nvPicPr>
        <p:blipFill rotWithShape="1">
          <a:blip r:embed="rId2"/>
          <a:srcRect l="39715" t="22640" r="35676" b="33286"/>
          <a:stretch/>
        </p:blipFill>
        <p:spPr bwMode="auto">
          <a:xfrm>
            <a:off x="937971" y="2535587"/>
            <a:ext cx="3255207" cy="3329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3"/>
          <a:srcRect l="39267" t="41367" r="35287" b="15911"/>
          <a:stretch/>
        </p:blipFill>
        <p:spPr bwMode="auto">
          <a:xfrm>
            <a:off x="4589955" y="2535586"/>
            <a:ext cx="3571469" cy="3329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26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1: </a:t>
            </a:r>
            <a:endParaRPr lang="es-MX" sz="1400" b="1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Vinculación </a:t>
            </a:r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del desarrollo económico y la creación de nuevos programas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2"/>
          <a:srcRect l="12390" t="34715" r="60625" b="18495"/>
          <a:stretch/>
        </p:blipFill>
        <p:spPr bwMode="auto">
          <a:xfrm>
            <a:off x="1072742" y="2345582"/>
            <a:ext cx="3486195" cy="3519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/>
          <p:cNvPicPr/>
          <p:nvPr/>
        </p:nvPicPr>
        <p:blipFill rotWithShape="1">
          <a:blip r:embed="rId3"/>
          <a:srcRect l="13068" t="39847" r="60637" b="13556"/>
          <a:stretch/>
        </p:blipFill>
        <p:spPr bwMode="auto">
          <a:xfrm>
            <a:off x="4754930" y="2478228"/>
            <a:ext cx="3135036" cy="3386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481710" y="1838130"/>
            <a:ext cx="422236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Corea del Sur y México</a:t>
            </a:r>
          </a:p>
        </p:txBody>
      </p:sp>
    </p:spTree>
    <p:extLst>
      <p:ext uri="{BB962C8B-B14F-4D97-AF65-F5344CB8AC3E}">
        <p14:creationId xmlns:p14="http://schemas.microsoft.com/office/powerpoint/2010/main" val="3913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1: </a:t>
            </a:r>
            <a:endParaRPr lang="es-MX" sz="1400" b="1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Vinculación </a:t>
            </a:r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del desarrollo económico y la creación de nuevos programas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9492" y="2199858"/>
            <a:ext cx="4407715" cy="13450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Font typeface="Wingdings" panose="05000000000000000000" pitchFamily="2" charset="2"/>
              <a:buChar char="q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calidad de la educación juega un papel importante en su propio desarrollo y crecimiento para lograr transitar de manera exitosa por el mundo líquido.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162107" y="3887636"/>
            <a:ext cx="4407715" cy="19913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Font typeface="Wingdings" panose="05000000000000000000" pitchFamily="2" charset="2"/>
              <a:buChar char="q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potencial humano debe ir actualizándose de manera permanente y continua en su conjunto, por lo que es necesario el impulso de nuevos programas educativos -además de la actualización de los ya existentes- y todos alineados a los requerimientos del siglo XXI.</a:t>
            </a:r>
          </a:p>
        </p:txBody>
      </p:sp>
    </p:spTree>
    <p:extLst>
      <p:ext uri="{BB962C8B-B14F-4D97-AF65-F5344CB8AC3E}">
        <p14:creationId xmlns:p14="http://schemas.microsoft.com/office/powerpoint/2010/main" val="30793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3280304" y="1739564"/>
            <a:ext cx="2835941" cy="0"/>
          </a:xfrm>
          <a:prstGeom prst="line">
            <a:avLst/>
          </a:prstGeom>
          <a:ln>
            <a:solidFill>
              <a:srgbClr val="375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Resultado de imagen para mesa de trabajo reun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2412275" y="10009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Reto 1: </a:t>
            </a:r>
            <a:endParaRPr lang="es-MX" sz="1400" b="1" dirty="0" smtClean="0"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es-MX" sz="1400" b="1" dirty="0" smtClean="0">
                <a:latin typeface="Soberana Sans" panose="02000000000000000000" pitchFamily="50" charset="0"/>
                <a:cs typeface="Arial" panose="020B0604020202020204" pitchFamily="34" charset="0"/>
              </a:rPr>
              <a:t>Vinculación </a:t>
            </a:r>
            <a:r>
              <a:rPr lang="es-MX" sz="1400" b="1" dirty="0">
                <a:latin typeface="Soberana Sans" panose="02000000000000000000" pitchFamily="50" charset="0"/>
                <a:cs typeface="Arial" panose="020B0604020202020204" pitchFamily="34" charset="0"/>
              </a:rPr>
              <a:t>del desarrollo económico y la creación de nuevos programas</a:t>
            </a:r>
            <a:endParaRPr lang="en-US" sz="1400" b="1" dirty="0">
              <a:latin typeface="Soberana Sans" panose="02000000000000000000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7216" y="1993117"/>
            <a:ext cx="79944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Font typeface="Wingdings" panose="05000000000000000000" pitchFamily="2" charset="2"/>
              <a:buChar char="q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perfil de profesionistas experimenta cambios muy rápidos y significativos en el Siglo XXI, en el contexto de la era 4.0, por lo que la nueva propuesta para enfrentar estos cambios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desarrollar programas educativos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profesionistas como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los siguientes: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62585" y="4398183"/>
            <a:ext cx="2419469" cy="464079"/>
          </a:xfrm>
          <a:prstGeom prst="rect">
            <a:avLst/>
          </a:prstGeom>
          <a:solidFill>
            <a:srgbClr val="2B815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Comercio electrónico y gestión de la tecnología informática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077148" y="3680973"/>
            <a:ext cx="2640752" cy="276999"/>
          </a:xfrm>
          <a:prstGeom prst="rect">
            <a:avLst/>
          </a:prstGeom>
          <a:solidFill>
            <a:srgbClr val="2B815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y desarrollo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talentos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349904" y="3070679"/>
            <a:ext cx="1268742" cy="276999"/>
          </a:xfrm>
          <a:prstGeom prst="rect">
            <a:avLst/>
          </a:prstGeom>
          <a:solidFill>
            <a:srgbClr val="2B815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Ciberseguridad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261720" y="3286869"/>
            <a:ext cx="1609659" cy="276999"/>
          </a:xfrm>
          <a:prstGeom prst="rect">
            <a:avLst/>
          </a:prstGeom>
          <a:solidFill>
            <a:srgbClr val="2B815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Inteligencia artificial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966707" y="4121184"/>
            <a:ext cx="2355149" cy="276999"/>
          </a:xfrm>
          <a:prstGeom prst="rect">
            <a:avLst/>
          </a:prstGeom>
          <a:solidFill>
            <a:srgbClr val="2B815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Terapeuta de empatía artificial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994755" y="4723762"/>
            <a:ext cx="2355149" cy="276999"/>
          </a:xfrm>
          <a:prstGeom prst="rect">
            <a:avLst/>
          </a:prstGeom>
          <a:solidFill>
            <a:srgbClr val="2B815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Arquitectos de la realidad virtual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467489" y="5655522"/>
            <a:ext cx="1609659" cy="276999"/>
          </a:xfrm>
          <a:prstGeom prst="rect">
            <a:avLst/>
          </a:prstGeom>
          <a:solidFill>
            <a:srgbClr val="2B815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Científico de datos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374616" y="5655523"/>
            <a:ext cx="1609659" cy="276999"/>
          </a:xfrm>
          <a:prstGeom prst="rect">
            <a:avLst/>
          </a:prstGeom>
          <a:solidFill>
            <a:srgbClr val="2B815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Ingeniería cuántica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1942</Words>
  <Application>Microsoft Office PowerPoint</Application>
  <PresentationFormat>Presentación en pantalla (4:3)</PresentationFormat>
  <Paragraphs>259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Soberana Sans</vt:lpstr>
      <vt:lpstr>Soberana Sans Light</vt:lpstr>
      <vt:lpstr>Times New Roman</vt:lpstr>
      <vt:lpstr>Wingdings</vt:lpstr>
      <vt:lpstr>Tema de Office</vt:lpstr>
      <vt:lpstr>Los Retos de los Programas Educativos frente al Siglo XXI.</vt:lpstr>
      <vt:lpstr>Presentación de PowerPoint</vt:lpstr>
      <vt:lpstr>Mundo líquido en la era 4.0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del Desempeño Docente</dc:title>
  <dc:creator>JRCP</dc:creator>
  <cp:lastModifiedBy>Usuario de Windows</cp:lastModifiedBy>
  <cp:revision>63</cp:revision>
  <dcterms:modified xsi:type="dcterms:W3CDTF">2018-09-19T06:37:02Z</dcterms:modified>
</cp:coreProperties>
</file>