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8" r:id="rId3"/>
    <p:sldId id="257" r:id="rId4"/>
    <p:sldId id="269" r:id="rId5"/>
    <p:sldId id="258" r:id="rId6"/>
    <p:sldId id="259" r:id="rId7"/>
    <p:sldId id="270" r:id="rId8"/>
    <p:sldId id="271" r:id="rId9"/>
    <p:sldId id="272" r:id="rId10"/>
    <p:sldId id="273" r:id="rId11"/>
    <p:sldId id="274" r:id="rId12"/>
    <p:sldId id="260" r:id="rId13"/>
    <p:sldId id="261" r:id="rId14"/>
    <p:sldId id="262" r:id="rId15"/>
    <p:sldId id="265" r:id="rId16"/>
    <p:sldId id="264" r:id="rId17"/>
    <p:sldId id="275" r:id="rId18"/>
    <p:sldId id="276" r:id="rId19"/>
    <p:sldId id="266" r:id="rId20"/>
    <p:sldId id="263" r:id="rId21"/>
    <p:sldId id="267" r:id="rId2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3B6E9B-305A-4EBC-80AE-19214628B46D}" type="datetimeFigureOut">
              <a:rPr lang="es-MX" smtClean="0"/>
              <a:t>19/09/2018</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E719C3-B046-4BE1-B8C0-328FBE201DA3}" type="slidenum">
              <a:rPr lang="es-MX" smtClean="0"/>
              <a:t>‹Nº›</a:t>
            </a:fld>
            <a:endParaRPr lang="es-MX"/>
          </a:p>
        </p:txBody>
      </p:sp>
    </p:spTree>
    <p:extLst>
      <p:ext uri="{BB962C8B-B14F-4D97-AF65-F5344CB8AC3E}">
        <p14:creationId xmlns:p14="http://schemas.microsoft.com/office/powerpoint/2010/main" val="2820876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a:ln/>
        </p:spPr>
      </p:sp>
      <p:sp>
        <p:nvSpPr>
          <p:cNvPr id="7171" name="2 Marcador de notas"/>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just"/>
            <a:endParaRPr lang="es-MX" altLang="es-MX" smtClean="0"/>
          </a:p>
        </p:txBody>
      </p:sp>
      <p:sp>
        <p:nvSpPr>
          <p:cNvPr id="7172" name="3 Marcador de número de diapositiva"/>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969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8969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8969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8969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8969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8969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8969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8969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8969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D99DB75-02B2-49F1-A615-AAD629485821}" type="slidenum">
              <a:rPr lang="es-ES" altLang="es-MX" smtClean="0">
                <a:latin typeface="Arial" panose="020B0604020202020204" pitchFamily="34" charset="0"/>
              </a:rPr>
              <a:pPr>
                <a:spcBef>
                  <a:spcPct val="0"/>
                </a:spcBef>
              </a:pPr>
              <a:t>2</a:t>
            </a:fld>
            <a:endParaRPr lang="es-ES" altLang="es-MX" smtClean="0">
              <a:latin typeface="Arial" panose="020B0604020202020204" pitchFamily="34" charset="0"/>
            </a:endParaRPr>
          </a:p>
        </p:txBody>
      </p:sp>
    </p:spTree>
    <p:extLst>
      <p:ext uri="{BB962C8B-B14F-4D97-AF65-F5344CB8AC3E}">
        <p14:creationId xmlns:p14="http://schemas.microsoft.com/office/powerpoint/2010/main" val="3055078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pPr>
              <a:defRPr/>
            </a:pPr>
            <a:fld id="{5EE11155-E388-4FD0-9F0E-01D85BB95881}" type="slidenum">
              <a:rPr lang="es-ES" smtClean="0"/>
              <a:pPr>
                <a:defRPr/>
              </a:pPr>
              <a:t>4</a:t>
            </a:fld>
            <a:endParaRPr lang="es-ES" dirty="0"/>
          </a:p>
        </p:txBody>
      </p:sp>
    </p:spTree>
    <p:extLst>
      <p:ext uri="{BB962C8B-B14F-4D97-AF65-F5344CB8AC3E}">
        <p14:creationId xmlns:p14="http://schemas.microsoft.com/office/powerpoint/2010/main" val="26434850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9110E581-60A0-4389-8310-6034F98190EA}" type="datetimeFigureOut">
              <a:rPr lang="es-MX" smtClean="0"/>
              <a:t>19/09/2018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6085688-165A-4369-9F57-69250BA910C7}" type="slidenum">
              <a:rPr lang="es-MX" smtClean="0"/>
              <a:t>‹Nº›</a:t>
            </a:fld>
            <a:endParaRPr lang="es-MX"/>
          </a:p>
        </p:txBody>
      </p:sp>
      <p:pic>
        <p:nvPicPr>
          <p:cNvPr id="1025" name="Picture 1" descr="75-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0467" y="168804"/>
            <a:ext cx="3200400" cy="723900"/>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redondeado 7"/>
          <p:cNvSpPr/>
          <p:nvPr userDrawn="1"/>
        </p:nvSpPr>
        <p:spPr>
          <a:xfrm>
            <a:off x="0" y="6356351"/>
            <a:ext cx="12192000" cy="501650"/>
          </a:xfrm>
          <a:prstGeom prst="roundRect">
            <a:avLst/>
          </a:prstGeom>
          <a:solidFill>
            <a:schemeClr val="tx1">
              <a:lumMod val="75000"/>
              <a:lumOff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MX"/>
          </a:p>
        </p:txBody>
      </p:sp>
      <p:cxnSp>
        <p:nvCxnSpPr>
          <p:cNvPr id="10" name="Conector recto 9"/>
          <p:cNvCxnSpPr>
            <a:endCxn id="1025" idx="1"/>
          </p:cNvCxnSpPr>
          <p:nvPr userDrawn="1"/>
        </p:nvCxnSpPr>
        <p:spPr>
          <a:xfrm>
            <a:off x="123825" y="530754"/>
            <a:ext cx="4456642"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Conector recto 17"/>
          <p:cNvCxnSpPr/>
          <p:nvPr userDrawn="1"/>
        </p:nvCxnSpPr>
        <p:spPr>
          <a:xfrm>
            <a:off x="7865533" y="530754"/>
            <a:ext cx="4212167" cy="0"/>
          </a:xfrm>
          <a:prstGeom prst="line">
            <a:avLst/>
          </a:prstGeom>
          <a:ln w="38100">
            <a:solidFill>
              <a:schemeClr val="accent6">
                <a:lumMod val="75000"/>
              </a:schemeClr>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80667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9110E581-60A0-4389-8310-6034F98190EA}" type="datetimeFigureOut">
              <a:rPr lang="es-MX" smtClean="0"/>
              <a:t>19/09/2018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6085688-165A-4369-9F57-69250BA910C7}" type="slidenum">
              <a:rPr lang="es-MX" smtClean="0"/>
              <a:t>‹Nº›</a:t>
            </a:fld>
            <a:endParaRPr lang="es-MX"/>
          </a:p>
        </p:txBody>
      </p:sp>
    </p:spTree>
    <p:extLst>
      <p:ext uri="{BB962C8B-B14F-4D97-AF65-F5344CB8AC3E}">
        <p14:creationId xmlns:p14="http://schemas.microsoft.com/office/powerpoint/2010/main" val="1531129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9110E581-60A0-4389-8310-6034F98190EA}" type="datetimeFigureOut">
              <a:rPr lang="es-MX" smtClean="0"/>
              <a:t>19/09/2018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6085688-165A-4369-9F57-69250BA910C7}" type="slidenum">
              <a:rPr lang="es-MX" smtClean="0"/>
              <a:t>‹Nº›</a:t>
            </a:fld>
            <a:endParaRPr lang="es-MX"/>
          </a:p>
        </p:txBody>
      </p:sp>
    </p:spTree>
    <p:extLst>
      <p:ext uri="{BB962C8B-B14F-4D97-AF65-F5344CB8AC3E}">
        <p14:creationId xmlns:p14="http://schemas.microsoft.com/office/powerpoint/2010/main" val="2153216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7" name="Marcador de fecha 3"/>
          <p:cNvSpPr>
            <a:spLocks noGrp="1"/>
          </p:cNvSpPr>
          <p:nvPr>
            <p:ph type="dt" sz="half" idx="10"/>
          </p:nvPr>
        </p:nvSpPr>
        <p:spPr>
          <a:xfrm>
            <a:off x="838200" y="6356350"/>
            <a:ext cx="2743200" cy="365125"/>
          </a:xfrm>
        </p:spPr>
        <p:txBody>
          <a:bodyPr/>
          <a:lstStyle/>
          <a:p>
            <a:fld id="{9110E581-60A0-4389-8310-6034F98190EA}" type="datetimeFigureOut">
              <a:rPr lang="es-MX" smtClean="0"/>
              <a:t>19/09/2018</a:t>
            </a:fld>
            <a:endParaRPr lang="es-MX"/>
          </a:p>
        </p:txBody>
      </p:sp>
      <p:sp>
        <p:nvSpPr>
          <p:cNvPr id="8" name="Marcador de pie de página 4"/>
          <p:cNvSpPr>
            <a:spLocks noGrp="1"/>
          </p:cNvSpPr>
          <p:nvPr>
            <p:ph type="ftr" sz="quarter" idx="11"/>
          </p:nvPr>
        </p:nvSpPr>
        <p:spPr>
          <a:xfrm>
            <a:off x="4038600" y="6356350"/>
            <a:ext cx="4114800" cy="365125"/>
          </a:xfrm>
        </p:spPr>
        <p:txBody>
          <a:bodyPr/>
          <a:lstStyle/>
          <a:p>
            <a:endParaRPr lang="es-MX"/>
          </a:p>
        </p:txBody>
      </p:sp>
      <p:sp>
        <p:nvSpPr>
          <p:cNvPr id="9" name="Marcador de número de diapositiva 5"/>
          <p:cNvSpPr>
            <a:spLocks noGrp="1"/>
          </p:cNvSpPr>
          <p:nvPr>
            <p:ph type="sldNum" sz="quarter" idx="12"/>
          </p:nvPr>
        </p:nvSpPr>
        <p:spPr>
          <a:xfrm>
            <a:off x="8610600" y="6356350"/>
            <a:ext cx="2743200" cy="365125"/>
          </a:xfrm>
        </p:spPr>
        <p:txBody>
          <a:bodyPr/>
          <a:lstStyle/>
          <a:p>
            <a:fld id="{46085688-165A-4369-9F57-69250BA910C7}" type="slidenum">
              <a:rPr lang="es-MX" smtClean="0"/>
              <a:t>‹Nº›</a:t>
            </a:fld>
            <a:endParaRPr lang="es-MX"/>
          </a:p>
        </p:txBody>
      </p:sp>
      <p:pic>
        <p:nvPicPr>
          <p:cNvPr id="10" name="Picture 1" descr="75-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0467" y="168804"/>
            <a:ext cx="3200400" cy="7239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redondeado 10"/>
          <p:cNvSpPr/>
          <p:nvPr userDrawn="1"/>
        </p:nvSpPr>
        <p:spPr>
          <a:xfrm>
            <a:off x="0" y="6356351"/>
            <a:ext cx="12192000" cy="501650"/>
          </a:xfrm>
          <a:prstGeom prst="roundRect">
            <a:avLst/>
          </a:prstGeom>
          <a:solidFill>
            <a:schemeClr val="tx1">
              <a:lumMod val="75000"/>
              <a:lumOff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MX"/>
          </a:p>
        </p:txBody>
      </p:sp>
      <p:cxnSp>
        <p:nvCxnSpPr>
          <p:cNvPr id="12" name="Conector recto 11"/>
          <p:cNvCxnSpPr>
            <a:endCxn id="10" idx="1"/>
          </p:cNvCxnSpPr>
          <p:nvPr userDrawn="1"/>
        </p:nvCxnSpPr>
        <p:spPr>
          <a:xfrm>
            <a:off x="123825" y="530754"/>
            <a:ext cx="4456642"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userDrawn="1"/>
        </p:nvCxnSpPr>
        <p:spPr>
          <a:xfrm>
            <a:off x="7865533" y="530754"/>
            <a:ext cx="4212167" cy="0"/>
          </a:xfrm>
          <a:prstGeom prst="line">
            <a:avLst/>
          </a:prstGeom>
          <a:ln w="38100">
            <a:solidFill>
              <a:schemeClr val="accent6">
                <a:lumMod val="75000"/>
              </a:schemeClr>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00362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110E581-60A0-4389-8310-6034F98190EA}" type="datetimeFigureOut">
              <a:rPr lang="es-MX" smtClean="0"/>
              <a:t>19/09/2018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6085688-165A-4369-9F57-69250BA910C7}" type="slidenum">
              <a:rPr lang="es-MX" smtClean="0"/>
              <a:t>‹Nº›</a:t>
            </a:fld>
            <a:endParaRPr lang="es-MX"/>
          </a:p>
        </p:txBody>
      </p:sp>
    </p:spTree>
    <p:extLst>
      <p:ext uri="{BB962C8B-B14F-4D97-AF65-F5344CB8AC3E}">
        <p14:creationId xmlns:p14="http://schemas.microsoft.com/office/powerpoint/2010/main" val="718087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9110E581-60A0-4389-8310-6034F98190EA}" type="datetimeFigureOut">
              <a:rPr lang="es-MX" smtClean="0"/>
              <a:t>19/09/2018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46085688-165A-4369-9F57-69250BA910C7}" type="slidenum">
              <a:rPr lang="es-MX" smtClean="0"/>
              <a:t>‹Nº›</a:t>
            </a:fld>
            <a:endParaRPr lang="es-MX"/>
          </a:p>
        </p:txBody>
      </p:sp>
    </p:spTree>
    <p:extLst>
      <p:ext uri="{BB962C8B-B14F-4D97-AF65-F5344CB8AC3E}">
        <p14:creationId xmlns:p14="http://schemas.microsoft.com/office/powerpoint/2010/main" val="1029287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9110E581-60A0-4389-8310-6034F98190EA}" type="datetimeFigureOut">
              <a:rPr lang="es-MX" smtClean="0"/>
              <a:t>19/09/2018</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46085688-165A-4369-9F57-69250BA910C7}" type="slidenum">
              <a:rPr lang="es-MX" smtClean="0"/>
              <a:t>‹Nº›</a:t>
            </a:fld>
            <a:endParaRPr lang="es-MX"/>
          </a:p>
        </p:txBody>
      </p:sp>
    </p:spTree>
    <p:extLst>
      <p:ext uri="{BB962C8B-B14F-4D97-AF65-F5344CB8AC3E}">
        <p14:creationId xmlns:p14="http://schemas.microsoft.com/office/powerpoint/2010/main" val="2640618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9110E581-60A0-4389-8310-6034F98190EA}" type="datetimeFigureOut">
              <a:rPr lang="es-MX" smtClean="0"/>
              <a:t>19/09/2018</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46085688-165A-4369-9F57-69250BA910C7}" type="slidenum">
              <a:rPr lang="es-MX" smtClean="0"/>
              <a:t>‹Nº›</a:t>
            </a:fld>
            <a:endParaRPr lang="es-MX"/>
          </a:p>
        </p:txBody>
      </p:sp>
    </p:spTree>
    <p:extLst>
      <p:ext uri="{BB962C8B-B14F-4D97-AF65-F5344CB8AC3E}">
        <p14:creationId xmlns:p14="http://schemas.microsoft.com/office/powerpoint/2010/main" val="427737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110E581-60A0-4389-8310-6034F98190EA}" type="datetimeFigureOut">
              <a:rPr lang="es-MX" smtClean="0"/>
              <a:t>19/09/2018</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46085688-165A-4369-9F57-69250BA910C7}" type="slidenum">
              <a:rPr lang="es-MX" smtClean="0"/>
              <a:t>‹Nº›</a:t>
            </a:fld>
            <a:endParaRPr lang="es-MX"/>
          </a:p>
        </p:txBody>
      </p:sp>
    </p:spTree>
    <p:extLst>
      <p:ext uri="{BB962C8B-B14F-4D97-AF65-F5344CB8AC3E}">
        <p14:creationId xmlns:p14="http://schemas.microsoft.com/office/powerpoint/2010/main" val="1829098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110E581-60A0-4389-8310-6034F98190EA}" type="datetimeFigureOut">
              <a:rPr lang="es-MX" smtClean="0"/>
              <a:t>19/09/2018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46085688-165A-4369-9F57-69250BA910C7}" type="slidenum">
              <a:rPr lang="es-MX" smtClean="0"/>
              <a:t>‹Nº›</a:t>
            </a:fld>
            <a:endParaRPr lang="es-MX"/>
          </a:p>
        </p:txBody>
      </p:sp>
    </p:spTree>
    <p:extLst>
      <p:ext uri="{BB962C8B-B14F-4D97-AF65-F5344CB8AC3E}">
        <p14:creationId xmlns:p14="http://schemas.microsoft.com/office/powerpoint/2010/main" val="886783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110E581-60A0-4389-8310-6034F98190EA}" type="datetimeFigureOut">
              <a:rPr lang="es-MX" smtClean="0"/>
              <a:t>19/09/2018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46085688-165A-4369-9F57-69250BA910C7}" type="slidenum">
              <a:rPr lang="es-MX" smtClean="0"/>
              <a:t>‹Nº›</a:t>
            </a:fld>
            <a:endParaRPr lang="es-MX"/>
          </a:p>
        </p:txBody>
      </p:sp>
    </p:spTree>
    <p:extLst>
      <p:ext uri="{BB962C8B-B14F-4D97-AF65-F5344CB8AC3E}">
        <p14:creationId xmlns:p14="http://schemas.microsoft.com/office/powerpoint/2010/main" val="1050171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0E581-60A0-4389-8310-6034F98190EA}" type="datetimeFigureOut">
              <a:rPr lang="es-MX" smtClean="0"/>
              <a:t>19/09/2018</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85688-165A-4369-9F57-69250BA910C7}" type="slidenum">
              <a:rPr lang="es-MX" smtClean="0"/>
              <a:t>‹Nº›</a:t>
            </a:fld>
            <a:endParaRPr lang="es-MX"/>
          </a:p>
        </p:txBody>
      </p:sp>
    </p:spTree>
    <p:extLst>
      <p:ext uri="{BB962C8B-B14F-4D97-AF65-F5344CB8AC3E}">
        <p14:creationId xmlns:p14="http://schemas.microsoft.com/office/powerpoint/2010/main" val="3387257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ducads.salud.gob.mx/sitio/" TargetMode="External"/><Relationship Id="rId2" Type="http://schemas.openxmlformats.org/officeDocument/2006/relationships/hyperlink" Target="mailto:ricardo.moralesc@salud.gob.m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educads.salud.gob.mx/sitio/"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397675" y="4364732"/>
            <a:ext cx="8219256" cy="12961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800" b="1" dirty="0" smtClean="0">
                <a:latin typeface="Soberana Sans" panose="02000000000000000000" pitchFamily="50" charset="0"/>
              </a:rPr>
              <a:t>EDUCACION CAPACITACIÓN Y ACTUALIZACIÓN A DISTANCIA EN SALUD</a:t>
            </a:r>
            <a:endParaRPr lang="es-MX" sz="2800" b="1" dirty="0">
              <a:latin typeface="Soberana Sans" panose="02000000000000000000" pitchFamily="50" charset="0"/>
            </a:endParaRPr>
          </a:p>
        </p:txBody>
      </p:sp>
      <p:sp>
        <p:nvSpPr>
          <p:cNvPr id="5" name="Título 1"/>
          <p:cNvSpPr txBox="1">
            <a:spLocks/>
          </p:cNvSpPr>
          <p:nvPr/>
        </p:nvSpPr>
        <p:spPr>
          <a:xfrm>
            <a:off x="2152139" y="1319666"/>
            <a:ext cx="8261859" cy="2396994"/>
          </a:xfrm>
          <a:prstGeom prst="rect">
            <a:avLst/>
          </a:prstGeom>
        </p:spPr>
        <p:txBody>
          <a:bodyPr vert="horz" anchor="ctr" anchorCtr="0"/>
          <a:lstStyle>
            <a:lvl1pPr algn="ctr" rtl="0" eaLnBrk="1" fontAlgn="base" hangingPunct="1">
              <a:spcBef>
                <a:spcPct val="0"/>
              </a:spcBef>
              <a:spcAft>
                <a:spcPct val="0"/>
              </a:spcAft>
              <a:defRPr sz="3200" b="0" kern="1200">
                <a:solidFill>
                  <a:schemeClr val="tx1"/>
                </a:solidFill>
                <a:latin typeface="Soberana Sans"/>
                <a:ea typeface="MS PGothic" panose="020B0600070205080204" pitchFamily="34" charset="-128"/>
                <a:cs typeface="Soberana Sans"/>
              </a:defRPr>
            </a:lvl1pPr>
            <a:lvl2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MX" sz="2800" b="1" dirty="0" smtClean="0">
                <a:solidFill>
                  <a:schemeClr val="tx1">
                    <a:lumMod val="50000"/>
                    <a:lumOff val="50000"/>
                  </a:schemeClr>
                </a:solidFill>
                <a:latin typeface="Soberana Sans" panose="02000000000000000000" pitchFamily="50" charset="0"/>
              </a:rPr>
              <a:t>Seminario Internacional de Educación Superior Abierta y a Distancia.</a:t>
            </a:r>
          </a:p>
          <a:p>
            <a:r>
              <a:rPr lang="es-MX" sz="2800" b="1" dirty="0" smtClean="0">
                <a:solidFill>
                  <a:schemeClr val="tx1">
                    <a:lumMod val="50000"/>
                    <a:lumOff val="50000"/>
                  </a:schemeClr>
                </a:solidFill>
                <a:latin typeface="Soberana Sans" panose="02000000000000000000" pitchFamily="50" charset="0"/>
              </a:rPr>
              <a:t>PANEL: Nuevos Recursos Digitales</a:t>
            </a:r>
          </a:p>
          <a:p>
            <a:r>
              <a:rPr lang="es-MX" sz="2800" b="1" dirty="0" smtClean="0">
                <a:solidFill>
                  <a:schemeClr val="tx1">
                    <a:lumMod val="50000"/>
                    <a:lumOff val="50000"/>
                  </a:schemeClr>
                </a:solidFill>
                <a:latin typeface="Soberana Sans" panose="02000000000000000000" pitchFamily="50" charset="0"/>
              </a:rPr>
              <a:t>Su Impacto en la Educación</a:t>
            </a:r>
            <a:endParaRPr lang="es-MX" sz="2800" b="1" dirty="0">
              <a:solidFill>
                <a:schemeClr val="tx1">
                  <a:lumMod val="50000"/>
                  <a:lumOff val="50000"/>
                </a:schemeClr>
              </a:solidFill>
              <a:latin typeface="Soberana Sans" panose="02000000000000000000" pitchFamily="50" charset="0"/>
            </a:endParaRPr>
          </a:p>
        </p:txBody>
      </p:sp>
      <p:pic>
        <p:nvPicPr>
          <p:cNvPr id="6" name="Picture 1" descr="Imágenes integrada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13" y="4232862"/>
            <a:ext cx="2164089" cy="130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arcador de texto 3"/>
          <p:cNvSpPr txBox="1">
            <a:spLocks/>
          </p:cNvSpPr>
          <p:nvPr/>
        </p:nvSpPr>
        <p:spPr>
          <a:xfrm>
            <a:off x="7874001" y="5660876"/>
            <a:ext cx="3956050" cy="360040"/>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000" b="1" dirty="0" smtClean="0">
                <a:solidFill>
                  <a:schemeClr val="tx1">
                    <a:lumMod val="65000"/>
                    <a:lumOff val="35000"/>
                  </a:schemeClr>
                </a:solidFill>
                <a:latin typeface="Soberana Sans" panose="02000000000000000000" pitchFamily="50" charset="0"/>
              </a:rPr>
              <a:t>20 de Septiembre de 2018</a:t>
            </a:r>
            <a:endParaRPr lang="es-MX" sz="2000" b="1" dirty="0">
              <a:solidFill>
                <a:schemeClr val="tx1">
                  <a:lumMod val="65000"/>
                  <a:lumOff val="35000"/>
                </a:schemeClr>
              </a:solidFill>
              <a:latin typeface="Soberana Sans" panose="02000000000000000000" pitchFamily="50" charset="0"/>
            </a:endParaRPr>
          </a:p>
        </p:txBody>
      </p:sp>
    </p:spTree>
    <p:extLst>
      <p:ext uri="{BB962C8B-B14F-4D97-AF65-F5344CB8AC3E}">
        <p14:creationId xmlns:p14="http://schemas.microsoft.com/office/powerpoint/2010/main" val="1345349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919536" y="620689"/>
            <a:ext cx="8229600" cy="5245911"/>
          </a:xfrm>
          <a:prstGeom prst="rect">
            <a:avLst/>
          </a:prstGeom>
          <a:ln>
            <a:noFill/>
          </a:ln>
        </p:spPr>
        <p:txBody>
          <a:bodyPr anchor="ct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defRPr/>
            </a:pPr>
            <a:endParaRPr lang="es-MX" sz="1200" b="1" kern="1100" dirty="0">
              <a:latin typeface="Cambria Math" panose="02040503050406030204" pitchFamily="18" charset="0"/>
              <a:ea typeface="Cambria Math" panose="02040503050406030204" pitchFamily="18" charset="0"/>
            </a:endParaRPr>
          </a:p>
          <a:p>
            <a:pPr marL="0" indent="0">
              <a:lnSpc>
                <a:spcPct val="90000"/>
              </a:lnSpc>
              <a:buNone/>
              <a:defRPr/>
            </a:pPr>
            <a:endParaRPr lang="es-MX" sz="1200" b="1" dirty="0">
              <a:latin typeface="Cambria Math" panose="02040503050406030204" pitchFamily="18" charset="0"/>
              <a:ea typeface="Cambria Math" panose="02040503050406030204" pitchFamily="18" charset="0"/>
            </a:endParaRPr>
          </a:p>
          <a:p>
            <a:pPr marL="0" indent="0">
              <a:lnSpc>
                <a:spcPct val="90000"/>
              </a:lnSpc>
              <a:buNone/>
              <a:defRPr/>
            </a:pPr>
            <a:endParaRPr lang="es-MX" sz="1200" b="1" dirty="0">
              <a:latin typeface="Cambria Math" panose="02040503050406030204" pitchFamily="18" charset="0"/>
              <a:ea typeface="Cambria Math" panose="02040503050406030204" pitchFamily="18" charset="0"/>
            </a:endParaRPr>
          </a:p>
          <a:p>
            <a:pPr marL="342000" lvl="8" indent="-126000">
              <a:lnSpc>
                <a:spcPct val="90000"/>
              </a:lnSpc>
              <a:buNone/>
              <a:defRPr/>
            </a:pPr>
            <a:endParaRPr lang="es-MX" sz="1200" b="1" dirty="0">
              <a:latin typeface="Cambria Math" panose="02040503050406030204" pitchFamily="18" charset="0"/>
              <a:ea typeface="Cambria Math" panose="02040503050406030204" pitchFamily="18" charset="0"/>
              <a:cs typeface="Candara"/>
            </a:endParaRPr>
          </a:p>
          <a:p>
            <a:pPr marL="0" indent="0">
              <a:lnSpc>
                <a:spcPct val="90000"/>
              </a:lnSpc>
              <a:buNone/>
              <a:defRPr/>
            </a:pPr>
            <a:endParaRPr lang="es-MX" sz="1200" b="1" dirty="0">
              <a:latin typeface="Cambria Math" panose="02040503050406030204" pitchFamily="18" charset="0"/>
              <a:ea typeface="Cambria Math" panose="02040503050406030204" pitchFamily="18" charset="0"/>
            </a:endParaRPr>
          </a:p>
          <a:p>
            <a:pPr marL="0" indent="0">
              <a:lnSpc>
                <a:spcPct val="90000"/>
              </a:lnSpc>
              <a:buNone/>
              <a:defRPr/>
            </a:pPr>
            <a:endParaRPr lang="es-MX" sz="1200" b="1" dirty="0">
              <a:latin typeface="Cambria Math" panose="02040503050406030204" pitchFamily="18" charset="0"/>
              <a:ea typeface="Cambria Math" panose="02040503050406030204" pitchFamily="18" charset="0"/>
            </a:endParaRPr>
          </a:p>
        </p:txBody>
      </p:sp>
      <p:sp>
        <p:nvSpPr>
          <p:cNvPr id="2" name="CuadroTexto 1"/>
          <p:cNvSpPr txBox="1"/>
          <p:nvPr/>
        </p:nvSpPr>
        <p:spPr>
          <a:xfrm>
            <a:off x="1919536" y="764705"/>
            <a:ext cx="8353177" cy="461665"/>
          </a:xfrm>
          <a:prstGeom prst="rect">
            <a:avLst/>
          </a:prstGeom>
          <a:noFill/>
        </p:spPr>
        <p:txBody>
          <a:bodyPr wrap="square" rtlCol="0">
            <a:spAutoFit/>
          </a:bodyPr>
          <a:lstStyle/>
          <a:p>
            <a:r>
              <a:rPr lang="es-MX" sz="2400" b="1" dirty="0">
                <a:effectLst>
                  <a:outerShdw blurRad="38100" dist="38100" dir="2700000" algn="tl">
                    <a:srgbClr val="000000">
                      <a:alpha val="43137"/>
                    </a:srgbClr>
                  </a:outerShdw>
                </a:effectLst>
                <a:latin typeface="Soberana Sans" panose="02000000000000000000" pitchFamily="50" charset="0"/>
              </a:rPr>
              <a:t>4. Gobernanza de EDUC@DS</a:t>
            </a:r>
          </a:p>
        </p:txBody>
      </p:sp>
      <p:sp>
        <p:nvSpPr>
          <p:cNvPr id="3" name="CuadroTexto 2"/>
          <p:cNvSpPr txBox="1"/>
          <p:nvPr/>
        </p:nvSpPr>
        <p:spPr>
          <a:xfrm>
            <a:off x="2024276" y="1339021"/>
            <a:ext cx="8248437" cy="2862322"/>
          </a:xfrm>
          <a:prstGeom prst="rect">
            <a:avLst/>
          </a:prstGeom>
          <a:noFill/>
        </p:spPr>
        <p:txBody>
          <a:bodyPr wrap="square" rtlCol="0">
            <a:spAutoFit/>
          </a:bodyPr>
          <a:lstStyle/>
          <a:p>
            <a:pPr algn="just"/>
            <a:r>
              <a:rPr lang="es-MX" sz="2000" b="1" dirty="0">
                <a:latin typeface="Soberana Sans" panose="02000000000000000000" pitchFamily="50" charset="0"/>
              </a:rPr>
              <a:t>Coordinación general:  </a:t>
            </a:r>
          </a:p>
          <a:p>
            <a:pPr algn="just"/>
            <a:r>
              <a:rPr lang="es-MX" sz="2000" dirty="0">
                <a:latin typeface="Soberana Sans" panose="02000000000000000000" pitchFamily="50" charset="0"/>
              </a:rPr>
              <a:t>Dirección General de Calidad y Educación en Salud</a:t>
            </a:r>
          </a:p>
          <a:p>
            <a:pPr algn="just"/>
            <a:endParaRPr lang="es-MX" sz="2000" dirty="0">
              <a:latin typeface="Soberana Sans" panose="02000000000000000000" pitchFamily="50" charset="0"/>
            </a:endParaRPr>
          </a:p>
          <a:p>
            <a:pPr algn="just"/>
            <a:r>
              <a:rPr lang="es-MX" sz="2000" b="1" dirty="0">
                <a:latin typeface="Soberana Sans" panose="02000000000000000000" pitchFamily="50" charset="0"/>
              </a:rPr>
              <a:t>Instituciones colaboradoras en la oferta educativa: </a:t>
            </a:r>
          </a:p>
          <a:p>
            <a:pPr marL="342900" indent="-342900" algn="just">
              <a:buFont typeface="Arial"/>
              <a:buChar char="•"/>
            </a:pPr>
            <a:r>
              <a:rPr lang="es-MX" sz="2000" b="1" dirty="0">
                <a:solidFill>
                  <a:srgbClr val="953735"/>
                </a:solidFill>
                <a:latin typeface="Soberana Sans" panose="02000000000000000000" pitchFamily="50" charset="0"/>
              </a:rPr>
              <a:t>Todas públicas y privadas</a:t>
            </a:r>
          </a:p>
          <a:p>
            <a:pPr marL="342900" indent="-342900" algn="just">
              <a:buFont typeface="Arial"/>
              <a:buChar char="•"/>
            </a:pPr>
            <a:endParaRPr lang="es-MX" sz="2000" dirty="0">
              <a:latin typeface="Soberana Sans" panose="02000000000000000000" pitchFamily="50" charset="0"/>
            </a:endParaRPr>
          </a:p>
          <a:p>
            <a:pPr algn="just"/>
            <a:r>
              <a:rPr lang="es-MX" sz="2000" dirty="0">
                <a:latin typeface="Soberana Sans" panose="02000000000000000000" pitchFamily="50" charset="0"/>
              </a:rPr>
              <a:t>Con el fin de asegurar la pertinencia de los cursos, las propuestas serán dictaminadas por un órgano colegiado surgido del CPEC de CIFRHS que fungirá como Comité Editorial.</a:t>
            </a:r>
            <a:endParaRPr lang="es-MX" dirty="0">
              <a:latin typeface="Soberana Sans" panose="02000000000000000000" pitchFamily="50"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752" y="4607238"/>
            <a:ext cx="3962743" cy="1774090"/>
          </a:xfrm>
          <a:prstGeom prst="rect">
            <a:avLst/>
          </a:prstGeom>
        </p:spPr>
      </p:pic>
      <p:sp>
        <p:nvSpPr>
          <p:cNvPr id="7" name="Marcador de número de diapositiva 6"/>
          <p:cNvSpPr>
            <a:spLocks noGrp="1"/>
          </p:cNvSpPr>
          <p:nvPr>
            <p:ph type="sldNum" sz="quarter" idx="12"/>
          </p:nvPr>
        </p:nvSpPr>
        <p:spPr/>
        <p:txBody>
          <a:bodyPr/>
          <a:lstStyle/>
          <a:p>
            <a:pPr>
              <a:defRPr/>
            </a:pPr>
            <a:fld id="{EA9B1475-2C90-4350-93B4-6FCB4AE48A57}" type="slidenum">
              <a:rPr lang="es-MX" smtClean="0"/>
              <a:pPr>
                <a:defRPr/>
              </a:pPr>
              <a:t>10</a:t>
            </a:fld>
            <a:endParaRPr lang="es-MX"/>
          </a:p>
        </p:txBody>
      </p:sp>
    </p:spTree>
    <p:extLst>
      <p:ext uri="{BB962C8B-B14F-4D97-AF65-F5344CB8AC3E}">
        <p14:creationId xmlns:p14="http://schemas.microsoft.com/office/powerpoint/2010/main" val="29772249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919288" y="787233"/>
            <a:ext cx="8353425" cy="461665"/>
          </a:xfrm>
          <a:prstGeom prst="rect">
            <a:avLst/>
          </a:prstGeom>
          <a:noFill/>
        </p:spPr>
        <p:txBody>
          <a:bodyPr wrap="square" rtlCol="0">
            <a:spAutoFit/>
          </a:bodyPr>
          <a:lstStyle/>
          <a:p>
            <a:r>
              <a:rPr lang="es-MX" sz="2400" b="1" dirty="0">
                <a:effectLst>
                  <a:outerShdw blurRad="38100" dist="38100" dir="2700000" algn="tl">
                    <a:srgbClr val="000000">
                      <a:alpha val="43137"/>
                    </a:srgbClr>
                  </a:outerShdw>
                </a:effectLst>
                <a:latin typeface="Soberana Sans" panose="02000000000000000000" pitchFamily="50" charset="0"/>
              </a:rPr>
              <a:t>5. </a:t>
            </a:r>
            <a:r>
              <a:rPr lang="es-MX" sz="2400" b="1" dirty="0" smtClean="0">
                <a:effectLst>
                  <a:outerShdw blurRad="38100" dist="38100" dir="2700000" algn="tl">
                    <a:srgbClr val="000000">
                      <a:alpha val="43137"/>
                    </a:srgbClr>
                  </a:outerShdw>
                </a:effectLst>
                <a:latin typeface="Soberana Sans" panose="02000000000000000000" pitchFamily="50" charset="0"/>
              </a:rPr>
              <a:t>Temas prioritarios</a:t>
            </a:r>
            <a:endParaRPr lang="es-MX" sz="2400" b="1" dirty="0">
              <a:effectLst>
                <a:outerShdw blurRad="38100" dist="38100" dir="2700000" algn="tl">
                  <a:srgbClr val="000000">
                    <a:alpha val="43137"/>
                  </a:srgbClr>
                </a:outerShdw>
              </a:effectLst>
              <a:latin typeface="Soberana Sans" panose="02000000000000000000" pitchFamily="50" charset="0"/>
            </a:endParaRPr>
          </a:p>
        </p:txBody>
      </p:sp>
      <p:sp>
        <p:nvSpPr>
          <p:cNvPr id="3" name="CuadroTexto 2"/>
          <p:cNvSpPr txBox="1"/>
          <p:nvPr/>
        </p:nvSpPr>
        <p:spPr>
          <a:xfrm>
            <a:off x="1915615" y="1516063"/>
            <a:ext cx="8357098" cy="400110"/>
          </a:xfrm>
          <a:prstGeom prst="rect">
            <a:avLst/>
          </a:prstGeom>
          <a:noFill/>
        </p:spPr>
        <p:txBody>
          <a:bodyPr wrap="square" rtlCol="0">
            <a:spAutoFit/>
          </a:bodyPr>
          <a:lstStyle/>
          <a:p>
            <a:r>
              <a:rPr lang="es-MX" sz="2000" dirty="0">
                <a:latin typeface="Soberana Sans" panose="02000000000000000000" pitchFamily="50" charset="0"/>
              </a:rPr>
              <a:t>Se han elegido 20 temas prioritarios:</a:t>
            </a:r>
          </a:p>
        </p:txBody>
      </p:sp>
      <p:sp>
        <p:nvSpPr>
          <p:cNvPr id="2" name="Rectángulo 1"/>
          <p:cNvSpPr/>
          <p:nvPr/>
        </p:nvSpPr>
        <p:spPr>
          <a:xfrm>
            <a:off x="1919536" y="1988840"/>
            <a:ext cx="8353177" cy="4320480"/>
          </a:xfrm>
          <a:prstGeom prst="rect">
            <a:avLst/>
          </a:prstGeom>
        </p:spPr>
        <p:txBody>
          <a:bodyPr wrap="square" numCol="2" spcCol="360000">
            <a:noAutofit/>
          </a:bodyPr>
          <a:lstStyle/>
          <a:p>
            <a:pPr marL="342900" indent="-342900">
              <a:spcAft>
                <a:spcPts val="600"/>
              </a:spcAft>
              <a:buFont typeface="+mj-lt"/>
              <a:buAutoNum type="arabicPeriod"/>
            </a:pPr>
            <a:r>
              <a:rPr lang="es-MX" sz="1400" dirty="0">
                <a:latin typeface="Soberana Sans" panose="02000000000000000000" pitchFamily="50" charset="0"/>
              </a:rPr>
              <a:t>Infecciones respiratorias agudas.</a:t>
            </a:r>
          </a:p>
          <a:p>
            <a:pPr marL="342900" indent="-342900">
              <a:spcAft>
                <a:spcPts val="600"/>
              </a:spcAft>
              <a:buFont typeface="+mj-lt"/>
              <a:buAutoNum type="arabicPeriod"/>
            </a:pPr>
            <a:r>
              <a:rPr lang="es-MX" sz="1400" dirty="0">
                <a:solidFill>
                  <a:srgbClr val="953735"/>
                </a:solidFill>
                <a:latin typeface="Soberana Sans" panose="02000000000000000000" pitchFamily="50" charset="0"/>
              </a:rPr>
              <a:t>Enfermedades diarreicas.</a:t>
            </a:r>
          </a:p>
          <a:p>
            <a:pPr marL="342900" indent="-342900">
              <a:spcAft>
                <a:spcPts val="600"/>
              </a:spcAft>
              <a:buFont typeface="+mj-lt"/>
              <a:buAutoNum type="arabicPeriod"/>
            </a:pPr>
            <a:r>
              <a:rPr lang="es-MX" sz="1400" dirty="0">
                <a:latin typeface="Soberana Sans" panose="02000000000000000000" pitchFamily="50" charset="0"/>
              </a:rPr>
              <a:t>Salud sexual y reproductiva (planificación familiar y prevención del embarazo en adolescentes).</a:t>
            </a:r>
          </a:p>
          <a:p>
            <a:pPr marL="342900" indent="-342900">
              <a:spcAft>
                <a:spcPts val="600"/>
              </a:spcAft>
              <a:buFont typeface="+mj-lt"/>
              <a:buAutoNum type="arabicPeriod"/>
            </a:pPr>
            <a:r>
              <a:rPr lang="es-MX" sz="1400" dirty="0">
                <a:solidFill>
                  <a:srgbClr val="953735"/>
                </a:solidFill>
                <a:latin typeface="Soberana Sans" panose="02000000000000000000" pitchFamily="50" charset="0"/>
              </a:rPr>
              <a:t>Cuidados perinatales.</a:t>
            </a:r>
          </a:p>
          <a:p>
            <a:pPr marL="342900" indent="-342900">
              <a:spcAft>
                <a:spcPts val="600"/>
              </a:spcAft>
              <a:buFont typeface="+mj-lt"/>
              <a:buAutoNum type="arabicPeriod"/>
            </a:pPr>
            <a:r>
              <a:rPr lang="es-MX" sz="1400" dirty="0">
                <a:latin typeface="Soberana Sans" panose="02000000000000000000" pitchFamily="50" charset="0"/>
              </a:rPr>
              <a:t>Síndrome coronario agudo. </a:t>
            </a:r>
          </a:p>
          <a:p>
            <a:pPr marL="342900" indent="-342900">
              <a:spcAft>
                <a:spcPts val="600"/>
              </a:spcAft>
              <a:buFont typeface="+mj-lt"/>
              <a:buAutoNum type="arabicPeriod"/>
            </a:pPr>
            <a:r>
              <a:rPr lang="es-MX" sz="1400" dirty="0">
                <a:solidFill>
                  <a:srgbClr val="953735"/>
                </a:solidFill>
                <a:latin typeface="Soberana Sans" panose="02000000000000000000" pitchFamily="50" charset="0"/>
              </a:rPr>
              <a:t>Evaluación clínica del dolor.</a:t>
            </a:r>
          </a:p>
          <a:p>
            <a:pPr marL="342900" indent="-342900">
              <a:spcAft>
                <a:spcPts val="600"/>
              </a:spcAft>
              <a:buFont typeface="+mj-lt"/>
              <a:buAutoNum type="arabicPeriod"/>
            </a:pPr>
            <a:r>
              <a:rPr lang="es-MX" sz="1400" dirty="0">
                <a:latin typeface="Soberana Sans" panose="02000000000000000000" pitchFamily="50" charset="0"/>
              </a:rPr>
              <a:t>Enfermedades evitables por vacunación (en infantes, adolescentes y adultos).</a:t>
            </a:r>
          </a:p>
          <a:p>
            <a:pPr marL="342900" indent="-342900">
              <a:spcAft>
                <a:spcPts val="600"/>
              </a:spcAft>
              <a:buFont typeface="+mj-lt"/>
              <a:buAutoNum type="arabicPeriod"/>
            </a:pPr>
            <a:r>
              <a:rPr lang="es-MX" sz="1400" dirty="0">
                <a:solidFill>
                  <a:srgbClr val="953735"/>
                </a:solidFill>
                <a:latin typeface="Soberana Sans" panose="02000000000000000000" pitchFamily="50" charset="0"/>
              </a:rPr>
              <a:t>Evaluación clínica y cuidados en el enfermo diabético.</a:t>
            </a:r>
          </a:p>
          <a:p>
            <a:pPr marL="342900" indent="-342900">
              <a:spcAft>
                <a:spcPts val="600"/>
              </a:spcAft>
              <a:buFont typeface="+mj-lt"/>
              <a:buAutoNum type="arabicPeriod"/>
            </a:pPr>
            <a:r>
              <a:rPr lang="es-MX" sz="1400" dirty="0">
                <a:latin typeface="Soberana Sans" panose="02000000000000000000" pitchFamily="50" charset="0"/>
              </a:rPr>
              <a:t>Alergias.</a:t>
            </a:r>
          </a:p>
          <a:p>
            <a:pPr marL="342900" indent="-342900">
              <a:spcAft>
                <a:spcPts val="600"/>
              </a:spcAft>
              <a:buFont typeface="+mj-lt"/>
              <a:buAutoNum type="arabicPeriod"/>
            </a:pPr>
            <a:r>
              <a:rPr lang="es-MX" sz="1400" dirty="0">
                <a:solidFill>
                  <a:srgbClr val="953735"/>
                </a:solidFill>
                <a:latin typeface="Soberana Sans" panose="02000000000000000000" pitchFamily="50" charset="0"/>
              </a:rPr>
              <a:t>Intoxicación por ponzoña de animales</a:t>
            </a:r>
          </a:p>
          <a:p>
            <a:pPr marL="342900" indent="-342900">
              <a:spcAft>
                <a:spcPts val="600"/>
              </a:spcAft>
              <a:buFont typeface="+mj-lt"/>
              <a:buAutoNum type="arabicPeriod"/>
            </a:pPr>
            <a:r>
              <a:rPr lang="es-MX" sz="1400" dirty="0">
                <a:latin typeface="Soberana Sans" panose="02000000000000000000" pitchFamily="50" charset="0"/>
              </a:rPr>
              <a:t>Enfermedades exantemáticas</a:t>
            </a:r>
          </a:p>
          <a:p>
            <a:pPr marL="622300" indent="103188">
              <a:spcAft>
                <a:spcPts val="600"/>
              </a:spcAft>
              <a:buFont typeface="+mj-lt"/>
              <a:buAutoNum type="arabicPeriod"/>
              <a:tabLst>
                <a:tab pos="363538" algn="l"/>
              </a:tabLst>
            </a:pPr>
            <a:r>
              <a:rPr lang="es-MX" sz="1400" dirty="0">
                <a:solidFill>
                  <a:srgbClr val="953735"/>
                </a:solidFill>
                <a:latin typeface="Soberana Sans" panose="02000000000000000000" pitchFamily="50" charset="0"/>
              </a:rPr>
              <a:t>Síndrome febril</a:t>
            </a:r>
          </a:p>
          <a:p>
            <a:pPr marL="622300" indent="103188">
              <a:spcAft>
                <a:spcPts val="600"/>
              </a:spcAft>
              <a:buFont typeface="+mj-lt"/>
              <a:buAutoNum type="arabicPeriod"/>
              <a:tabLst>
                <a:tab pos="363538" algn="l"/>
              </a:tabLst>
            </a:pPr>
            <a:r>
              <a:rPr lang="es-MX" sz="1400" dirty="0">
                <a:latin typeface="Soberana Sans" panose="02000000000000000000" pitchFamily="50" charset="0"/>
              </a:rPr>
              <a:t>Vigilancia del crecimiento y desarrollo del recién nacido y el lactante</a:t>
            </a:r>
          </a:p>
          <a:p>
            <a:pPr marL="622300" indent="103188">
              <a:spcAft>
                <a:spcPts val="600"/>
              </a:spcAft>
              <a:buFont typeface="+mj-lt"/>
              <a:buAutoNum type="arabicPeriod"/>
              <a:tabLst>
                <a:tab pos="363538" algn="l"/>
              </a:tabLst>
            </a:pPr>
            <a:r>
              <a:rPr lang="es-MX" sz="1400" dirty="0">
                <a:solidFill>
                  <a:srgbClr val="953735"/>
                </a:solidFill>
                <a:latin typeface="Soberana Sans" panose="02000000000000000000" pitchFamily="50" charset="0"/>
              </a:rPr>
              <a:t>Detección de cáncer de mama (mastografías)</a:t>
            </a:r>
          </a:p>
          <a:p>
            <a:pPr marL="622300" indent="103188">
              <a:spcAft>
                <a:spcPts val="600"/>
              </a:spcAft>
              <a:buFont typeface="+mj-lt"/>
              <a:buAutoNum type="arabicPeriod"/>
              <a:tabLst>
                <a:tab pos="363538" algn="l"/>
              </a:tabLst>
            </a:pPr>
            <a:r>
              <a:rPr lang="es-MX" sz="1400" dirty="0">
                <a:latin typeface="Soberana Sans" panose="02000000000000000000" pitchFamily="50" charset="0"/>
              </a:rPr>
              <a:t>Detección y DX de pacientes con padecimientos del espectro autista</a:t>
            </a:r>
          </a:p>
          <a:p>
            <a:pPr marL="622300" indent="103188">
              <a:spcAft>
                <a:spcPts val="600"/>
              </a:spcAft>
              <a:buFont typeface="+mj-lt"/>
              <a:buAutoNum type="arabicPeriod"/>
              <a:tabLst>
                <a:tab pos="363538" algn="l"/>
              </a:tabLst>
            </a:pPr>
            <a:r>
              <a:rPr lang="es-MX" sz="1400" dirty="0">
                <a:solidFill>
                  <a:srgbClr val="953735"/>
                </a:solidFill>
                <a:latin typeface="Soberana Sans" panose="02000000000000000000" pitchFamily="50" charset="0"/>
              </a:rPr>
              <a:t>Salud Mental (Detección DX y TX) Depresiones y demencia</a:t>
            </a:r>
          </a:p>
          <a:p>
            <a:pPr marL="622300" indent="103188">
              <a:spcAft>
                <a:spcPts val="600"/>
              </a:spcAft>
              <a:buFont typeface="+mj-lt"/>
              <a:buAutoNum type="arabicPeriod"/>
              <a:tabLst>
                <a:tab pos="363538" algn="l"/>
              </a:tabLst>
            </a:pPr>
            <a:r>
              <a:rPr lang="es-MX" sz="1400" dirty="0">
                <a:latin typeface="Soberana Sans" panose="02000000000000000000" pitchFamily="50" charset="0"/>
              </a:rPr>
              <a:t>Enfermedades transmitidas por vector </a:t>
            </a:r>
          </a:p>
          <a:p>
            <a:pPr marL="622300" indent="103188">
              <a:spcAft>
                <a:spcPts val="600"/>
              </a:spcAft>
              <a:buFont typeface="+mj-lt"/>
              <a:buAutoNum type="arabicPeriod"/>
              <a:tabLst>
                <a:tab pos="363538" algn="l"/>
              </a:tabLst>
            </a:pPr>
            <a:r>
              <a:rPr lang="es-MX" sz="1400" dirty="0">
                <a:solidFill>
                  <a:srgbClr val="953735"/>
                </a:solidFill>
                <a:latin typeface="Soberana Sans" panose="02000000000000000000" pitchFamily="50" charset="0"/>
              </a:rPr>
              <a:t>Síndrome Metabólico</a:t>
            </a:r>
          </a:p>
          <a:p>
            <a:pPr marL="622300" indent="103188">
              <a:spcAft>
                <a:spcPts val="600"/>
              </a:spcAft>
              <a:buFont typeface="+mj-lt"/>
              <a:buAutoNum type="arabicPeriod"/>
              <a:tabLst>
                <a:tab pos="363538" algn="l"/>
              </a:tabLst>
            </a:pPr>
            <a:r>
              <a:rPr lang="es-MX" sz="1400" dirty="0">
                <a:latin typeface="Soberana Sans" panose="02000000000000000000" pitchFamily="50" charset="0"/>
              </a:rPr>
              <a:t>Hipertensión arterial </a:t>
            </a:r>
          </a:p>
          <a:p>
            <a:pPr marL="622300" indent="103188">
              <a:spcAft>
                <a:spcPts val="600"/>
              </a:spcAft>
              <a:buFont typeface="+mj-lt"/>
              <a:buAutoNum type="arabicPeriod"/>
              <a:tabLst>
                <a:tab pos="363538" algn="l"/>
              </a:tabLst>
            </a:pPr>
            <a:r>
              <a:rPr lang="es-MX" sz="1400" dirty="0">
                <a:solidFill>
                  <a:srgbClr val="953735"/>
                </a:solidFill>
                <a:latin typeface="Soberana Sans" panose="02000000000000000000" pitchFamily="50" charset="0"/>
              </a:rPr>
              <a:t>Diabetes mellitus</a:t>
            </a:r>
          </a:p>
        </p:txBody>
      </p:sp>
      <p:sp>
        <p:nvSpPr>
          <p:cNvPr id="8" name="Marcador de número de diapositiva 7"/>
          <p:cNvSpPr>
            <a:spLocks noGrp="1"/>
          </p:cNvSpPr>
          <p:nvPr>
            <p:ph type="sldNum" sz="quarter" idx="12"/>
          </p:nvPr>
        </p:nvSpPr>
        <p:spPr/>
        <p:txBody>
          <a:bodyPr/>
          <a:lstStyle/>
          <a:p>
            <a:pPr>
              <a:defRPr/>
            </a:pPr>
            <a:fld id="{EA9B1475-2C90-4350-93B4-6FCB4AE48A57}" type="slidenum">
              <a:rPr lang="es-MX" smtClean="0"/>
              <a:pPr>
                <a:defRPr/>
              </a:pPr>
              <a:t>11</a:t>
            </a:fld>
            <a:endParaRPr lang="es-MX"/>
          </a:p>
        </p:txBody>
      </p:sp>
    </p:spTree>
    <p:extLst>
      <p:ext uri="{BB962C8B-B14F-4D97-AF65-F5344CB8AC3E}">
        <p14:creationId xmlns:p14="http://schemas.microsoft.com/office/powerpoint/2010/main" val="36478754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995328" y="1457325"/>
            <a:ext cx="6739467" cy="3790950"/>
          </a:xfrm>
          <a:prstGeom prst="rect">
            <a:avLst/>
          </a:prstGeom>
        </p:spPr>
      </p:pic>
      <p:sp>
        <p:nvSpPr>
          <p:cNvPr id="3" name="Rectángulo 2"/>
          <p:cNvSpPr/>
          <p:nvPr/>
        </p:nvSpPr>
        <p:spPr>
          <a:xfrm>
            <a:off x="189955" y="1955066"/>
            <a:ext cx="4538129" cy="3293209"/>
          </a:xfrm>
          <a:prstGeom prst="rect">
            <a:avLst/>
          </a:prstGeom>
        </p:spPr>
        <p:txBody>
          <a:bodyPr wrap="square">
            <a:spAutoFit/>
          </a:bodyPr>
          <a:lstStyle/>
          <a:p>
            <a:pPr algn="just"/>
            <a:r>
              <a:rPr lang="es-ES" altLang="es-MX" sz="1600" dirty="0" smtClean="0">
                <a:latin typeface="Soberana Sans" panose="02000000000000000000" pitchFamily="50" charset="0"/>
                <a:ea typeface="Geneva"/>
                <a:cs typeface="Geneva"/>
              </a:rPr>
              <a:t>Como un espacio de carácter académico entre las Instituciones del Sector Salud que tienen la responsabilidad de realizar procesos de capacitación y educación continua; en la que se alojan diversos cursos en línea masivos MOOC o cursos cerrados, realizados por las Instituciones del Sistema de Salud, de forma colaborativa y/o con otras instituciones académicas o asociaciones, la oferta educativa de las Instituciones del Sector Salud, así como noticias y recursos de aprendizaje virtual en temáticas alineadas a las prioridades nacionales de salud de México.</a:t>
            </a:r>
            <a:endParaRPr lang="es-MX" altLang="es-MX" sz="1600" dirty="0" smtClean="0">
              <a:latin typeface="Soberana Sans" panose="02000000000000000000" pitchFamily="50" charset="0"/>
              <a:ea typeface="Geneva"/>
              <a:cs typeface="Geneva"/>
            </a:endParaRPr>
          </a:p>
        </p:txBody>
      </p:sp>
      <p:sp>
        <p:nvSpPr>
          <p:cNvPr id="5" name="Rectángulo 4"/>
          <p:cNvSpPr/>
          <p:nvPr/>
        </p:nvSpPr>
        <p:spPr>
          <a:xfrm>
            <a:off x="0" y="1609762"/>
            <a:ext cx="4648200" cy="341632"/>
          </a:xfrm>
          <a:prstGeom prst="rect">
            <a:avLst/>
          </a:prstGeom>
        </p:spPr>
        <p:txBody>
          <a:bodyPr wrap="square">
            <a:spAutoFit/>
          </a:bodyPr>
          <a:lstStyle/>
          <a:p>
            <a:pPr marL="342000" indent="-126000" algn="just">
              <a:lnSpc>
                <a:spcPct val="90000"/>
              </a:lnSpc>
              <a:buSzPct val="80000"/>
              <a:defRPr/>
            </a:pPr>
            <a:r>
              <a:rPr lang="es-MX" b="1" kern="1100" dirty="0" smtClean="0">
                <a:latin typeface="Soberana Sans" panose="02000000000000000000" pitchFamily="50" charset="0"/>
              </a:rPr>
              <a:t>En </a:t>
            </a:r>
            <a:r>
              <a:rPr lang="es-MX" b="1" kern="1100" dirty="0">
                <a:latin typeface="Soberana Sans" panose="02000000000000000000" pitchFamily="50" charset="0"/>
              </a:rPr>
              <a:t>m</a:t>
            </a:r>
            <a:r>
              <a:rPr lang="es-MX" b="1" kern="1100" dirty="0" smtClean="0">
                <a:latin typeface="Soberana Sans" panose="02000000000000000000" pitchFamily="50" charset="0"/>
              </a:rPr>
              <a:t>arzo  de 2017 surge EDUC@DS</a:t>
            </a:r>
            <a:endParaRPr lang="es-MX" b="1" kern="1100" dirty="0">
              <a:latin typeface="Soberana Sans" panose="02000000000000000000" pitchFamily="50" charset="0"/>
            </a:endParaRPr>
          </a:p>
        </p:txBody>
      </p:sp>
      <p:sp>
        <p:nvSpPr>
          <p:cNvPr id="6" name="CuadroTexto 5"/>
          <p:cNvSpPr txBox="1"/>
          <p:nvPr/>
        </p:nvSpPr>
        <p:spPr>
          <a:xfrm>
            <a:off x="284127" y="995660"/>
            <a:ext cx="4443957" cy="461665"/>
          </a:xfrm>
          <a:prstGeom prst="rect">
            <a:avLst/>
          </a:prstGeom>
          <a:noFill/>
        </p:spPr>
        <p:txBody>
          <a:bodyPr wrap="square" rtlCol="0">
            <a:spAutoFit/>
          </a:bodyPr>
          <a:lstStyle/>
          <a:p>
            <a:r>
              <a:rPr lang="es-MX" sz="2400" b="1" dirty="0" smtClean="0">
                <a:effectLst>
                  <a:outerShdw blurRad="38100" dist="38100" dir="2700000" algn="tl">
                    <a:srgbClr val="000000">
                      <a:alpha val="43137"/>
                    </a:srgbClr>
                  </a:outerShdw>
                </a:effectLst>
                <a:latin typeface="Soberana Sans" panose="02000000000000000000" pitchFamily="50" charset="0"/>
              </a:rPr>
              <a:t>6. Resultados</a:t>
            </a:r>
            <a:endParaRPr lang="es-MX" sz="2400" b="1" dirty="0">
              <a:effectLst>
                <a:outerShdw blurRad="38100" dist="38100" dir="2700000" algn="tl">
                  <a:srgbClr val="000000">
                    <a:alpha val="43137"/>
                  </a:srgbClr>
                </a:outerShdw>
              </a:effectLst>
              <a:latin typeface="Soberana Sans" panose="02000000000000000000" pitchFamily="50" charset="0"/>
            </a:endParaRPr>
          </a:p>
        </p:txBody>
      </p:sp>
    </p:spTree>
    <p:extLst>
      <p:ext uri="{BB962C8B-B14F-4D97-AF65-F5344CB8AC3E}">
        <p14:creationId xmlns:p14="http://schemas.microsoft.com/office/powerpoint/2010/main" val="585775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89817" y="1924050"/>
            <a:ext cx="4551544" cy="3381324"/>
          </a:xfrm>
          <a:prstGeom prst="rect">
            <a:avLst/>
          </a:prstGeom>
        </p:spPr>
      </p:pic>
      <p:pic>
        <p:nvPicPr>
          <p:cNvPr id="4" name="Imagen 3"/>
          <p:cNvPicPr>
            <a:picLocks noChangeAspect="1"/>
          </p:cNvPicPr>
          <p:nvPr/>
        </p:nvPicPr>
        <p:blipFill>
          <a:blip r:embed="rId3"/>
          <a:stretch>
            <a:fillRect/>
          </a:stretch>
        </p:blipFill>
        <p:spPr>
          <a:xfrm>
            <a:off x="5832110" y="2867025"/>
            <a:ext cx="6036039" cy="3381324"/>
          </a:xfrm>
          <a:prstGeom prst="rect">
            <a:avLst/>
          </a:prstGeom>
        </p:spPr>
      </p:pic>
      <p:sp>
        <p:nvSpPr>
          <p:cNvPr id="5" name="Rectángulo 4"/>
          <p:cNvSpPr/>
          <p:nvPr/>
        </p:nvSpPr>
        <p:spPr>
          <a:xfrm>
            <a:off x="9363075" y="5600649"/>
            <a:ext cx="1095375" cy="5144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p:cNvSpPr/>
          <p:nvPr/>
        </p:nvSpPr>
        <p:spPr>
          <a:xfrm>
            <a:off x="404082" y="1582418"/>
            <a:ext cx="5323014" cy="341632"/>
          </a:xfrm>
          <a:prstGeom prst="rect">
            <a:avLst/>
          </a:prstGeom>
        </p:spPr>
        <p:txBody>
          <a:bodyPr wrap="square">
            <a:spAutoFit/>
          </a:bodyPr>
          <a:lstStyle/>
          <a:p>
            <a:pPr marL="266700" indent="-50800" algn="just">
              <a:lnSpc>
                <a:spcPct val="90000"/>
              </a:lnSpc>
              <a:buSzPct val="80000"/>
              <a:defRPr/>
            </a:pPr>
            <a:r>
              <a:rPr lang="es-MX" b="1" kern="1100" dirty="0" smtClean="0">
                <a:solidFill>
                  <a:schemeClr val="tx1">
                    <a:lumMod val="65000"/>
                    <a:lumOff val="35000"/>
                  </a:schemeClr>
                </a:solidFill>
                <a:latin typeface="Soberana Sans" panose="02000000000000000000" pitchFamily="50" charset="0"/>
              </a:rPr>
              <a:t>En </a:t>
            </a:r>
            <a:r>
              <a:rPr lang="es-MX" b="1" kern="1100" dirty="0">
                <a:solidFill>
                  <a:schemeClr val="tx1">
                    <a:lumMod val="65000"/>
                    <a:lumOff val="35000"/>
                  </a:schemeClr>
                </a:solidFill>
                <a:latin typeface="Soberana Sans" panose="02000000000000000000" pitchFamily="50" charset="0"/>
              </a:rPr>
              <a:t>m</a:t>
            </a:r>
            <a:r>
              <a:rPr lang="es-MX" b="1" kern="1100" dirty="0" smtClean="0">
                <a:solidFill>
                  <a:schemeClr val="tx1">
                    <a:lumMod val="65000"/>
                    <a:lumOff val="35000"/>
                  </a:schemeClr>
                </a:solidFill>
                <a:latin typeface="Soberana Sans" panose="02000000000000000000" pitchFamily="50" charset="0"/>
              </a:rPr>
              <a:t>arzo  de 2017 iniciamos con 6 cursos</a:t>
            </a:r>
            <a:endParaRPr lang="es-MX" b="1" kern="1100" dirty="0">
              <a:solidFill>
                <a:schemeClr val="tx1">
                  <a:lumMod val="65000"/>
                  <a:lumOff val="35000"/>
                </a:schemeClr>
              </a:solidFill>
              <a:latin typeface="Soberana Sans" panose="02000000000000000000" pitchFamily="50" charset="0"/>
            </a:endParaRPr>
          </a:p>
        </p:txBody>
      </p:sp>
      <p:sp>
        <p:nvSpPr>
          <p:cNvPr id="8" name="Rectángulo 7"/>
          <p:cNvSpPr/>
          <p:nvPr/>
        </p:nvSpPr>
        <p:spPr>
          <a:xfrm>
            <a:off x="5970714" y="2143162"/>
            <a:ext cx="5067300" cy="590931"/>
          </a:xfrm>
          <a:prstGeom prst="rect">
            <a:avLst/>
          </a:prstGeom>
        </p:spPr>
        <p:txBody>
          <a:bodyPr wrap="square">
            <a:spAutoFit/>
          </a:bodyPr>
          <a:lstStyle/>
          <a:p>
            <a:pPr marL="266700" algn="just">
              <a:lnSpc>
                <a:spcPct val="90000"/>
              </a:lnSpc>
              <a:buSzPct val="80000"/>
              <a:defRPr/>
            </a:pPr>
            <a:r>
              <a:rPr lang="es-MX" b="1" kern="1100" dirty="0" smtClean="0">
                <a:solidFill>
                  <a:schemeClr val="tx1">
                    <a:lumMod val="65000"/>
                    <a:lumOff val="35000"/>
                  </a:schemeClr>
                </a:solidFill>
                <a:latin typeface="Soberana Sans" panose="02000000000000000000" pitchFamily="50" charset="0"/>
              </a:rPr>
              <a:t>En diciembre  de 2017 cerramos con 11 cursos </a:t>
            </a:r>
            <a:endParaRPr lang="es-MX" b="1" kern="1100" dirty="0">
              <a:solidFill>
                <a:schemeClr val="tx1">
                  <a:lumMod val="65000"/>
                  <a:lumOff val="35000"/>
                </a:schemeClr>
              </a:solidFill>
              <a:latin typeface="Soberana Sans" panose="02000000000000000000" pitchFamily="50" charset="0"/>
            </a:endParaRPr>
          </a:p>
        </p:txBody>
      </p:sp>
      <p:sp>
        <p:nvSpPr>
          <p:cNvPr id="9" name="Rectángulo 8"/>
          <p:cNvSpPr/>
          <p:nvPr/>
        </p:nvSpPr>
        <p:spPr>
          <a:xfrm>
            <a:off x="4517421" y="1069970"/>
            <a:ext cx="3559779" cy="341632"/>
          </a:xfrm>
          <a:prstGeom prst="rect">
            <a:avLst/>
          </a:prstGeom>
        </p:spPr>
        <p:txBody>
          <a:bodyPr wrap="square">
            <a:spAutoFit/>
          </a:bodyPr>
          <a:lstStyle/>
          <a:p>
            <a:pPr marL="342000" indent="-126000" algn="just">
              <a:lnSpc>
                <a:spcPct val="90000"/>
              </a:lnSpc>
              <a:buSzPct val="80000"/>
              <a:defRPr/>
            </a:pPr>
            <a:r>
              <a:rPr lang="es-MX" b="1" kern="1100" dirty="0" smtClean="0">
                <a:latin typeface="Soberana Sans" panose="02000000000000000000" pitchFamily="50" charset="0"/>
              </a:rPr>
              <a:t>PRODUCCIÓN EN 2017</a:t>
            </a:r>
            <a:endParaRPr lang="es-MX" b="1" kern="1100" dirty="0">
              <a:latin typeface="Soberana Sans" panose="02000000000000000000" pitchFamily="50" charset="0"/>
            </a:endParaRPr>
          </a:p>
        </p:txBody>
      </p:sp>
    </p:spTree>
    <p:extLst>
      <p:ext uri="{BB962C8B-B14F-4D97-AF65-F5344CB8AC3E}">
        <p14:creationId xmlns:p14="http://schemas.microsoft.com/office/powerpoint/2010/main" val="2162272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1341966" y="956128"/>
            <a:ext cx="9503833" cy="5585399"/>
          </a:xfrm>
          <a:prstGeom prst="rect">
            <a:avLst/>
          </a:prstGeom>
        </p:spPr>
      </p:pic>
    </p:spTree>
    <p:extLst>
      <p:ext uri="{BB962C8B-B14F-4D97-AF65-F5344CB8AC3E}">
        <p14:creationId xmlns:p14="http://schemas.microsoft.com/office/powerpoint/2010/main" val="2023433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097868" y="2004444"/>
            <a:ext cx="7467600" cy="4200525"/>
          </a:xfrm>
          <a:prstGeom prst="rect">
            <a:avLst/>
          </a:prstGeom>
        </p:spPr>
      </p:pic>
      <p:sp>
        <p:nvSpPr>
          <p:cNvPr id="5" name="Rectángulo 4"/>
          <p:cNvSpPr/>
          <p:nvPr/>
        </p:nvSpPr>
        <p:spPr>
          <a:xfrm>
            <a:off x="2294063" y="990314"/>
            <a:ext cx="10212261" cy="313932"/>
          </a:xfrm>
          <a:prstGeom prst="rect">
            <a:avLst/>
          </a:prstGeom>
        </p:spPr>
        <p:txBody>
          <a:bodyPr wrap="square">
            <a:spAutoFit/>
          </a:bodyPr>
          <a:lstStyle/>
          <a:p>
            <a:pPr marL="266700" algn="just">
              <a:lnSpc>
                <a:spcPct val="90000"/>
              </a:lnSpc>
              <a:buSzPct val="80000"/>
              <a:defRPr/>
            </a:pPr>
            <a:r>
              <a:rPr lang="es-MX" sz="1600" b="1" kern="1100" dirty="0" smtClean="0">
                <a:latin typeface="Soberana Sans" panose="02000000000000000000" pitchFamily="50" charset="0"/>
              </a:rPr>
              <a:t>A septiembre de 2018 contamos con 19 </a:t>
            </a:r>
            <a:r>
              <a:rPr lang="es-MX" sz="1600" b="1" kern="1100" dirty="0" err="1" smtClean="0">
                <a:latin typeface="Soberana Sans" panose="02000000000000000000" pitchFamily="50" charset="0"/>
              </a:rPr>
              <a:t>MOOC´s</a:t>
            </a:r>
            <a:r>
              <a:rPr lang="es-MX" sz="1600" b="1" kern="1100" dirty="0" smtClean="0">
                <a:latin typeface="Soberana Sans" panose="02000000000000000000" pitchFamily="50" charset="0"/>
              </a:rPr>
              <a:t> con un total de:</a:t>
            </a:r>
            <a:endParaRPr lang="es-MX" sz="1600" b="1" kern="1100" dirty="0">
              <a:latin typeface="Soberana Sans" panose="02000000000000000000" pitchFamily="50" charset="0"/>
            </a:endParaRPr>
          </a:p>
        </p:txBody>
      </p:sp>
      <p:sp>
        <p:nvSpPr>
          <p:cNvPr id="6" name="Rectángulo 5"/>
          <p:cNvSpPr/>
          <p:nvPr/>
        </p:nvSpPr>
        <p:spPr>
          <a:xfrm>
            <a:off x="232482" y="1675634"/>
            <a:ext cx="5621168" cy="286232"/>
          </a:xfrm>
          <a:prstGeom prst="rect">
            <a:avLst/>
          </a:prstGeom>
        </p:spPr>
        <p:txBody>
          <a:bodyPr wrap="square">
            <a:spAutoFit/>
          </a:bodyPr>
          <a:lstStyle/>
          <a:p>
            <a:pPr marL="552450" indent="-285750" algn="just">
              <a:lnSpc>
                <a:spcPct val="90000"/>
              </a:lnSpc>
              <a:buSzPct val="80000"/>
              <a:buFont typeface="Wingdings" panose="05000000000000000000" pitchFamily="2" charset="2"/>
              <a:buChar char="Ø"/>
              <a:defRPr/>
            </a:pPr>
            <a:r>
              <a:rPr lang="es-MX" sz="1400" b="1" kern="1100" dirty="0" smtClean="0">
                <a:solidFill>
                  <a:schemeClr val="tx1">
                    <a:lumMod val="65000"/>
                    <a:lumOff val="35000"/>
                  </a:schemeClr>
                </a:solidFill>
                <a:latin typeface="Soberana Sans" panose="02000000000000000000" pitchFamily="50" charset="0"/>
              </a:rPr>
              <a:t>236,909 inscripciones en los diferentes cursos.</a:t>
            </a:r>
            <a:endParaRPr lang="es-MX" sz="1400" b="1" kern="1100" dirty="0">
              <a:solidFill>
                <a:schemeClr val="tx1">
                  <a:lumMod val="65000"/>
                  <a:lumOff val="35000"/>
                </a:schemeClr>
              </a:solidFill>
              <a:latin typeface="Soberana Sans" panose="02000000000000000000" pitchFamily="50" charset="0"/>
            </a:endParaRPr>
          </a:p>
        </p:txBody>
      </p:sp>
      <p:sp>
        <p:nvSpPr>
          <p:cNvPr id="7" name="Rectángulo 6"/>
          <p:cNvSpPr/>
          <p:nvPr/>
        </p:nvSpPr>
        <p:spPr>
          <a:xfrm>
            <a:off x="232482" y="1346824"/>
            <a:ext cx="5621168" cy="286232"/>
          </a:xfrm>
          <a:prstGeom prst="rect">
            <a:avLst/>
          </a:prstGeom>
        </p:spPr>
        <p:txBody>
          <a:bodyPr wrap="square">
            <a:spAutoFit/>
          </a:bodyPr>
          <a:lstStyle/>
          <a:p>
            <a:pPr marL="552450" indent="-285750" algn="just">
              <a:lnSpc>
                <a:spcPct val="90000"/>
              </a:lnSpc>
              <a:buSzPct val="80000"/>
              <a:buFont typeface="Wingdings" panose="05000000000000000000" pitchFamily="2" charset="2"/>
              <a:buChar char="Ø"/>
              <a:defRPr/>
            </a:pPr>
            <a:r>
              <a:rPr lang="es-MX" sz="1400" b="1" kern="1100" dirty="0">
                <a:solidFill>
                  <a:schemeClr val="tx1">
                    <a:lumMod val="65000"/>
                    <a:lumOff val="35000"/>
                  </a:schemeClr>
                </a:solidFill>
                <a:latin typeface="Soberana Sans" panose="02000000000000000000" pitchFamily="50" charset="0"/>
              </a:rPr>
              <a:t>102, </a:t>
            </a:r>
            <a:r>
              <a:rPr lang="es-MX" sz="1400" b="1" kern="1100" dirty="0" smtClean="0">
                <a:solidFill>
                  <a:schemeClr val="tx1">
                    <a:lumMod val="65000"/>
                    <a:lumOff val="35000"/>
                  </a:schemeClr>
                </a:solidFill>
                <a:latin typeface="Soberana Sans" panose="02000000000000000000" pitchFamily="50" charset="0"/>
              </a:rPr>
              <a:t>000 </a:t>
            </a:r>
            <a:r>
              <a:rPr lang="es-MX" sz="1400" b="1" kern="1100" dirty="0">
                <a:solidFill>
                  <a:schemeClr val="tx1">
                    <a:lumMod val="65000"/>
                    <a:lumOff val="35000"/>
                  </a:schemeClr>
                </a:solidFill>
                <a:latin typeface="Soberana Sans" panose="02000000000000000000" pitchFamily="50" charset="0"/>
              </a:rPr>
              <a:t>p</a:t>
            </a:r>
            <a:r>
              <a:rPr lang="es-MX" sz="1400" b="1" kern="1100" dirty="0" smtClean="0">
                <a:solidFill>
                  <a:schemeClr val="tx1">
                    <a:lumMod val="65000"/>
                    <a:lumOff val="35000"/>
                  </a:schemeClr>
                </a:solidFill>
                <a:latin typeface="Soberana Sans" panose="02000000000000000000" pitchFamily="50" charset="0"/>
              </a:rPr>
              <a:t>articipantes </a:t>
            </a:r>
            <a:r>
              <a:rPr lang="es-MX" sz="1400" b="1" kern="1100" dirty="0">
                <a:solidFill>
                  <a:schemeClr val="tx1">
                    <a:lumMod val="65000"/>
                    <a:lumOff val="35000"/>
                  </a:schemeClr>
                </a:solidFill>
                <a:latin typeface="Soberana Sans" panose="02000000000000000000" pitchFamily="50" charset="0"/>
              </a:rPr>
              <a:t>r</a:t>
            </a:r>
            <a:r>
              <a:rPr lang="es-MX" sz="1400" b="1" kern="1100" dirty="0" smtClean="0">
                <a:solidFill>
                  <a:schemeClr val="tx1">
                    <a:lumMod val="65000"/>
                    <a:lumOff val="35000"/>
                  </a:schemeClr>
                </a:solidFill>
                <a:latin typeface="Soberana Sans" panose="02000000000000000000" pitchFamily="50" charset="0"/>
              </a:rPr>
              <a:t>egistrados en la plataforma</a:t>
            </a:r>
            <a:endParaRPr lang="es-MX" sz="1400" b="1" kern="1100" dirty="0">
              <a:solidFill>
                <a:schemeClr val="tx1">
                  <a:lumMod val="65000"/>
                  <a:lumOff val="35000"/>
                </a:schemeClr>
              </a:solidFill>
              <a:latin typeface="Soberana Sans" panose="02000000000000000000" pitchFamily="50" charset="0"/>
            </a:endParaRPr>
          </a:p>
        </p:txBody>
      </p:sp>
    </p:spTree>
    <p:extLst>
      <p:ext uri="{BB962C8B-B14F-4D97-AF65-F5344CB8AC3E}">
        <p14:creationId xmlns:p14="http://schemas.microsoft.com/office/powerpoint/2010/main" val="2962251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358872" y="963083"/>
            <a:ext cx="5452128" cy="5251450"/>
          </a:xfrm>
          <a:prstGeom prst="rect">
            <a:avLst/>
          </a:prstGeom>
        </p:spPr>
      </p:pic>
      <p:pic>
        <p:nvPicPr>
          <p:cNvPr id="4" name="Imagen 3"/>
          <p:cNvPicPr>
            <a:picLocks noChangeAspect="1"/>
          </p:cNvPicPr>
          <p:nvPr/>
        </p:nvPicPr>
        <p:blipFill>
          <a:blip r:embed="rId3"/>
          <a:stretch>
            <a:fillRect/>
          </a:stretch>
        </p:blipFill>
        <p:spPr>
          <a:xfrm>
            <a:off x="837142" y="1171575"/>
            <a:ext cx="4778083" cy="5162549"/>
          </a:xfrm>
          <a:prstGeom prst="rect">
            <a:avLst/>
          </a:prstGeom>
        </p:spPr>
      </p:pic>
    </p:spTree>
    <p:extLst>
      <p:ext uri="{BB962C8B-B14F-4D97-AF65-F5344CB8AC3E}">
        <p14:creationId xmlns:p14="http://schemas.microsoft.com/office/powerpoint/2010/main" val="2294796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919288" y="777533"/>
            <a:ext cx="8353425" cy="461665"/>
          </a:xfrm>
          <a:prstGeom prst="rect">
            <a:avLst/>
          </a:prstGeom>
          <a:noFill/>
        </p:spPr>
        <p:txBody>
          <a:bodyPr wrap="square" rtlCol="0">
            <a:spAutoFit/>
          </a:bodyPr>
          <a:lstStyle/>
          <a:p>
            <a:r>
              <a:rPr lang="es-MX" sz="2400" b="1" dirty="0">
                <a:effectLst>
                  <a:outerShdw blurRad="38100" dist="38100" dir="2700000" algn="tl">
                    <a:srgbClr val="000000">
                      <a:alpha val="43137"/>
                    </a:srgbClr>
                  </a:outerShdw>
                </a:effectLst>
                <a:latin typeface="Soberana Sans" panose="02000000000000000000" pitchFamily="50" charset="0"/>
              </a:rPr>
              <a:t>7. Recursos adicionales</a:t>
            </a:r>
          </a:p>
        </p:txBody>
      </p:sp>
      <p:sp>
        <p:nvSpPr>
          <p:cNvPr id="2" name="Rectángulo 1"/>
          <p:cNvSpPr/>
          <p:nvPr/>
        </p:nvSpPr>
        <p:spPr>
          <a:xfrm>
            <a:off x="1919287" y="1628800"/>
            <a:ext cx="8353425" cy="3785652"/>
          </a:xfrm>
          <a:prstGeom prst="rect">
            <a:avLst/>
          </a:prstGeom>
        </p:spPr>
        <p:txBody>
          <a:bodyPr wrap="square">
            <a:spAutoFit/>
          </a:bodyPr>
          <a:lstStyle/>
          <a:p>
            <a:r>
              <a:rPr lang="es-MX" sz="2000" b="1" dirty="0">
                <a:latin typeface="Soberana Sans" panose="02000000000000000000" pitchFamily="50" charset="0"/>
              </a:rPr>
              <a:t>¿Qué recursos auxiliares al aprendizaje pueden incorporarse?</a:t>
            </a:r>
          </a:p>
          <a:p>
            <a:endParaRPr lang="es-MX" sz="2000" b="1" dirty="0">
              <a:latin typeface="Soberana Sans" panose="02000000000000000000" pitchFamily="50" charset="0"/>
            </a:endParaRPr>
          </a:p>
          <a:p>
            <a:pPr marL="285750" indent="-285750" algn="just">
              <a:buFont typeface="Arial" panose="020B0604020202020204" pitchFamily="34" charset="0"/>
              <a:buChar char="•"/>
              <a:defRPr/>
            </a:pPr>
            <a:r>
              <a:rPr lang="es-MX" sz="2000" dirty="0">
                <a:latin typeface="Soberana Sans" panose="02000000000000000000" pitchFamily="50" charset="0"/>
                <a:ea typeface="Cambria Math" panose="02040503050406030204" pitchFamily="18" charset="0"/>
              </a:rPr>
              <a:t>Documentos de consulta</a:t>
            </a:r>
          </a:p>
          <a:p>
            <a:pPr marL="285750" indent="-285750" algn="just">
              <a:buFont typeface="Arial" panose="020B0604020202020204" pitchFamily="34" charset="0"/>
              <a:buChar char="•"/>
              <a:defRPr/>
            </a:pPr>
            <a:r>
              <a:rPr lang="es-MX" sz="2000" dirty="0">
                <a:latin typeface="Soberana Sans" panose="02000000000000000000" pitchFamily="50" charset="0"/>
                <a:ea typeface="Cambria Math" panose="02040503050406030204" pitchFamily="18" charset="0"/>
              </a:rPr>
              <a:t>Libros</a:t>
            </a:r>
          </a:p>
          <a:p>
            <a:pPr marL="285750" indent="-285750" algn="just">
              <a:buFont typeface="Arial" panose="020B0604020202020204" pitchFamily="34" charset="0"/>
              <a:buChar char="•"/>
              <a:defRPr/>
            </a:pPr>
            <a:r>
              <a:rPr lang="es-MX" sz="2000" dirty="0">
                <a:latin typeface="Soberana Sans" panose="02000000000000000000" pitchFamily="50" charset="0"/>
                <a:ea typeface="Cambria Math" panose="02040503050406030204" pitchFamily="18" charset="0"/>
              </a:rPr>
              <a:t>Tesis</a:t>
            </a:r>
          </a:p>
          <a:p>
            <a:pPr marL="285750" indent="-285750" algn="just">
              <a:buFont typeface="Arial" panose="020B0604020202020204" pitchFamily="34" charset="0"/>
              <a:buChar char="•"/>
              <a:defRPr/>
            </a:pPr>
            <a:r>
              <a:rPr lang="es-MX" sz="2000" dirty="0">
                <a:latin typeface="Soberana Sans" panose="02000000000000000000" pitchFamily="50" charset="0"/>
                <a:ea typeface="Cambria Math" panose="02040503050406030204" pitchFamily="18" charset="0"/>
              </a:rPr>
              <a:t>Artículos</a:t>
            </a:r>
          </a:p>
          <a:p>
            <a:pPr marL="285750" indent="-285750" algn="just">
              <a:buFont typeface="Arial" panose="020B0604020202020204" pitchFamily="34" charset="0"/>
              <a:buChar char="•"/>
              <a:defRPr/>
            </a:pPr>
            <a:r>
              <a:rPr lang="es-MX" sz="2000" dirty="0">
                <a:latin typeface="Soberana Sans" panose="02000000000000000000" pitchFamily="50" charset="0"/>
                <a:ea typeface="Cambria Math" panose="02040503050406030204" pitchFamily="18" charset="0"/>
              </a:rPr>
              <a:t>Revistas</a:t>
            </a:r>
          </a:p>
          <a:p>
            <a:pPr marL="285750" indent="-285750" algn="just">
              <a:buFont typeface="Arial" panose="020B0604020202020204" pitchFamily="34" charset="0"/>
              <a:buChar char="•"/>
              <a:defRPr/>
            </a:pPr>
            <a:r>
              <a:rPr lang="es-MX" sz="2000" dirty="0">
                <a:latin typeface="Soberana Sans" panose="02000000000000000000" pitchFamily="50" charset="0"/>
                <a:ea typeface="Cambria Math" panose="02040503050406030204" pitchFamily="18" charset="0"/>
              </a:rPr>
              <a:t>Instrumentos técnicos de uso normativo</a:t>
            </a:r>
          </a:p>
          <a:p>
            <a:pPr marL="285750" indent="-285750" algn="just">
              <a:buFont typeface="Arial" panose="020B0604020202020204" pitchFamily="34" charset="0"/>
              <a:buChar char="•"/>
              <a:defRPr/>
            </a:pPr>
            <a:r>
              <a:rPr lang="es-MX" sz="2000" dirty="0">
                <a:latin typeface="Soberana Sans" panose="02000000000000000000" pitchFamily="50" charset="0"/>
                <a:ea typeface="Cambria Math" panose="02040503050406030204" pitchFamily="18" charset="0"/>
              </a:rPr>
              <a:t>Documentos de evidencia científica</a:t>
            </a:r>
          </a:p>
          <a:p>
            <a:pPr marL="285750" indent="-285750" algn="just">
              <a:buFont typeface="Arial" panose="020B0604020202020204" pitchFamily="34" charset="0"/>
              <a:buChar char="•"/>
              <a:defRPr/>
            </a:pPr>
            <a:r>
              <a:rPr lang="es-MX" sz="2000" dirty="0">
                <a:latin typeface="Soberana Sans" panose="02000000000000000000" pitchFamily="50" charset="0"/>
                <a:ea typeface="Cambria Math" panose="02040503050406030204" pitchFamily="18" charset="0"/>
              </a:rPr>
              <a:t>Presentaciones</a:t>
            </a:r>
          </a:p>
          <a:p>
            <a:pPr marL="285750" indent="-285750" algn="just">
              <a:buFont typeface="Arial" panose="020B0604020202020204" pitchFamily="34" charset="0"/>
              <a:buChar char="•"/>
              <a:defRPr/>
            </a:pPr>
            <a:r>
              <a:rPr lang="es-MX" sz="2000" dirty="0">
                <a:latin typeface="Soberana Sans" panose="02000000000000000000" pitchFamily="50" charset="0"/>
                <a:ea typeface="Cambria Math" panose="02040503050406030204" pitchFamily="18" charset="0"/>
              </a:rPr>
              <a:t>Videos</a:t>
            </a:r>
          </a:p>
          <a:p>
            <a:pPr marL="285750" indent="-285750" algn="just">
              <a:buFont typeface="Arial" panose="020B0604020202020204" pitchFamily="34" charset="0"/>
              <a:buChar char="•"/>
              <a:defRPr/>
            </a:pPr>
            <a:r>
              <a:rPr lang="es-MX" sz="2000" dirty="0">
                <a:latin typeface="Soberana Sans" panose="02000000000000000000" pitchFamily="50" charset="0"/>
                <a:ea typeface="Cambria Math" panose="02040503050406030204" pitchFamily="18" charset="0"/>
              </a:rPr>
              <a:t>Lecturas recomendadas</a:t>
            </a:r>
            <a:endParaRPr lang="es-MX" sz="2000" b="1" dirty="0">
              <a:latin typeface="Soberana Sans" panose="02000000000000000000" pitchFamily="50"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8009" y="4869161"/>
            <a:ext cx="3883631" cy="1376737"/>
          </a:xfrm>
          <a:prstGeom prst="rect">
            <a:avLst/>
          </a:prstGeom>
        </p:spPr>
      </p:pic>
      <p:sp>
        <p:nvSpPr>
          <p:cNvPr id="6" name="Marcador de número de diapositiva 5"/>
          <p:cNvSpPr>
            <a:spLocks noGrp="1"/>
          </p:cNvSpPr>
          <p:nvPr>
            <p:ph type="sldNum" sz="quarter" idx="12"/>
          </p:nvPr>
        </p:nvSpPr>
        <p:spPr/>
        <p:txBody>
          <a:bodyPr/>
          <a:lstStyle/>
          <a:p>
            <a:pPr>
              <a:defRPr/>
            </a:pPr>
            <a:fld id="{EA9B1475-2C90-4350-93B4-6FCB4AE48A57}" type="slidenum">
              <a:rPr lang="es-MX" smtClean="0"/>
              <a:pPr>
                <a:defRPr/>
              </a:pPr>
              <a:t>17</a:t>
            </a:fld>
            <a:endParaRPr lang="es-MX"/>
          </a:p>
        </p:txBody>
      </p:sp>
    </p:spTree>
    <p:extLst>
      <p:ext uri="{BB962C8B-B14F-4D97-AF65-F5344CB8AC3E}">
        <p14:creationId xmlns:p14="http://schemas.microsoft.com/office/powerpoint/2010/main" val="38546944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919536" y="620689"/>
            <a:ext cx="8229600" cy="5245911"/>
          </a:xfrm>
          <a:prstGeom prst="rect">
            <a:avLst/>
          </a:prstGeom>
          <a:ln>
            <a:noFill/>
          </a:ln>
        </p:spPr>
        <p:txBody>
          <a:bodyPr anchor="ct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defRPr/>
            </a:pPr>
            <a:endParaRPr lang="es-MX" sz="1200" b="1" kern="1100" dirty="0">
              <a:latin typeface="Cambria Math" panose="02040503050406030204" pitchFamily="18" charset="0"/>
              <a:ea typeface="Cambria Math" panose="02040503050406030204" pitchFamily="18" charset="0"/>
            </a:endParaRPr>
          </a:p>
          <a:p>
            <a:pPr marL="0" indent="0">
              <a:lnSpc>
                <a:spcPct val="90000"/>
              </a:lnSpc>
              <a:buNone/>
              <a:defRPr/>
            </a:pPr>
            <a:endParaRPr lang="es-MX" sz="1200" b="1" dirty="0">
              <a:latin typeface="Cambria Math" panose="02040503050406030204" pitchFamily="18" charset="0"/>
              <a:ea typeface="Cambria Math" panose="02040503050406030204" pitchFamily="18" charset="0"/>
            </a:endParaRPr>
          </a:p>
          <a:p>
            <a:pPr marL="0" indent="0">
              <a:lnSpc>
                <a:spcPct val="90000"/>
              </a:lnSpc>
              <a:buNone/>
              <a:defRPr/>
            </a:pPr>
            <a:endParaRPr lang="es-MX" sz="1200" b="1" dirty="0">
              <a:latin typeface="Cambria Math" panose="02040503050406030204" pitchFamily="18" charset="0"/>
              <a:ea typeface="Cambria Math" panose="02040503050406030204" pitchFamily="18" charset="0"/>
            </a:endParaRPr>
          </a:p>
          <a:p>
            <a:pPr marL="342000" lvl="8" indent="-126000">
              <a:lnSpc>
                <a:spcPct val="90000"/>
              </a:lnSpc>
              <a:buNone/>
              <a:defRPr/>
            </a:pPr>
            <a:endParaRPr lang="es-MX" sz="1200" b="1" dirty="0">
              <a:latin typeface="Cambria Math" panose="02040503050406030204" pitchFamily="18" charset="0"/>
              <a:ea typeface="Cambria Math" panose="02040503050406030204" pitchFamily="18" charset="0"/>
              <a:cs typeface="Candara"/>
            </a:endParaRPr>
          </a:p>
          <a:p>
            <a:pPr marL="0" indent="0">
              <a:lnSpc>
                <a:spcPct val="90000"/>
              </a:lnSpc>
              <a:buNone/>
              <a:defRPr/>
            </a:pPr>
            <a:endParaRPr lang="es-MX" sz="1200" b="1" dirty="0">
              <a:latin typeface="Cambria Math" panose="02040503050406030204" pitchFamily="18" charset="0"/>
              <a:ea typeface="Cambria Math" panose="02040503050406030204" pitchFamily="18" charset="0"/>
            </a:endParaRPr>
          </a:p>
          <a:p>
            <a:pPr marL="0" indent="0">
              <a:lnSpc>
                <a:spcPct val="90000"/>
              </a:lnSpc>
              <a:buNone/>
              <a:defRPr/>
            </a:pPr>
            <a:endParaRPr lang="es-MX" sz="1200" b="1" dirty="0">
              <a:latin typeface="Cambria Math" panose="02040503050406030204" pitchFamily="18" charset="0"/>
              <a:ea typeface="Cambria Math" panose="02040503050406030204" pitchFamily="18" charset="0"/>
            </a:endParaRPr>
          </a:p>
        </p:txBody>
      </p:sp>
      <p:sp>
        <p:nvSpPr>
          <p:cNvPr id="10" name="CuadroTexto 9"/>
          <p:cNvSpPr txBox="1"/>
          <p:nvPr/>
        </p:nvSpPr>
        <p:spPr>
          <a:xfrm>
            <a:off x="1900985" y="1570447"/>
            <a:ext cx="8363194" cy="400110"/>
          </a:xfrm>
          <a:prstGeom prst="rect">
            <a:avLst/>
          </a:prstGeom>
          <a:noFill/>
        </p:spPr>
        <p:txBody>
          <a:bodyPr wrap="square" rtlCol="0">
            <a:spAutoFit/>
          </a:bodyPr>
          <a:lstStyle/>
          <a:p>
            <a:r>
              <a:rPr lang="es-MX" sz="2000" b="1" dirty="0">
                <a:latin typeface="Soberana Sans" panose="02000000000000000000" pitchFamily="50" charset="0"/>
              </a:rPr>
              <a:t>Algoritmos de las Guías de Práctica Clínica</a:t>
            </a:r>
          </a:p>
        </p:txBody>
      </p:sp>
      <p:sp>
        <p:nvSpPr>
          <p:cNvPr id="7" name="CuadroTexto 6"/>
          <p:cNvSpPr txBox="1"/>
          <p:nvPr/>
        </p:nvSpPr>
        <p:spPr>
          <a:xfrm>
            <a:off x="1919536" y="778748"/>
            <a:ext cx="5885778" cy="461665"/>
          </a:xfrm>
          <a:prstGeom prst="rect">
            <a:avLst/>
          </a:prstGeom>
          <a:noFill/>
        </p:spPr>
        <p:txBody>
          <a:bodyPr wrap="none" rtlCol="0">
            <a:spAutoFit/>
          </a:bodyPr>
          <a:lstStyle/>
          <a:p>
            <a:r>
              <a:rPr lang="es-MX" sz="2400" b="1" dirty="0">
                <a:effectLst>
                  <a:outerShdw blurRad="38100" dist="38100" dir="2700000" algn="tl">
                    <a:srgbClr val="000000">
                      <a:alpha val="43137"/>
                    </a:srgbClr>
                  </a:outerShdw>
                </a:effectLst>
                <a:latin typeface="Soberana Sans" panose="02000000000000000000" pitchFamily="50" charset="0"/>
              </a:rPr>
              <a:t>7. Recursos adicionales </a:t>
            </a:r>
            <a:r>
              <a:rPr lang="es-MX" sz="2400" b="1" dirty="0" smtClean="0">
                <a:effectLst>
                  <a:outerShdw blurRad="38100" dist="38100" dir="2700000" algn="tl">
                    <a:srgbClr val="000000">
                      <a:alpha val="43137"/>
                    </a:srgbClr>
                  </a:outerShdw>
                </a:effectLst>
                <a:latin typeface="Soberana Sans" panose="02000000000000000000" pitchFamily="50" charset="0"/>
              </a:rPr>
              <a:t>destacables</a:t>
            </a:r>
            <a:endParaRPr lang="es-MX" sz="2400" b="1" dirty="0">
              <a:effectLst>
                <a:outerShdw blurRad="38100" dist="38100" dir="2700000" algn="tl">
                  <a:srgbClr val="000000">
                    <a:alpha val="43137"/>
                  </a:srgbClr>
                </a:outerShdw>
              </a:effectLst>
              <a:latin typeface="Soberana Sans" panose="02000000000000000000" pitchFamily="50"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1559" y="2168962"/>
            <a:ext cx="4122620" cy="4011398"/>
          </a:xfrm>
          <a:prstGeom prst="rect">
            <a:avLst/>
          </a:prstGeom>
        </p:spPr>
      </p:pic>
      <p:sp>
        <p:nvSpPr>
          <p:cNvPr id="4" name="Marcador de número de diapositiva 3"/>
          <p:cNvSpPr>
            <a:spLocks noGrp="1"/>
          </p:cNvSpPr>
          <p:nvPr>
            <p:ph type="sldNum" sz="quarter" idx="12"/>
          </p:nvPr>
        </p:nvSpPr>
        <p:spPr/>
        <p:txBody>
          <a:bodyPr/>
          <a:lstStyle/>
          <a:p>
            <a:pPr>
              <a:defRPr/>
            </a:pPr>
            <a:fld id="{EA9B1475-2C90-4350-93B4-6FCB4AE48A57}" type="slidenum">
              <a:rPr lang="es-MX" smtClean="0"/>
              <a:pPr>
                <a:defRPr/>
              </a:pPr>
              <a:t>18</a:t>
            </a:fld>
            <a:endParaRPr lang="es-MX"/>
          </a:p>
        </p:txBody>
      </p:sp>
      <p:pic>
        <p:nvPicPr>
          <p:cNvPr id="6" name="Picture 5" descr="Captura de pantalla 2017-11-30 a la(s) 22.41.08.png"/>
          <p:cNvPicPr>
            <a:picLocks noChangeAspect="1"/>
          </p:cNvPicPr>
          <p:nvPr/>
        </p:nvPicPr>
        <p:blipFill rotWithShape="1">
          <a:blip r:embed="rId3">
            <a:extLst>
              <a:ext uri="{28A0092B-C50C-407E-A947-70E740481C1C}">
                <a14:useLocalDpi xmlns:a14="http://schemas.microsoft.com/office/drawing/2010/main" val="0"/>
              </a:ext>
            </a:extLst>
          </a:blip>
          <a:srcRect l="30776" t="23583" r="29927" b="3192"/>
          <a:stretch/>
        </p:blipFill>
        <p:spPr>
          <a:xfrm>
            <a:off x="2216701" y="2063534"/>
            <a:ext cx="3593380" cy="4184787"/>
          </a:xfrm>
          <a:prstGeom prst="rect">
            <a:avLst/>
          </a:prstGeom>
        </p:spPr>
      </p:pic>
    </p:spTree>
    <p:extLst>
      <p:ext uri="{BB962C8B-B14F-4D97-AF65-F5344CB8AC3E}">
        <p14:creationId xmlns:p14="http://schemas.microsoft.com/office/powerpoint/2010/main" val="22423196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694" y="915053"/>
            <a:ext cx="7077075" cy="341632"/>
          </a:xfrm>
          <a:prstGeom prst="rect">
            <a:avLst/>
          </a:prstGeom>
        </p:spPr>
        <p:txBody>
          <a:bodyPr wrap="square">
            <a:spAutoFit/>
          </a:bodyPr>
          <a:lstStyle/>
          <a:p>
            <a:pPr marL="342000" indent="-126000" algn="just">
              <a:lnSpc>
                <a:spcPct val="90000"/>
              </a:lnSpc>
              <a:buSzPct val="80000"/>
              <a:defRPr/>
            </a:pPr>
            <a:r>
              <a:rPr lang="es-MX" b="1" kern="1100" dirty="0" smtClean="0">
                <a:latin typeface="Soberana Sans" panose="02000000000000000000" pitchFamily="50" charset="0"/>
              </a:rPr>
              <a:t>8. ELEMENTOS VALIOSOS DE LA PLATAFOMA EDUC@DS</a:t>
            </a:r>
            <a:endParaRPr lang="es-MX" b="1" kern="1100" dirty="0">
              <a:latin typeface="Soberana Sans" panose="02000000000000000000" pitchFamily="50" charset="0"/>
            </a:endParaRPr>
          </a:p>
        </p:txBody>
      </p:sp>
      <p:sp>
        <p:nvSpPr>
          <p:cNvPr id="3" name="CuadroTexto 2"/>
          <p:cNvSpPr txBox="1"/>
          <p:nvPr/>
        </p:nvSpPr>
        <p:spPr>
          <a:xfrm>
            <a:off x="194320" y="1198851"/>
            <a:ext cx="3766609" cy="307777"/>
          </a:xfrm>
          <a:prstGeom prst="rect">
            <a:avLst/>
          </a:prstGeom>
          <a:noFill/>
        </p:spPr>
        <p:txBody>
          <a:bodyPr wrap="none" rtlCol="0">
            <a:spAutoFit/>
          </a:bodyPr>
          <a:lstStyle/>
          <a:p>
            <a:pPr marL="342900" indent="-342900">
              <a:buAutoNum type="alphaUcParenR"/>
            </a:pPr>
            <a:r>
              <a:rPr lang="es-MX" sz="1400" dirty="0" smtClean="0">
                <a:latin typeface="Soberana Sans" panose="02000000000000000000" pitchFamily="50" charset="0"/>
              </a:rPr>
              <a:t>Cursos MOOC de carácter gratuito: 19</a:t>
            </a:r>
          </a:p>
        </p:txBody>
      </p:sp>
      <p:sp>
        <p:nvSpPr>
          <p:cNvPr id="4" name="Rectángulo 3"/>
          <p:cNvSpPr/>
          <p:nvPr/>
        </p:nvSpPr>
        <p:spPr>
          <a:xfrm>
            <a:off x="5282744" y="1229629"/>
            <a:ext cx="6677025" cy="307777"/>
          </a:xfrm>
          <a:prstGeom prst="rect">
            <a:avLst/>
          </a:prstGeom>
        </p:spPr>
        <p:txBody>
          <a:bodyPr wrap="square">
            <a:spAutoFit/>
          </a:bodyPr>
          <a:lstStyle/>
          <a:p>
            <a:r>
              <a:rPr lang="es-MX" sz="1400" dirty="0" smtClean="0">
                <a:latin typeface="Soberana Sans" panose="02000000000000000000" pitchFamily="50" charset="0"/>
              </a:rPr>
              <a:t>B)   Recursos de Interés: Algoritmos, y Objetos Virtuales de Aprendizaje</a:t>
            </a:r>
          </a:p>
        </p:txBody>
      </p:sp>
      <p:sp>
        <p:nvSpPr>
          <p:cNvPr id="5" name="Rectángulo 4"/>
          <p:cNvSpPr/>
          <p:nvPr/>
        </p:nvSpPr>
        <p:spPr>
          <a:xfrm>
            <a:off x="299207" y="4127450"/>
            <a:ext cx="3834643" cy="2246769"/>
          </a:xfrm>
          <a:prstGeom prst="rect">
            <a:avLst/>
          </a:prstGeom>
        </p:spPr>
        <p:txBody>
          <a:bodyPr wrap="square">
            <a:spAutoFit/>
          </a:bodyPr>
          <a:lstStyle/>
          <a:p>
            <a:r>
              <a:rPr lang="es-MX" sz="1400" dirty="0" smtClean="0"/>
              <a:t>C) </a:t>
            </a:r>
            <a:r>
              <a:rPr lang="es-MX" sz="1400" dirty="0" smtClean="0">
                <a:latin typeface="Soberana Sans" panose="02000000000000000000" pitchFamily="50" charset="0"/>
              </a:rPr>
              <a:t>Una base de datos que puede arrojar resultados por: </a:t>
            </a:r>
          </a:p>
          <a:p>
            <a:pPr marL="628650" indent="-180975">
              <a:buFont typeface="Wingdings" panose="05000000000000000000" pitchFamily="2" charset="2"/>
              <a:buChar char="Ø"/>
            </a:pPr>
            <a:r>
              <a:rPr lang="es-MX" sz="1400" dirty="0" smtClean="0">
                <a:latin typeface="Soberana Sans" panose="02000000000000000000" pitchFamily="50" charset="0"/>
              </a:rPr>
              <a:t>General y por Curso</a:t>
            </a:r>
          </a:p>
          <a:p>
            <a:pPr marL="628650" indent="-180975">
              <a:buFont typeface="Wingdings" panose="05000000000000000000" pitchFamily="2" charset="2"/>
              <a:buChar char="Ø"/>
            </a:pPr>
            <a:r>
              <a:rPr lang="es-MX" sz="1400" dirty="0" smtClean="0">
                <a:latin typeface="Soberana Sans" panose="02000000000000000000" pitchFamily="50" charset="0"/>
              </a:rPr>
              <a:t>Estado</a:t>
            </a:r>
          </a:p>
          <a:p>
            <a:pPr marL="628650" indent="-180975">
              <a:buFont typeface="Wingdings" panose="05000000000000000000" pitchFamily="2" charset="2"/>
              <a:buChar char="Ø"/>
            </a:pPr>
            <a:r>
              <a:rPr lang="es-MX" sz="1400" dirty="0" smtClean="0">
                <a:latin typeface="Soberana Sans" panose="02000000000000000000" pitchFamily="50" charset="0"/>
              </a:rPr>
              <a:t> Jurisdicción Sanitaria, </a:t>
            </a:r>
          </a:p>
          <a:p>
            <a:pPr marL="628650" indent="-180975">
              <a:buFont typeface="Wingdings" panose="05000000000000000000" pitchFamily="2" charset="2"/>
              <a:buChar char="Ø"/>
            </a:pPr>
            <a:r>
              <a:rPr lang="es-MX" sz="1400" dirty="0" smtClean="0">
                <a:latin typeface="Soberana Sans" panose="02000000000000000000" pitchFamily="50" charset="0"/>
              </a:rPr>
              <a:t>Unidad de Atención, </a:t>
            </a:r>
          </a:p>
          <a:p>
            <a:pPr marL="628650" indent="-180975">
              <a:buFont typeface="Wingdings" panose="05000000000000000000" pitchFamily="2" charset="2"/>
              <a:buChar char="Ø"/>
            </a:pPr>
            <a:r>
              <a:rPr lang="es-MX" sz="1400" dirty="0" smtClean="0">
                <a:latin typeface="Soberana Sans" panose="02000000000000000000" pitchFamily="50" charset="0"/>
              </a:rPr>
              <a:t>Nivel de Atención, </a:t>
            </a:r>
          </a:p>
          <a:p>
            <a:pPr marL="628650" indent="-180975">
              <a:buFont typeface="Wingdings" panose="05000000000000000000" pitchFamily="2" charset="2"/>
              <a:buChar char="Ø"/>
            </a:pPr>
            <a:r>
              <a:rPr lang="es-MX" sz="1400" dirty="0">
                <a:latin typeface="Soberana Sans" panose="02000000000000000000" pitchFamily="50" charset="0"/>
              </a:rPr>
              <a:t>I</a:t>
            </a:r>
            <a:r>
              <a:rPr lang="es-MX" sz="1400" dirty="0" smtClean="0">
                <a:latin typeface="Soberana Sans" panose="02000000000000000000" pitchFamily="50" charset="0"/>
              </a:rPr>
              <a:t>nstitución pública o privada, por nivel de atención</a:t>
            </a:r>
          </a:p>
          <a:p>
            <a:pPr marL="628650" indent="-180975">
              <a:buFont typeface="Wingdings" panose="05000000000000000000" pitchFamily="2" charset="2"/>
              <a:buChar char="Ø"/>
            </a:pPr>
            <a:r>
              <a:rPr lang="es-MX" sz="1400" dirty="0" smtClean="0">
                <a:latin typeface="Soberana Sans" panose="02000000000000000000" pitchFamily="50" charset="0"/>
              </a:rPr>
              <a:t>Profesión y nivel académico</a:t>
            </a:r>
            <a:endParaRPr lang="es-MX" sz="1400" dirty="0">
              <a:latin typeface="Soberana Sans" panose="02000000000000000000" pitchFamily="50" charset="0"/>
            </a:endParaRPr>
          </a:p>
        </p:txBody>
      </p:sp>
      <p:pic>
        <p:nvPicPr>
          <p:cNvPr id="10" name="Imagen 9"/>
          <p:cNvPicPr/>
          <p:nvPr/>
        </p:nvPicPr>
        <p:blipFill rotWithShape="1">
          <a:blip r:embed="rId2"/>
          <a:srcRect l="26099" r="24136" b="29683"/>
          <a:stretch/>
        </p:blipFill>
        <p:spPr bwMode="auto">
          <a:xfrm>
            <a:off x="623057" y="1577385"/>
            <a:ext cx="2924175" cy="2324100"/>
          </a:xfrm>
          <a:prstGeom prst="rect">
            <a:avLst/>
          </a:prstGeom>
          <a:ln>
            <a:noFill/>
          </a:ln>
          <a:extLst>
            <a:ext uri="{53640926-AAD7-44D8-BBD7-CCE9431645EC}">
              <a14:shadowObscured xmlns:a14="http://schemas.microsoft.com/office/drawing/2010/main"/>
            </a:ext>
          </a:extLst>
        </p:spPr>
      </p:pic>
      <p:pic>
        <p:nvPicPr>
          <p:cNvPr id="12" name="Imagen 11"/>
          <p:cNvPicPr/>
          <p:nvPr/>
        </p:nvPicPr>
        <p:blipFill rotWithShape="1">
          <a:blip r:embed="rId3"/>
          <a:srcRect l="19375" t="6440" r="23290" b="3112"/>
          <a:stretch/>
        </p:blipFill>
        <p:spPr bwMode="auto">
          <a:xfrm>
            <a:off x="5705284" y="1782853"/>
            <a:ext cx="1983358" cy="1682044"/>
          </a:xfrm>
          <a:prstGeom prst="rect">
            <a:avLst/>
          </a:prstGeom>
          <a:ln>
            <a:noFill/>
          </a:ln>
          <a:extLst>
            <a:ext uri="{53640926-AAD7-44D8-BBD7-CCE9431645EC}">
              <a14:shadowObscured xmlns:a14="http://schemas.microsoft.com/office/drawing/2010/main"/>
            </a:ext>
          </a:extLst>
        </p:spPr>
      </p:pic>
      <p:pic>
        <p:nvPicPr>
          <p:cNvPr id="14" name="Imagen 13"/>
          <p:cNvPicPr/>
          <p:nvPr/>
        </p:nvPicPr>
        <p:blipFill rotWithShape="1">
          <a:blip r:embed="rId4"/>
          <a:srcRect l="28487" r="29071" b="3635"/>
          <a:stretch/>
        </p:blipFill>
        <p:spPr bwMode="auto">
          <a:xfrm>
            <a:off x="8477250" y="1506628"/>
            <a:ext cx="3090668" cy="2610580"/>
          </a:xfrm>
          <a:prstGeom prst="rect">
            <a:avLst/>
          </a:prstGeom>
          <a:ln>
            <a:noFill/>
          </a:ln>
          <a:extLst>
            <a:ext uri="{53640926-AAD7-44D8-BBD7-CCE9431645EC}">
              <a14:shadowObscured xmlns:a14="http://schemas.microsoft.com/office/drawing/2010/main"/>
            </a:ext>
          </a:extLst>
        </p:spPr>
      </p:pic>
      <p:pic>
        <p:nvPicPr>
          <p:cNvPr id="1026" name="Picture 2" descr="http://educads.salud.gob.mx/sitio/images/banner_educad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4000" y="4233333"/>
            <a:ext cx="4233333" cy="2085976"/>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5486400" y="4233333"/>
            <a:ext cx="3558117" cy="1231106"/>
          </a:xfrm>
          <a:prstGeom prst="rect">
            <a:avLst/>
          </a:prstGeom>
          <a:noFill/>
        </p:spPr>
        <p:txBody>
          <a:bodyPr wrap="square" rtlCol="0">
            <a:spAutoFit/>
          </a:bodyPr>
          <a:lstStyle/>
          <a:p>
            <a:r>
              <a:rPr lang="es-MX" dirty="0" smtClean="0"/>
              <a:t>D) </a:t>
            </a:r>
            <a:r>
              <a:rPr lang="es-MX" sz="1400" dirty="0" smtClean="0">
                <a:latin typeface="Soberana Sans" panose="02000000000000000000" pitchFamily="50" charset="0"/>
              </a:rPr>
              <a:t>Un sistema de telemedicina que pone en contacto a los médicos con especialistas del Instituto Nacional de Ciencias Médicas y Nutrición Salvador </a:t>
            </a:r>
            <a:r>
              <a:rPr lang="es-MX" sz="1400" dirty="0" err="1" smtClean="0">
                <a:latin typeface="Soberana Sans" panose="02000000000000000000" pitchFamily="50" charset="0"/>
              </a:rPr>
              <a:t>Zubirán</a:t>
            </a:r>
            <a:endParaRPr lang="es-MX" sz="1400" dirty="0">
              <a:latin typeface="Soberana Sans" panose="02000000000000000000" pitchFamily="50" charset="0"/>
            </a:endParaRPr>
          </a:p>
        </p:txBody>
      </p:sp>
    </p:spTree>
    <p:extLst>
      <p:ext uri="{BB962C8B-B14F-4D97-AF65-F5344CB8AC3E}">
        <p14:creationId xmlns:p14="http://schemas.microsoft.com/office/powerpoint/2010/main" val="7856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8" descr="data:image/jpeg;base64,/9j/4AAQSkZJRgABAQAAAQABAAD/2wCEAAkGBhQSERUSExIWFBUWGR4aFRYWFRUXFxQVGhYYFxUbFBUXHCYeHBsjGRUVIC8hIycpLC4sFR4xNTAqNSYrLCkBCQoKDQwOFA8NFDUYFBgpKSkwNSk1NTU1KSkpNSkpKSwpNTUtLSkpKSkuKTYpKSksKSkrKSkxKSkpKSkqKS4pKf/AABEIAHMBUAMBIgACEQEDEQH/xAAbAAEAAgMBAQAAAAAAAAAAAAAABAUCAwYBB//EAEYQAAEDAgMEBQYLBgUFAAAAAAEAAhEDIQQSMQVBUWEGEyJxgTJCVZGSoRYjUmJysbLB0tPwBxQVc8LRQ0RTguEzNDWTo//EABgBAQEBAQEAAAAAAAAAAAAAAAABAgME/8QAJBEBAAECBQQDAQAAAAAAAAAAAAECEgMRUpHRMVFToRNBcWH/2gAMAwEAAhEDEQA/APuKIiAiIgIiICIiAiIgIiICIiAiIgIiICIiAiIgIiICIiAiwpumVmgIiICIiAiKHiMaQ4tAjKA6TfM2e1lA3j7wgmJKosQ+o7M10kEPaHtJAuJbmA36QRrKUsOXGW0y1xc1wdly5ewA8Ge4iEF4HA6HTVeqhOEcGgZSz4vI8gTL5BkgXcJBv89TXVzTw8xldlkN4OImO4fUEFiirMPtoHUEgBuZw0L3bmjf4Kxp1A4SCCDvCDJERAREQEReOdFzZB6irndIsODHXMnvn3hTaNdr2hzXBwOhBkINiKIdr0QSDWpgixBe2xGu9P4tR/1qf/sb/dBLRasPi2VASx7XAGCWkEA94W1ARRsVtOlT8uo1p4EifVqozekeGP8AjM9aCyRaaGLY/wAh7XfRcD9S3ICLXXxLWCXuDRxcQB71B+EeGmOvZ60Fki10cQ14ljg4cQQR7l7VqhoLnEADUkwB3lBmihjbFD/Wp+23+62UNoU3mGVGOPAOBPqCCQiIgIiICIiCJhanad3n61LVVgKnbf8ASP2irVAREQFhWqhrS46NBJ7gJWarMe4k5iT1UeVTN2He5wjtD6o0QasViXl7T5BAkB2ZzXCdWlh1vBBG8KccP1rWOcC1wG4wWyO0J4f2UGnTNKi14BL7BrSTlaXECY1A0tu0Ru0XMpF57TnEZGu7OoFvDXxQWQDGWs2YG4TEAd+oHioWJ2qQS0ACDBMgmOTZF9PAqop15c45g7nLT2rX1sJDdOACyp1nZRnJfOgMEgGDIdqDf3X1VFizabrdoGTEZZvqRYzI4ZVubj2PHbaIjXUAEQZsC2x3gaqoNSRmFyRcyTmcAHtiL/LHctrX/GGAI4nswCCQDzjdI0PgEzEbN85hztknKHQQ4wJa4aw0QBz1WNPFkOqVBDWNhpaTMm5IAFsxzAeC04PF9VZoAb8kCO/XR2mvIHcTNxWFbUAqMmeVjqA4gHR4AInVBYU3yAYIncbEd6yVXha1JrxkdZwADQCZdcyTxhWigIiIC5Hp5jCOrpSQx0l8b4IA+srrlT9JdhfvNMQYeySw7jOoPfA9SCVS2XQdTDW02FhFoAuO/XxTYuz+opCnwLo7i4kTziFxGydvVcI803tJaD2mHVvNv6gr6DhsQ2o0PaZa4SCg5f8AaBTGSk7fmI8CJ+5S9gbEoPw1JzqTCS25IudVG/aB/wBKn9P+kpsXFYsYemKdGm5uXskvMkcwqLzZWy20A9rbNc/MBwBAEe5U/S3pA6kRRpeW7UjUA2AbzP61VtsPF1KlMuqgNdmcC0eblMR7lxuJqZtpdr/VaPUQB9yDp9kdFqdJsvaKlQ3c53avvifrU+tsei8Q6kw/7QPeFMUfF4wUxJa4i5OVpdAHGFBT7G2EMPiqmWcjmDKTuOa7Z8FZbZ2oMPSdUNzo0cXHQfrgouE6U0arstPO48Aw6Kn/AGg1D8S3cc58RlA+s+tBs6O7L/eZxOJ+MJMMafJAGpjv3cl0NbZNFwyupMI+iB6oUfo3H7rSj5Ks0Hz/AGvgX4CsH0XENdpN9NWu462XabJ2iK9JtQWnUcCNR61WdNqQOFJ3tc0j1x9RKj9AXHqHjcKlvZbP65qin29SH8RaIEF9ORFjJEyp/TTZDGMbWpgMcHQctpm4NtCCPeoHSKf4g3LGbNTyzpmkRPKVK6SvxHxbsRTa6k10kUyQCfnEyQg6jY1dz6FN7/KLQTz5qaoeytpU69MPp6aEaFp4EKYoCIiAiIgodmv+Mf8ATd9oq+XNbLd8bU/mO+0V0gQeoiII+PrOa3sCXEgDlJ/WqrcPgqZqk9XltmcHNy5TMyCLEEzNz5KkbTguaMxaW3kAO8owIGs2MGFng8PmpuY+SCSILi4gC3lG5uJ8UEutSD2lp0O8HxBBVJtTDCndtQTEuBaCbTckRA7V54Lb1fUPhhcRBcWmI0cf6fq4rHZWEFTtPOaCDHynROd/HkNAAgj1nBtFpLC1zhqbFrBoJItc7o4qKXwLCdTckkkwAIFiSGuGmqnbbltWZILh2YncN/Jpv/vUI1XEkAkSSSBaQJBvodIk74VRnVF8wN3Ajjlg3zTpDXiAAdV4+rq8GfNEiXACAST3CPXwWLYdFPKY3gE6m39h4d63nD3l5MkZoGsGIjUEATpPuQRDJ3d3AjSOesDvjeInbG2hleGk9l/Pf5pnnYeyeK9yHRrRdvZMg5xAkA6F1jPHslaTQz2i5bLcpyyA0QAeAe07rZwgsNoTSe6oILnANZIJI1lrWjQbyb66KxwROQAzItLhBdzhRsSQ6i1wJIsTJguad0gam1t6w2U4B7wAGadhpJAI8ozAE9psgaWUVZoiICjMxoNV1KLta13eCXA25QPaUlUu1NhVH1hXpVureBEESCP1uQYdL9mMqUHVCIfTEh2+N4PJa+g5P7tfTOcvdb75XuI2FXrgNr4gZN7abYzd5Ku8Nhm02hjBDWiAEHNftAPxdIfPP2f+Vb9Gf+0o/R+8qNtzo8/EkZqoa1s5QKZJvHlEuvpyWnCdHK9JuRmLIaNB1YMd0lBesqNzFgiQMxHJxN/EgrhumWznU6/XNmHwQ4ea8R/YH1rq9kbJdSdUfUqmq9+W5EQGzA1+cVPxGHbUaWPaHNOoKCJsbazcRTD2kT57fku/twU2poe5c27obkfnw9d1I8Dcd08O+VJ/h+NIg4mnGk9XdBQfs/Hxz/5f9TVedM9mGrQDmiXUzMcWkdr6gfBbdgdGG4Yl2cvcRGgAAmbC53cVdqjlug+1g6n1BMObdvzmm9u4/cupXPbR6HMe/rKTzRfM9nyZ4gWI8CtlLZ+NAj95YRxNOXKCJ06xoFJtEXc9wMDWBy5mPerTo3s00MO1rvKPadyJ3eAgLDZ/RxlN/Wvc6tV+W/d9Fu5Wr5gxE7pEieYQcLt3/wAkz6dL7TV2W06IfRqNdoWmeVtVRY7oe+rVNV2IAeSCMtOAI0jtTuUqtsKvUbkqYslh1DaYaSO+VRT/ALPg7NVPmw2fpSY90rtVG2fs5lFgZTEAesniTxUlQEREBERBy+yj8dU/mP8AtldOFy+yh8dU/mP+2V1AQeoiIIG1DSaM1Rgce4F0cuSx6wDDh1MFu8AQYvJB5ceCrekdE580NIyZRAJdJMgG9pvB5q12VlFLI2HZOyYENLt8etBFqOzjrh2SDDm6lu6bgeaRIIuI01UOsW02gNdr5mVrspBgtBJBiZgFe0qM5okOlwLCeyzyWhrp1lvPTRbA5hZmcXPeAOwSCWi9pDZNtd9lUauuOWATDi3KW6SCS4gTpGWYkSFEGffOUxAAm8ea0cN/hOqtamxmvpyyWSNCQQfkidQOEGL6LWzYT95bB1jUHzTpcySO5BAYQ3Qyb8CIiJnWLnvjkrTCYlnVtp1NDoeF7X3EcVWVMO1hykkGCCG3cCdwJEG0+0scS6SCAACLRpeZjjee9BKxOAfTyedDjPz4GZpjiQCDxIC1YbEAPb2pAMj6OYCR9IOf6lu2dtQshpu3hw+ifu0vu34YvCDIXN0aypceac7XMB4G5sgtKGVuGpipYQ3jYm4uNI4rHZuJol2VggiQJkyNSZ56+Cx2mIw7GkHzRIaSGkDV4G60eKidHsP2y4kAgA5QZPaGruFhEKKtsZjnMPZoVKn0Mn9Tgq+p0gqj/IYnwNA/VVV2ikx/WJpmelWWznndKKov/DsV6qJ9wqLD4X1PR2M9in+NdIizbOpm2vU5v4X1PR2M9in+NPhfU9HYz2Kf410iJbOosr1+nN/C+p6OxnsU/wAafC+p6OxnsU/xrpF5KWzqLK9fpznwvqejsZ7FP8afC+p6OxnsU/xro5SUtnUWV6/Tmz0vqejsZ7FP8a6RpskpK1ETHWc2qYqjrOaNtLGGlTLxTfVI8ymAXG8WBIHvVJ8MKno3GexT/MXSysXPggXvyPv4JMTP29OHXRTGVVF0/suc+GFT0bjPYp/mJ8MKno3GexT/ADF0q8lS2e7p8uF4o3nlzfwwqejcZ7FP8xPhhU9G4z2Kf5i6WUS2e58uF4o3nlzXwwqejcZ7FP8AMT4YVPRuM9in+YulRLZ7ny4XijeeXNfDCp6NxnsU/wAxbR0nq+jsV/8AD81dAiZT3ScXC+sKN55UtLb9V3+QxA7zh/q62VZ4TEl4l1N1Pk7L/SSt6LTlXXTPSjLfkRERzc1stvxtT+Y77ZXSBUOzWfG1Ppu+0VfoCIiCo6QUmNYapYS4WBaSIne6Nw5rHZG1A5/VhjQIJzNNpt6yZ1VpiMO2o0tcJB1C5bEM6moGhzXOZmym4yA+SD4kmZPuQX+OwtKQ9/Z3SJEzftZddN6hdQ8ANcwuzEuLqbrQTJJO4wYHESrChWp1WlkteWgZxre4v4gqA1pzPgVGsuIylwnTyYu0jhyug0sh7y1xs1ksYXw10kxBaTIAaOMEqQH1NabyQ9wguY45RxB4Ra+9eCkxtMuLW1WMBIOhBtmDgZI+tR8RQa1pGR4e1hyg1MwzEGCBMkyDEBURpqVjmaC5pJIqFpgiTlEC4j9cDsqVnMyiu3MyCSYg3I8gCCNRIIUqrXMEUw3LTbc5HaOkQAS0TDSSea1vpzDuuY95gZXnKQ0wQAGulpG/VEbWmkCfi3lrTBdNs4MARPPyua24ZxeTTDWhkybF2cCzgToTMXlQsHh3vGVmTKBlcSJIDvOALW3gAeAVqazabeqFSC1nlEN7I0BIECb6Iqr2rtep1jmsMBtu8758SPdxVnsSpmph2UN3A7yBaXHjMqpp7O6yp284zgHMxvZdaXOLtBM6Lo6VINaGgQBYKDNERAREQEREBUGLwr8ldrWlwc0lssIeHF0ls+cN4O5X6iU8aXDMAMuYtkugmDBItyPqQRjSPWscWzTyuEBhAa8kEOLNbgET/dR9oYIveMjDl6ojQtM9Y0w0+a6AYU6ptOGGpllgJBM3gOykgcJXlPas1HU8okZh5XyQ03HPN7kGijTmu9xYcrmsjNTPB2a+7USvKeGINUBkF1SGnKRDSxoJBAsLO8Vtp7Ymk2oA3tFojP5OePKMWIkLJ21w1rHuaQ1xIJ1DY84n5J48wUEM4d5bSplsmnUIlzS5pZkcGk6SLtB5r2gxzXUCWP8Ai6dRrrFxzfFxffMOhT8RtEMY55bOUwALlwFzHhJ8FkMdmeWMAcQ0OJJgQ6csQDM5Sgj7NZUY9zX3DoeCJIDj5bZIsNCPFRquFkYgZHZ3OJpkNIM5GgEO3docdxUx21MpeHNjI1hMGZLy4ADxb70rY803EOEksc9sER2AMzdBBuNZQasJRIrVC5upbByG5yAEh2gurRRcPtAPLcu+ZmxaWxIcON1KQEREBERAREQEREFTgKfbf9I/aKtlDwtOHO7z9amICIiAtOKw+ZrgIDiIBIn/AJW5EHGYZxYQWuu0jM0WdUgmwBM2BOvJdJQxwrhzWOLSAO1wzCR948Fux+CFVuWY5wDu5qlxWFq0pDQWtd2Rk7TnfOda2+wjVUWGI2a7qntD8xcLggCXWvPhvlaMfVDw0mWPEiC11hNiDEGCGnwVbh9ovzSyqXlwygOaSDl7jGbTTcbqcNsVi5oIY2SLazcZocTcATeI5oN1PFk03MALnGYABMAji4AWmLm9ljXwD8rXEtYWNAGZ0gQNSSImfqWNHa1Un/DcCTBB5nKC4EgEiIkCeKqcXVqPeTVMOHmWGXhlkn1iUF/icYKTWFjWlr5lzbAOjswADMmy5ylQe4xlcXHWxku5nd437lb7HwrnscHZwD5LtA03uybk81eUaeVoEl0DU6nvQadn4csphrnZiPdyHIKSiKAiIgIiICIiAoR2W3SXBucPy2jMHZrSJibxKmogiDZzYLZOUnMWWyyTJ3TBN4leDZbcxdLjLi4aQHFuWRbhxUxEEJuymhjaeZxazLlnL5mnm/qFnS2e1sQTAmGmC0B2oFpjlKlIgh0dlMbAE5WkkNMEAu7xu0HIrHD7JayMrnAhuWZaZaDLQZG6TG9TkQQ37LaS8uJOdrWukjRswRAkGXEysqmzw4HM5zjlLQTlkB3lRAiTA3blKRBHGBaKnWizog8HaXI421UhEQEREBERAREQEREGumyJWxEQEREBERAREQYNoNEQ0CNIAtOsKFV2KxzsxLjJlwJ8rgD80cOd1YIgrsPsRrXZsziQRl0BaOEjUcjwU51BpMloJ4kCfWs0QEREBERAREQEREBERAREQEREBERAREQEREBERAREQEREBERAREQEREBERAREQEREBERAREQEREBERB//2Q=="/>
          <p:cNvSpPr>
            <a:spLocks noChangeAspect="1" noChangeArrowheads="1"/>
          </p:cNvSpPr>
          <p:nvPr/>
        </p:nvSpPr>
        <p:spPr bwMode="auto">
          <a:xfrm>
            <a:off x="1581150" y="-155575"/>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MX" sz="1600">
              <a:latin typeface="Arial" panose="020B0604020202020204" pitchFamily="34" charset="0"/>
            </a:endParaRPr>
          </a:p>
        </p:txBody>
      </p:sp>
      <p:sp>
        <p:nvSpPr>
          <p:cNvPr id="6147" name="AutoShape 10" descr="data:image/jpeg;base64,/9j/4AAQSkZJRgABAQAAAQABAAD/2wCEAAkGBhQSERUSExIWFBUWGR4aFRYWFRUXFxQVGhYYFxUbFBUXHCYeHBsjGRUVIC8hIycpLC4sFR4xNTAqNSYrLCkBCQoKDQwOFA8NFDUYFBgpKSkwNSk1NTU1KSkpNSkpKSwpNTUtLSkpKSkuKTYpKSksKSkrKSkxKSkpKSkqKS4pKf/AABEIAHMBUAMBIgACEQEDEQH/xAAbAAEAAgMBAQAAAAAAAAAAAAAABAUCAwYBB//EAEYQAAEDAgMEBQYLBgUFAAAAAAEAAhEDIQQSMQVBUWEGEyJxgTJCVZGSoRYjUmJysbLB0tPwBxQVc8LRQ0RTguEzNDWTo//EABgBAQEBAQEAAAAAAAAAAAAAAAABAgME/8QAJBEBAAECBQQDAQAAAAAAAAAAAAECEgMRUpHRMVFToRNBcWH/2gAMAwEAAhEDEQA/APuKIiAiIgIiICIiAiIgIiICIiAiIgIiICIiAiIgIiICIiAiwpumVmgIiICIiAiKHiMaQ4tAjKA6TfM2e1lA3j7wgmJKosQ+o7M10kEPaHtJAuJbmA36QRrKUsOXGW0y1xc1wdly5ewA8Ge4iEF4HA6HTVeqhOEcGgZSz4vI8gTL5BkgXcJBv89TXVzTw8xldlkN4OImO4fUEFiirMPtoHUEgBuZw0L3bmjf4Kxp1A4SCCDvCDJERAREQEReOdFzZB6irndIsODHXMnvn3hTaNdr2hzXBwOhBkINiKIdr0QSDWpgixBe2xGu9P4tR/1qf/sb/dBLRasPi2VASx7XAGCWkEA94W1ARRsVtOlT8uo1p4EifVqozekeGP8AjM9aCyRaaGLY/wAh7XfRcD9S3ICLXXxLWCXuDRxcQB71B+EeGmOvZ60Fki10cQ14ljg4cQQR7l7VqhoLnEADUkwB3lBmihjbFD/Wp+23+62UNoU3mGVGOPAOBPqCCQiIgIiICIiCJhanad3n61LVVgKnbf8ASP2irVAREQFhWqhrS46NBJ7gJWarMe4k5iT1UeVTN2He5wjtD6o0QasViXl7T5BAkB2ZzXCdWlh1vBBG8KccP1rWOcC1wG4wWyO0J4f2UGnTNKi14BL7BrSTlaXECY1A0tu0Ru0XMpF57TnEZGu7OoFvDXxQWQDGWs2YG4TEAd+oHioWJ2qQS0ACDBMgmOTZF9PAqop15c45g7nLT2rX1sJDdOACyp1nZRnJfOgMEgGDIdqDf3X1VFizabrdoGTEZZvqRYzI4ZVubj2PHbaIjXUAEQZsC2x3gaqoNSRmFyRcyTmcAHtiL/LHctrX/GGAI4nswCCQDzjdI0PgEzEbN85hztknKHQQ4wJa4aw0QBz1WNPFkOqVBDWNhpaTMm5IAFsxzAeC04PF9VZoAb8kCO/XR2mvIHcTNxWFbUAqMmeVjqA4gHR4AInVBYU3yAYIncbEd6yVXha1JrxkdZwADQCZdcyTxhWigIiIC5Hp5jCOrpSQx0l8b4IA+srrlT9JdhfvNMQYeySw7jOoPfA9SCVS2XQdTDW02FhFoAuO/XxTYuz+opCnwLo7i4kTziFxGydvVcI803tJaD2mHVvNv6gr6DhsQ2o0PaZa4SCg5f8AaBTGSk7fmI8CJ+5S9gbEoPw1JzqTCS25IudVG/aB/wBKn9P+kpsXFYsYemKdGm5uXskvMkcwqLzZWy20A9rbNc/MBwBAEe5U/S3pA6kRRpeW7UjUA2AbzP61VtsPF1KlMuqgNdmcC0eblMR7lxuJqZtpdr/VaPUQB9yDp9kdFqdJsvaKlQ3c53avvifrU+tsei8Q6kw/7QPeFMUfF4wUxJa4i5OVpdAHGFBT7G2EMPiqmWcjmDKTuOa7Z8FZbZ2oMPSdUNzo0cXHQfrgouE6U0arstPO48Aw6Kn/AGg1D8S3cc58RlA+s+tBs6O7L/eZxOJ+MJMMafJAGpjv3cl0NbZNFwyupMI+iB6oUfo3H7rSj5Ks0Hz/AGvgX4CsH0XENdpN9NWu462XabJ2iK9JtQWnUcCNR61WdNqQOFJ3tc0j1x9RKj9AXHqHjcKlvZbP65qin29SH8RaIEF9ORFjJEyp/TTZDGMbWpgMcHQctpm4NtCCPeoHSKf4g3LGbNTyzpmkRPKVK6SvxHxbsRTa6k10kUyQCfnEyQg6jY1dz6FN7/KLQTz5qaoeytpU69MPp6aEaFp4EKYoCIiAiIgodmv+Mf8ATd9oq+XNbLd8bU/mO+0V0gQeoiII+PrOa3sCXEgDlJ/WqrcPgqZqk9XltmcHNy5TMyCLEEzNz5KkbTguaMxaW3kAO8owIGs2MGFng8PmpuY+SCSILi4gC3lG5uJ8UEutSD2lp0O8HxBBVJtTDCndtQTEuBaCbTckRA7V54Lb1fUPhhcRBcWmI0cf6fq4rHZWEFTtPOaCDHynROd/HkNAAgj1nBtFpLC1zhqbFrBoJItc7o4qKXwLCdTckkkwAIFiSGuGmqnbbltWZILh2YncN/Jpv/vUI1XEkAkSSSBaQJBvodIk74VRnVF8wN3Ajjlg3zTpDXiAAdV4+rq8GfNEiXACAST3CPXwWLYdFPKY3gE6m39h4d63nD3l5MkZoGsGIjUEATpPuQRDJ3d3AjSOesDvjeInbG2hleGk9l/Pf5pnnYeyeK9yHRrRdvZMg5xAkA6F1jPHslaTQz2i5bLcpyyA0QAeAe07rZwgsNoTSe6oILnANZIJI1lrWjQbyb66KxwROQAzItLhBdzhRsSQ6i1wJIsTJguad0gam1t6w2U4B7wAGadhpJAI8ozAE9psgaWUVZoiICjMxoNV1KLta13eCXA25QPaUlUu1NhVH1hXpVureBEESCP1uQYdL9mMqUHVCIfTEh2+N4PJa+g5P7tfTOcvdb75XuI2FXrgNr4gZN7abYzd5Ku8Nhm02hjBDWiAEHNftAPxdIfPP2f+Vb9Gf+0o/R+8qNtzo8/EkZqoa1s5QKZJvHlEuvpyWnCdHK9JuRmLIaNB1YMd0lBesqNzFgiQMxHJxN/EgrhumWznU6/XNmHwQ4ea8R/YH1rq9kbJdSdUfUqmq9+W5EQGzA1+cVPxGHbUaWPaHNOoKCJsbazcRTD2kT57fku/twU2poe5c27obkfnw9d1I8Dcd08O+VJ/h+NIg4mnGk9XdBQfs/Hxz/5f9TVedM9mGrQDmiXUzMcWkdr6gfBbdgdGG4Yl2cvcRGgAAmbC53cVdqjlug+1g6n1BMObdvzmm9u4/cupXPbR6HMe/rKTzRfM9nyZ4gWI8CtlLZ+NAj95YRxNOXKCJ06xoFJtEXc9wMDWBy5mPerTo3s00MO1rvKPadyJ3eAgLDZ/RxlN/Wvc6tV+W/d9Fu5Wr5gxE7pEieYQcLt3/wAkz6dL7TV2W06IfRqNdoWmeVtVRY7oe+rVNV2IAeSCMtOAI0jtTuUqtsKvUbkqYslh1DaYaSO+VRT/ALPg7NVPmw2fpSY90rtVG2fs5lFgZTEAesniTxUlQEREBERBy+yj8dU/mP8AtldOFy+yh8dU/mP+2V1AQeoiIIG1DSaM1Rgce4F0cuSx6wDDh1MFu8AQYvJB5ceCrekdE580NIyZRAJdJMgG9pvB5q12VlFLI2HZOyYENLt8etBFqOzjrh2SDDm6lu6bgeaRIIuI01UOsW02gNdr5mVrspBgtBJBiZgFe0qM5okOlwLCeyzyWhrp1lvPTRbA5hZmcXPeAOwSCWi9pDZNtd9lUauuOWATDi3KW6SCS4gTpGWYkSFEGffOUxAAm8ea0cN/hOqtamxmvpyyWSNCQQfkidQOEGL6LWzYT95bB1jUHzTpcySO5BAYQ3Qyb8CIiJnWLnvjkrTCYlnVtp1NDoeF7X3EcVWVMO1hykkGCCG3cCdwJEG0+0scS6SCAACLRpeZjjee9BKxOAfTyedDjPz4GZpjiQCDxIC1YbEAPb2pAMj6OYCR9IOf6lu2dtQshpu3hw+ifu0vu34YvCDIXN0aypceac7XMB4G5sgtKGVuGpipYQ3jYm4uNI4rHZuJol2VggiQJkyNSZ56+Cx2mIw7GkHzRIaSGkDV4G60eKidHsP2y4kAgA5QZPaGruFhEKKtsZjnMPZoVKn0Mn9Tgq+p0gqj/IYnwNA/VVV2ikx/WJpmelWWznndKKov/DsV6qJ9wqLD4X1PR2M9in+NdIizbOpm2vU5v4X1PR2M9in+NPhfU9HYz2Kf410iJbOosr1+nN/C+p6OxnsU/wAafC+p6OxnsU/xrpF5KWzqLK9fpznwvqejsZ7FP8afC+p6OxnsU/xro5SUtnUWV6/Tmz0vqejsZ7FP8a6RpskpK1ETHWc2qYqjrOaNtLGGlTLxTfVI8ymAXG8WBIHvVJ8MKno3GexT/MXSysXPggXvyPv4JMTP29OHXRTGVVF0/suc+GFT0bjPYp/mJ8MKno3GexT/ADF0q8lS2e7p8uF4o3nlzfwwqejcZ7FP8xPhhU9G4z2Kf5i6WUS2e58uF4o3nlzXwwqejcZ7FP8AMT4YVPRuM9in+YulRLZ7ny4XijeeXNfDCp6NxnsU/wAxbR0nq+jsV/8AD81dAiZT3ScXC+sKN55UtLb9V3+QxA7zh/q62VZ4TEl4l1N1Pk7L/SSt6LTlXXTPSjLfkRERzc1stvxtT+Y77ZXSBUOzWfG1Ppu+0VfoCIiCo6QUmNYapYS4WBaSIne6Nw5rHZG1A5/VhjQIJzNNpt6yZ1VpiMO2o0tcJB1C5bEM6moGhzXOZmym4yA+SD4kmZPuQX+OwtKQ9/Z3SJEzftZddN6hdQ8ANcwuzEuLqbrQTJJO4wYHESrChWp1WlkteWgZxre4v4gqA1pzPgVGsuIylwnTyYu0jhyug0sh7y1xs1ksYXw10kxBaTIAaOMEqQH1NabyQ9wguY45RxB4Ra+9eCkxtMuLW1WMBIOhBtmDgZI+tR8RQa1pGR4e1hyg1MwzEGCBMkyDEBURpqVjmaC5pJIqFpgiTlEC4j9cDsqVnMyiu3MyCSYg3I8gCCNRIIUqrXMEUw3LTbc5HaOkQAS0TDSSea1vpzDuuY95gZXnKQ0wQAGulpG/VEbWmkCfi3lrTBdNs4MARPPyua24ZxeTTDWhkybF2cCzgToTMXlQsHh3vGVmTKBlcSJIDvOALW3gAeAVqazabeqFSC1nlEN7I0BIECb6Iqr2rtep1jmsMBtu8758SPdxVnsSpmph2UN3A7yBaXHjMqpp7O6yp284zgHMxvZdaXOLtBM6Lo6VINaGgQBYKDNERAREQEREBUGLwr8ldrWlwc0lssIeHF0ls+cN4O5X6iU8aXDMAMuYtkugmDBItyPqQRjSPWscWzTyuEBhAa8kEOLNbgET/dR9oYIveMjDl6ojQtM9Y0w0+a6AYU6ptOGGpllgJBM3gOykgcJXlPas1HU8okZh5XyQ03HPN7kGijTmu9xYcrmsjNTPB2a+7USvKeGINUBkF1SGnKRDSxoJBAsLO8Vtp7Ymk2oA3tFojP5OePKMWIkLJ21w1rHuaQ1xIJ1DY84n5J48wUEM4d5bSplsmnUIlzS5pZkcGk6SLtB5r2gxzXUCWP8Ai6dRrrFxzfFxffMOhT8RtEMY55bOUwALlwFzHhJ8FkMdmeWMAcQ0OJJgQ6csQDM5Sgj7NZUY9zX3DoeCJIDj5bZIsNCPFRquFkYgZHZ3OJpkNIM5GgEO3docdxUx21MpeHNjI1hMGZLy4ADxb70rY803EOEksc9sER2AMzdBBuNZQasJRIrVC5upbByG5yAEh2gurRRcPtAPLcu+ZmxaWxIcON1KQEREBERAREQEREFTgKfbf9I/aKtlDwtOHO7z9amICIiAtOKw+ZrgIDiIBIn/AJW5EHGYZxYQWuu0jM0WdUgmwBM2BOvJdJQxwrhzWOLSAO1wzCR948Fux+CFVuWY5wDu5qlxWFq0pDQWtd2Rk7TnfOda2+wjVUWGI2a7qntD8xcLggCXWvPhvlaMfVDw0mWPEiC11hNiDEGCGnwVbh9ovzSyqXlwygOaSDl7jGbTTcbqcNsVi5oIY2SLazcZocTcATeI5oN1PFk03MALnGYABMAji4AWmLm9ljXwD8rXEtYWNAGZ0gQNSSImfqWNHa1Un/DcCTBB5nKC4EgEiIkCeKqcXVqPeTVMOHmWGXhlkn1iUF/icYKTWFjWlr5lzbAOjswADMmy5ylQe4xlcXHWxku5nd437lb7HwrnscHZwD5LtA03uybk81eUaeVoEl0DU6nvQadn4csphrnZiPdyHIKSiKAiIgIiICIiAoR2W3SXBucPy2jMHZrSJibxKmogiDZzYLZOUnMWWyyTJ3TBN4leDZbcxdLjLi4aQHFuWRbhxUxEEJuymhjaeZxazLlnL5mnm/qFnS2e1sQTAmGmC0B2oFpjlKlIgh0dlMbAE5WkkNMEAu7xu0HIrHD7JayMrnAhuWZaZaDLQZG6TG9TkQQ37LaS8uJOdrWukjRswRAkGXEysqmzw4HM5zjlLQTlkB3lRAiTA3blKRBHGBaKnWizog8HaXI421UhEQEREBERAREQEREGumyJWxEQEREBERAREQYNoNEQ0CNIAtOsKFV2KxzsxLjJlwJ8rgD80cOd1YIgrsPsRrXZsziQRl0BaOEjUcjwU51BpMloJ4kCfWs0QEREBERAREQEREBERAREQEREBERAREQEREBERAREQEREBERAREQEREBERAREQEREBERAREQEREBERB//2Q=="/>
          <p:cNvSpPr>
            <a:spLocks noChangeAspect="1" noChangeArrowheads="1"/>
          </p:cNvSpPr>
          <p:nvPr/>
        </p:nvSpPr>
        <p:spPr bwMode="auto">
          <a:xfrm>
            <a:off x="1581150" y="-155575"/>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MX" sz="1600">
              <a:latin typeface="Arial" panose="020B0604020202020204" pitchFamily="34" charset="0"/>
            </a:endParaRPr>
          </a:p>
        </p:txBody>
      </p:sp>
      <p:sp>
        <p:nvSpPr>
          <p:cNvPr id="6149" name="3 Rectángulo"/>
          <p:cNvSpPr>
            <a:spLocks noChangeArrowheads="1"/>
          </p:cNvSpPr>
          <p:nvPr/>
        </p:nvSpPr>
        <p:spPr bwMode="auto">
          <a:xfrm>
            <a:off x="2190636" y="999597"/>
            <a:ext cx="8015609" cy="35924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2945" tIns="41473" rIns="82945" bIns="41473">
            <a:spAutoFit/>
          </a:bodyPr>
          <a:lstStyle>
            <a:lvl1pPr marL="309563" indent="-309563"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1087438" indent="-414338"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defRPr/>
            </a:pPr>
            <a:endParaRPr lang="es-MX" altLang="es-MX" sz="2200" b="1" dirty="0">
              <a:latin typeface="Soberana Sans" panose="02000000000000000000" pitchFamily="50" charset="0"/>
              <a:ea typeface="ＭＳ Ｐゴシック" panose="020B0600070205080204" pitchFamily="34" charset="-128"/>
            </a:endParaRPr>
          </a:p>
          <a:p>
            <a:pPr marL="457200" indent="-457200">
              <a:spcBef>
                <a:spcPct val="0"/>
              </a:spcBef>
              <a:buFont typeface="Arial" panose="020B0604020202020204" pitchFamily="34" charset="0"/>
              <a:buAutoNum type="arabicPeriod"/>
              <a:defRPr/>
            </a:pPr>
            <a:endParaRPr lang="es-MX" altLang="es-MX" sz="2200" b="1" dirty="0">
              <a:latin typeface="Soberana Sans" panose="02000000000000000000" pitchFamily="50" charset="0"/>
              <a:ea typeface="ＭＳ Ｐゴシック" panose="020B0600070205080204" pitchFamily="34" charset="-128"/>
            </a:endParaRPr>
          </a:p>
          <a:p>
            <a:pPr marL="1120775" lvl="1" indent="-342900">
              <a:spcBef>
                <a:spcPct val="0"/>
              </a:spcBef>
              <a:buAutoNum type="arabicPeriod"/>
              <a:defRPr/>
            </a:pPr>
            <a:r>
              <a:rPr lang="es-MX" altLang="es-MX" sz="1800" dirty="0" smtClean="0">
                <a:latin typeface="Soberana Sans" panose="02000000000000000000" pitchFamily="50" charset="0"/>
                <a:ea typeface="ＭＳ Ｐゴシック" panose="020B0600070205080204" pitchFamily="34" charset="-128"/>
              </a:rPr>
              <a:t>Contexto</a:t>
            </a:r>
          </a:p>
          <a:p>
            <a:pPr marL="777875" lvl="1" indent="0">
              <a:spcBef>
                <a:spcPct val="0"/>
              </a:spcBef>
              <a:buNone/>
              <a:defRPr/>
            </a:pPr>
            <a:r>
              <a:rPr lang="es-MX" altLang="es-MX" sz="1800" dirty="0" smtClean="0">
                <a:latin typeface="Soberana Sans" panose="02000000000000000000" pitchFamily="50" charset="0"/>
                <a:ea typeface="ＭＳ Ｐゴシック" panose="020B0600070205080204" pitchFamily="34" charset="-128"/>
              </a:rPr>
              <a:t>2.  </a:t>
            </a:r>
            <a:r>
              <a:rPr lang="es-MX" altLang="es-MX" sz="1800" dirty="0">
                <a:latin typeface="Soberana Sans" panose="02000000000000000000" pitchFamily="50" charset="0"/>
                <a:ea typeface="ＭＳ Ｐゴシック" panose="020B0600070205080204" pitchFamily="34" charset="-128"/>
              </a:rPr>
              <a:t>Estrategia</a:t>
            </a:r>
          </a:p>
          <a:p>
            <a:pPr marL="777875" lvl="1" indent="0">
              <a:spcBef>
                <a:spcPct val="0"/>
              </a:spcBef>
              <a:buNone/>
              <a:defRPr/>
            </a:pPr>
            <a:r>
              <a:rPr lang="es-MX" altLang="es-MX" sz="1800" dirty="0" smtClean="0">
                <a:latin typeface="Soberana Sans" panose="02000000000000000000" pitchFamily="50" charset="0"/>
                <a:ea typeface="ＭＳ Ｐゴシック" panose="020B0600070205080204" pitchFamily="34" charset="-128"/>
              </a:rPr>
              <a:t>3.  Características</a:t>
            </a:r>
            <a:endParaRPr lang="es-MX" altLang="es-MX" sz="1800" dirty="0">
              <a:latin typeface="Soberana Sans" panose="02000000000000000000" pitchFamily="50" charset="0"/>
              <a:ea typeface="ＭＳ Ｐゴシック" panose="020B0600070205080204" pitchFamily="34" charset="-128"/>
            </a:endParaRPr>
          </a:p>
          <a:p>
            <a:pPr marL="777875" lvl="1" indent="0">
              <a:spcBef>
                <a:spcPct val="0"/>
              </a:spcBef>
              <a:buNone/>
              <a:defRPr/>
            </a:pPr>
            <a:r>
              <a:rPr lang="es-MX" altLang="es-MX" sz="1800" dirty="0" smtClean="0">
                <a:latin typeface="Soberana Sans" panose="02000000000000000000" pitchFamily="50" charset="0"/>
                <a:ea typeface="ＭＳ Ｐゴシック" panose="020B0600070205080204" pitchFamily="34" charset="-128"/>
              </a:rPr>
              <a:t>4.  </a:t>
            </a:r>
            <a:r>
              <a:rPr lang="es-MX" altLang="es-MX" sz="1800" dirty="0">
                <a:latin typeface="Soberana Sans" panose="02000000000000000000" pitchFamily="50" charset="0"/>
                <a:ea typeface="ＭＳ Ｐゴシック" panose="020B0600070205080204" pitchFamily="34" charset="-128"/>
              </a:rPr>
              <a:t>Gobernanza</a:t>
            </a:r>
          </a:p>
          <a:p>
            <a:pPr marL="777875" lvl="1" indent="0">
              <a:spcBef>
                <a:spcPct val="0"/>
              </a:spcBef>
              <a:buNone/>
              <a:defRPr/>
            </a:pPr>
            <a:r>
              <a:rPr lang="es-MX" altLang="es-MX" sz="1800" dirty="0" smtClean="0">
                <a:latin typeface="Soberana Sans" panose="02000000000000000000" pitchFamily="50" charset="0"/>
                <a:ea typeface="ＭＳ Ｐゴシック" panose="020B0600070205080204" pitchFamily="34" charset="-128"/>
              </a:rPr>
              <a:t>5.  Temas prioritarios</a:t>
            </a:r>
            <a:endParaRPr lang="es-MX" altLang="es-MX" sz="1800" dirty="0">
              <a:latin typeface="Soberana Sans" panose="02000000000000000000" pitchFamily="50" charset="0"/>
              <a:ea typeface="ＭＳ Ｐゴシック" panose="020B0600070205080204" pitchFamily="34" charset="-128"/>
            </a:endParaRPr>
          </a:p>
          <a:p>
            <a:pPr marL="1120775" lvl="1" indent="-342900">
              <a:spcBef>
                <a:spcPct val="0"/>
              </a:spcBef>
              <a:buAutoNum type="arabicPeriod" startAt="6"/>
              <a:defRPr/>
            </a:pPr>
            <a:r>
              <a:rPr lang="es-MX" altLang="es-MX" sz="1800" dirty="0" smtClean="0">
                <a:latin typeface="Soberana Sans" panose="02000000000000000000" pitchFamily="50" charset="0"/>
                <a:ea typeface="ＭＳ Ｐゴシック" panose="020B0600070205080204" pitchFamily="34" charset="-128"/>
              </a:rPr>
              <a:t>Resultados</a:t>
            </a:r>
          </a:p>
          <a:p>
            <a:pPr marL="1120775" lvl="1" indent="-342900">
              <a:spcBef>
                <a:spcPct val="0"/>
              </a:spcBef>
              <a:buAutoNum type="arabicPeriod" startAt="6"/>
              <a:defRPr/>
            </a:pPr>
            <a:r>
              <a:rPr lang="es-MX" altLang="es-MX" sz="1800" dirty="0" smtClean="0">
                <a:latin typeface="Soberana Sans" panose="02000000000000000000" pitchFamily="50" charset="0"/>
                <a:ea typeface="ＭＳ Ｐゴシック" panose="020B0600070205080204" pitchFamily="34" charset="-128"/>
              </a:rPr>
              <a:t>Recursos adicionales</a:t>
            </a:r>
          </a:p>
          <a:p>
            <a:pPr marL="1120775" lvl="1" indent="-342900">
              <a:spcBef>
                <a:spcPct val="0"/>
              </a:spcBef>
              <a:buAutoNum type="arabicPeriod" startAt="6"/>
              <a:defRPr/>
            </a:pPr>
            <a:r>
              <a:rPr lang="es-MX" altLang="es-MX" sz="1800" dirty="0" smtClean="0">
                <a:latin typeface="Soberana Sans" panose="02000000000000000000" pitchFamily="50" charset="0"/>
                <a:ea typeface="ＭＳ Ｐゴシック" panose="020B0600070205080204" pitchFamily="34" charset="-128"/>
              </a:rPr>
              <a:t>Elementos valiosos de la plataforma EDUC@DS</a:t>
            </a:r>
          </a:p>
          <a:p>
            <a:pPr marL="1120775" lvl="1" indent="-342900">
              <a:spcBef>
                <a:spcPct val="0"/>
              </a:spcBef>
              <a:buAutoNum type="arabicPeriod" startAt="6"/>
              <a:defRPr/>
            </a:pPr>
            <a:r>
              <a:rPr lang="es-MX" altLang="es-MX" sz="1800" dirty="0" smtClean="0">
                <a:latin typeface="Soberana Sans" panose="02000000000000000000" pitchFamily="50" charset="0"/>
                <a:ea typeface="ＭＳ Ｐゴシック" panose="020B0600070205080204" pitchFamily="34" charset="-128"/>
              </a:rPr>
              <a:t>Beneficios</a:t>
            </a:r>
            <a:endParaRPr lang="es-MX" altLang="es-MX" sz="1800" dirty="0">
              <a:latin typeface="Soberana Sans" panose="02000000000000000000" pitchFamily="50" charset="0"/>
              <a:ea typeface="ＭＳ Ｐゴシック" panose="020B0600070205080204" pitchFamily="34" charset="-128"/>
            </a:endParaRPr>
          </a:p>
          <a:p>
            <a:pPr marL="777875" lvl="1" indent="0">
              <a:spcBef>
                <a:spcPct val="0"/>
              </a:spcBef>
              <a:buNone/>
              <a:defRPr/>
            </a:pPr>
            <a:endParaRPr lang="es-MX" altLang="es-MX" sz="2200" dirty="0">
              <a:latin typeface="Soberana Sans" panose="02000000000000000000" pitchFamily="50" charset="0"/>
              <a:ea typeface="ＭＳ Ｐゴシック" panose="020B0600070205080204" pitchFamily="34" charset="-128"/>
            </a:endParaRPr>
          </a:p>
        </p:txBody>
      </p:sp>
      <p:sp>
        <p:nvSpPr>
          <p:cNvPr id="8" name="5 Título"/>
          <p:cNvSpPr txBox="1">
            <a:spLocks/>
          </p:cNvSpPr>
          <p:nvPr/>
        </p:nvSpPr>
        <p:spPr>
          <a:xfrm>
            <a:off x="2328863" y="908721"/>
            <a:ext cx="7512050" cy="411163"/>
          </a:xfrm>
          <a:prstGeom prst="rect">
            <a:avLst/>
          </a:prstGeom>
        </p:spPr>
        <p:txBody>
          <a:bodyPr/>
          <a:lstStyle/>
          <a:p>
            <a:pPr algn="ctr">
              <a:defRPr/>
            </a:pPr>
            <a:r>
              <a:rPr lang="es-MX" sz="2400" b="1" dirty="0">
                <a:effectLst>
                  <a:outerShdw blurRad="38100" dist="38100" dir="2700000" algn="tl">
                    <a:srgbClr val="000000">
                      <a:alpha val="43137"/>
                    </a:srgbClr>
                  </a:outerShdw>
                </a:effectLst>
                <a:latin typeface="Soberana Sans" pitchFamily="50" charset="0"/>
                <a:ea typeface="+mj-ea"/>
                <a:cs typeface="+mj-cs"/>
              </a:rPr>
              <a:t>Contenido</a:t>
            </a:r>
          </a:p>
        </p:txBody>
      </p:sp>
      <p:sp>
        <p:nvSpPr>
          <p:cNvPr id="6" name="Marcador de número de diapositiva 2"/>
          <p:cNvSpPr>
            <a:spLocks noGrp="1"/>
          </p:cNvSpPr>
          <p:nvPr>
            <p:ph type="sldNum" sz="quarter" idx="12"/>
          </p:nvPr>
        </p:nvSpPr>
        <p:spPr>
          <a:xfrm>
            <a:off x="8355013" y="6519864"/>
            <a:ext cx="2133600" cy="365125"/>
          </a:xfrm>
        </p:spPr>
        <p:txBody>
          <a:bodyPr/>
          <a:lstStyle/>
          <a:p>
            <a:pPr>
              <a:defRPr/>
            </a:pPr>
            <a:r>
              <a:rPr lang="es-MX" altLang="es-MX" b="1" dirty="0" smtClean="0"/>
              <a:t>2</a:t>
            </a:r>
            <a:endParaRPr lang="es-MX" altLang="es-MX" b="1" dirty="0"/>
          </a:p>
        </p:txBody>
      </p:sp>
    </p:spTree>
    <p:extLst>
      <p:ext uri="{BB962C8B-B14F-4D97-AF65-F5344CB8AC3E}">
        <p14:creationId xmlns:p14="http://schemas.microsoft.com/office/powerpoint/2010/main" val="12370937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95536" y="620688"/>
            <a:ext cx="8229600" cy="5245911"/>
          </a:xfrm>
          <a:prstGeom prst="rect">
            <a:avLst/>
          </a:prstGeom>
          <a:ln>
            <a:noFill/>
          </a:ln>
        </p:spPr>
        <p:txBody>
          <a:bodyPr anchor="ct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 typeface="Arial" pitchFamily="34" charset="0"/>
              <a:buNone/>
              <a:defRPr/>
            </a:pPr>
            <a:endParaRPr lang="es-MX" sz="1200" b="1" kern="1100" dirty="0">
              <a:latin typeface="Cambria Math" panose="02040503050406030204" pitchFamily="18" charset="0"/>
              <a:ea typeface="Cambria Math" panose="02040503050406030204" pitchFamily="18" charset="0"/>
            </a:endParaRPr>
          </a:p>
          <a:p>
            <a:pPr marL="0" indent="0">
              <a:lnSpc>
                <a:spcPct val="90000"/>
              </a:lnSpc>
              <a:buFont typeface="Arial" pitchFamily="34" charset="0"/>
              <a:buNone/>
              <a:defRPr/>
            </a:pPr>
            <a:endParaRPr lang="es-MX" sz="1200" b="1" dirty="0" smtClean="0">
              <a:latin typeface="Cambria Math" panose="02040503050406030204" pitchFamily="18" charset="0"/>
              <a:ea typeface="Cambria Math" panose="02040503050406030204" pitchFamily="18" charset="0"/>
            </a:endParaRPr>
          </a:p>
          <a:p>
            <a:pPr marL="0" indent="0">
              <a:lnSpc>
                <a:spcPct val="90000"/>
              </a:lnSpc>
              <a:buFont typeface="Arial" pitchFamily="34" charset="0"/>
              <a:buNone/>
              <a:defRPr/>
            </a:pPr>
            <a:endParaRPr lang="es-MX" sz="1200" b="1" dirty="0" smtClean="0">
              <a:latin typeface="Cambria Math" panose="02040503050406030204" pitchFamily="18" charset="0"/>
              <a:ea typeface="Cambria Math" panose="02040503050406030204" pitchFamily="18" charset="0"/>
            </a:endParaRPr>
          </a:p>
          <a:p>
            <a:pPr marL="342000" lvl="8" indent="-126000">
              <a:lnSpc>
                <a:spcPct val="90000"/>
              </a:lnSpc>
              <a:buFont typeface="Arial"/>
              <a:buNone/>
              <a:defRPr/>
            </a:pPr>
            <a:endParaRPr lang="es-MX" sz="1200" b="1" dirty="0" smtClean="0">
              <a:latin typeface="Cambria Math" panose="02040503050406030204" pitchFamily="18" charset="0"/>
              <a:ea typeface="Cambria Math" panose="02040503050406030204" pitchFamily="18" charset="0"/>
              <a:cs typeface="Candara"/>
            </a:endParaRPr>
          </a:p>
          <a:p>
            <a:pPr marL="0" indent="0">
              <a:lnSpc>
                <a:spcPct val="90000"/>
              </a:lnSpc>
              <a:buFont typeface="Arial" pitchFamily="34" charset="0"/>
              <a:buNone/>
              <a:defRPr/>
            </a:pPr>
            <a:endParaRPr lang="es-MX" sz="1200" b="1" dirty="0" smtClean="0">
              <a:latin typeface="Cambria Math" panose="02040503050406030204" pitchFamily="18" charset="0"/>
              <a:ea typeface="Cambria Math" panose="02040503050406030204" pitchFamily="18" charset="0"/>
            </a:endParaRPr>
          </a:p>
          <a:p>
            <a:pPr marL="0" indent="0">
              <a:lnSpc>
                <a:spcPct val="90000"/>
              </a:lnSpc>
              <a:buFont typeface="Arial" pitchFamily="34" charset="0"/>
              <a:buNone/>
              <a:defRPr/>
            </a:pPr>
            <a:endParaRPr lang="es-MX" sz="1200" b="1" dirty="0" smtClean="0">
              <a:latin typeface="Cambria Math" panose="02040503050406030204" pitchFamily="18" charset="0"/>
              <a:ea typeface="Cambria Math" panose="02040503050406030204" pitchFamily="18" charset="0"/>
            </a:endParaRPr>
          </a:p>
        </p:txBody>
      </p:sp>
      <p:sp>
        <p:nvSpPr>
          <p:cNvPr id="3" name="CuadroTexto 2"/>
          <p:cNvSpPr txBox="1"/>
          <p:nvPr/>
        </p:nvSpPr>
        <p:spPr>
          <a:xfrm>
            <a:off x="1012011" y="1199936"/>
            <a:ext cx="1848584" cy="369332"/>
          </a:xfrm>
          <a:prstGeom prst="rect">
            <a:avLst/>
          </a:prstGeom>
          <a:noFill/>
        </p:spPr>
        <p:txBody>
          <a:bodyPr wrap="none" rtlCol="0">
            <a:spAutoFit/>
          </a:bodyPr>
          <a:lstStyle/>
          <a:p>
            <a:pPr algn="ctr"/>
            <a:r>
              <a:rPr lang="es-MX" b="1" dirty="0" smtClean="0">
                <a:latin typeface="Soberana Sans" panose="02000000000000000000" pitchFamily="50" charset="0"/>
              </a:rPr>
              <a:t>9. BENEFICIOS</a:t>
            </a:r>
            <a:endParaRPr lang="es-MX" b="1" dirty="0">
              <a:latin typeface="Soberana Sans" panose="02000000000000000000" pitchFamily="50" charset="0"/>
            </a:endParaRPr>
          </a:p>
        </p:txBody>
      </p:sp>
      <p:sp>
        <p:nvSpPr>
          <p:cNvPr id="4" name="Shape 223"/>
          <p:cNvSpPr/>
          <p:nvPr/>
        </p:nvSpPr>
        <p:spPr>
          <a:xfrm>
            <a:off x="910779" y="1617193"/>
            <a:ext cx="10495690" cy="3190489"/>
          </a:xfrm>
          <a:prstGeom prst="rect">
            <a:avLst/>
          </a:prstGeom>
          <a:solidFill>
            <a:srgbClr val="FFFFFF"/>
          </a:solidFill>
          <a:ln w="57150">
            <a:noFill/>
            <a:round/>
          </a:ln>
          <a:extLst>
            <a:ext uri="{C572A759-6A51-4108-AA02-DFA0A04FC94B}">
              <ma14:wrappingTextBoxFlag xmlns:ma14="http://schemas.microsoft.com/office/mac/drawingml/2011/main" xmlns="" val="1"/>
            </a:ext>
          </a:extLst>
        </p:spPr>
        <p:txBody>
          <a:bodyPr wrap="square" lIns="0" tIns="0" rIns="0" bIns="0">
            <a:spAutoFit/>
          </a:bodyPr>
          <a:lstStyle/>
          <a:p>
            <a:pPr marL="285750" lvl="0" indent="-192088">
              <a:lnSpc>
                <a:spcPct val="150000"/>
              </a:lnSpc>
              <a:buSzPct val="100000"/>
              <a:buFont typeface="Wingdings" panose="05000000000000000000" pitchFamily="2" charset="2"/>
              <a:buChar char="Ø"/>
            </a:pPr>
            <a:r>
              <a:rPr lang="es-MX" sz="1400" dirty="0" smtClean="0">
                <a:latin typeface="Soberana Sans Light"/>
                <a:ea typeface="Soberana Sans Light"/>
                <a:cs typeface="Soberana Sans Light"/>
                <a:sym typeface="Soberana Sans Light"/>
              </a:rPr>
              <a:t>Optimiza la oferta de cursos en línea de las instituciones del sector</a:t>
            </a:r>
          </a:p>
          <a:p>
            <a:pPr marL="285750" lvl="0" indent="-192088">
              <a:lnSpc>
                <a:spcPct val="150000"/>
              </a:lnSpc>
              <a:buSzPct val="100000"/>
              <a:buFont typeface="Wingdings" panose="05000000000000000000" pitchFamily="2" charset="2"/>
              <a:buChar char="Ø"/>
            </a:pPr>
            <a:r>
              <a:rPr lang="es-MX" sz="1400" dirty="0" smtClean="0">
                <a:latin typeface="Soberana Sans Light"/>
                <a:ea typeface="Soberana Sans Light"/>
                <a:cs typeface="Soberana Sans Light"/>
                <a:sym typeface="Soberana Sans Light"/>
              </a:rPr>
              <a:t>Se cuenta con  una red de profesionales capacitados, actualizados del sector</a:t>
            </a:r>
          </a:p>
          <a:p>
            <a:pPr marL="285750" lvl="0" indent="-192088">
              <a:lnSpc>
                <a:spcPct val="150000"/>
              </a:lnSpc>
              <a:buSzPct val="100000"/>
              <a:buFont typeface="Wingdings" panose="05000000000000000000" pitchFamily="2" charset="2"/>
              <a:buChar char="Ø"/>
            </a:pPr>
            <a:r>
              <a:rPr lang="es-MX" sz="1400" dirty="0" smtClean="0">
                <a:latin typeface="Soberana Sans Light"/>
                <a:ea typeface="Soberana Sans Light"/>
                <a:cs typeface="Soberana Sans Light"/>
                <a:sym typeface="Soberana Sans Light"/>
              </a:rPr>
              <a:t>Propiciar el intercambio de conocimiento </a:t>
            </a:r>
          </a:p>
          <a:p>
            <a:pPr marL="285750" lvl="0" indent="-192088">
              <a:lnSpc>
                <a:spcPct val="150000"/>
              </a:lnSpc>
              <a:buSzPct val="100000"/>
              <a:buFont typeface="Wingdings" panose="05000000000000000000" pitchFamily="2" charset="2"/>
              <a:buChar char="Ø"/>
            </a:pPr>
            <a:r>
              <a:rPr lang="es-MX" sz="1400" dirty="0" smtClean="0">
                <a:latin typeface="Soberana Sans Light"/>
                <a:ea typeface="Soberana Sans Light"/>
                <a:cs typeface="Soberana Sans Light"/>
                <a:sym typeface="Soberana Sans Light"/>
              </a:rPr>
              <a:t>Ampliar la cobertura</a:t>
            </a:r>
          </a:p>
          <a:p>
            <a:pPr marL="285750" lvl="0" indent="-192088">
              <a:lnSpc>
                <a:spcPct val="150000"/>
              </a:lnSpc>
              <a:buSzPct val="100000"/>
              <a:buFont typeface="Wingdings" panose="05000000000000000000" pitchFamily="2" charset="2"/>
              <a:buChar char="Ø"/>
            </a:pPr>
            <a:r>
              <a:rPr lang="es-MX" sz="1400" dirty="0" smtClean="0">
                <a:latin typeface="Soberana Sans Light"/>
                <a:ea typeface="Soberana Sans Light"/>
                <a:cs typeface="Soberana Sans Light"/>
                <a:sym typeface="Soberana Sans Light"/>
              </a:rPr>
              <a:t> Beneficiar a los médicos generales y médicos pasantes que por años no han tomado un solo curso de actualización.</a:t>
            </a:r>
          </a:p>
          <a:p>
            <a:pPr marL="285750" lvl="0" indent="-192088">
              <a:lnSpc>
                <a:spcPct val="150000"/>
              </a:lnSpc>
              <a:buSzPct val="100000"/>
              <a:buFont typeface="Wingdings" panose="05000000000000000000" pitchFamily="2" charset="2"/>
              <a:buChar char="Ø"/>
            </a:pPr>
            <a:r>
              <a:rPr lang="es-MX" sz="1400" dirty="0" smtClean="0">
                <a:latin typeface="Soberana Sans Light"/>
                <a:ea typeface="Soberana Sans Light"/>
                <a:cs typeface="Soberana Sans Light"/>
                <a:sym typeface="Soberana Sans Light"/>
              </a:rPr>
              <a:t>Focalizar los problemas prioritarios del Sistema de </a:t>
            </a:r>
            <a:r>
              <a:rPr lang="es-MX" sz="1400" dirty="0">
                <a:latin typeface="Soberana Sans Light"/>
                <a:ea typeface="Soberana Sans Light"/>
                <a:cs typeface="Soberana Sans Light"/>
                <a:sym typeface="Soberana Sans Light"/>
              </a:rPr>
              <a:t>S</a:t>
            </a:r>
            <a:r>
              <a:rPr lang="es-MX" sz="1400" dirty="0" smtClean="0">
                <a:latin typeface="Soberana Sans Light"/>
                <a:ea typeface="Soberana Sans Light"/>
                <a:cs typeface="Soberana Sans Light"/>
                <a:sym typeface="Soberana Sans Light"/>
              </a:rPr>
              <a:t>alud en un esfuerzo Sectorial.</a:t>
            </a:r>
          </a:p>
          <a:p>
            <a:pPr marL="285750" lvl="0" indent="-192088">
              <a:lnSpc>
                <a:spcPct val="150000"/>
              </a:lnSpc>
              <a:buSzPct val="100000"/>
              <a:buFont typeface="Wingdings" panose="05000000000000000000" pitchFamily="2" charset="2"/>
              <a:buChar char="Ø"/>
            </a:pPr>
            <a:r>
              <a:rPr lang="es-MX" sz="1400" dirty="0" smtClean="0">
                <a:latin typeface="Soberana Sans Light"/>
                <a:ea typeface="Soberana Sans Light"/>
                <a:cs typeface="Soberana Sans Light"/>
                <a:sym typeface="Soberana Sans Light"/>
              </a:rPr>
              <a:t>Impulsa cursos que sean útiles a los profesionales de la salud y generar capacidades para  proporcionar servicios de calidad mas homogéneos dentro del Sector Salud</a:t>
            </a:r>
          </a:p>
          <a:p>
            <a:pPr marL="285750" lvl="0" indent="-192088">
              <a:lnSpc>
                <a:spcPct val="150000"/>
              </a:lnSpc>
              <a:buSzPct val="100000"/>
              <a:buFont typeface="Wingdings" panose="05000000000000000000" pitchFamily="2" charset="2"/>
              <a:buChar char="Ø"/>
            </a:pPr>
            <a:r>
              <a:rPr lang="es-MX" sz="1400" dirty="0" smtClean="0">
                <a:latin typeface="Soberana Sans Light"/>
                <a:ea typeface="Soberana Sans Light"/>
                <a:cs typeface="Soberana Sans Light"/>
                <a:sym typeface="Soberana Sans Light"/>
              </a:rPr>
              <a:t>Contar con información confiable para tomar decisiones relacionadas con la capacitación requerida que coadyuve a tener personal más resolutivo en el Sistema Nacional de Salud</a:t>
            </a:r>
            <a:endParaRPr lang="es-MX" sz="1400" dirty="0">
              <a:latin typeface="Soberana Sans Light"/>
              <a:ea typeface="Soberana Sans Light"/>
              <a:cs typeface="Soberana Sans Light"/>
              <a:sym typeface="Soberana Sans Light"/>
            </a:endParaRPr>
          </a:p>
        </p:txBody>
      </p:sp>
      <p:pic>
        <p:nvPicPr>
          <p:cNvPr id="5" name="Picture 2" descr="logosC"/>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19635" y="4903533"/>
            <a:ext cx="5597834" cy="1202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0491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
          <p:cNvSpPr txBox="1">
            <a:spLocks/>
          </p:cNvSpPr>
          <p:nvPr/>
        </p:nvSpPr>
        <p:spPr>
          <a:xfrm>
            <a:off x="6120010" y="4948585"/>
            <a:ext cx="5906527" cy="117157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400" b="1" dirty="0" smtClean="0">
                <a:solidFill>
                  <a:schemeClr val="tx1">
                    <a:lumMod val="65000"/>
                    <a:lumOff val="35000"/>
                  </a:schemeClr>
                </a:solidFill>
              </a:rPr>
              <a:t>Ricardo Morales Carmona</a:t>
            </a:r>
          </a:p>
          <a:p>
            <a:r>
              <a:rPr lang="es-MX" sz="1400" b="1" dirty="0" smtClean="0">
                <a:solidFill>
                  <a:schemeClr val="tx1">
                    <a:lumMod val="65000"/>
                    <a:lumOff val="35000"/>
                  </a:schemeClr>
                </a:solidFill>
              </a:rPr>
              <a:t>Director General Adjunto de Educación en Salud</a:t>
            </a:r>
          </a:p>
          <a:p>
            <a:r>
              <a:rPr lang="es-MX" sz="1400" b="1" dirty="0" smtClean="0">
                <a:solidFill>
                  <a:schemeClr val="tx1">
                    <a:lumMod val="65000"/>
                    <a:lumOff val="35000"/>
                  </a:schemeClr>
                </a:solidFill>
                <a:hlinkClick r:id="rId2"/>
              </a:rPr>
              <a:t>ricardo.moralesc@salud.gob.mx</a:t>
            </a:r>
            <a:endParaRPr lang="es-MX" sz="1400" b="1" dirty="0" smtClean="0">
              <a:solidFill>
                <a:schemeClr val="tx1">
                  <a:lumMod val="65000"/>
                  <a:lumOff val="35000"/>
                </a:schemeClr>
              </a:solidFill>
            </a:endParaRPr>
          </a:p>
          <a:p>
            <a:r>
              <a:rPr lang="es-MX" sz="1400" b="1" dirty="0" smtClean="0">
                <a:solidFill>
                  <a:schemeClr val="tx1">
                    <a:lumMod val="65000"/>
                    <a:lumOff val="35000"/>
                  </a:schemeClr>
                </a:solidFill>
              </a:rPr>
              <a:t>Tel. 50 62 23 00 cisco 53580</a:t>
            </a:r>
            <a:endParaRPr lang="es-MX" sz="1400" b="1" dirty="0">
              <a:solidFill>
                <a:schemeClr val="tx1">
                  <a:lumMod val="65000"/>
                  <a:lumOff val="35000"/>
                </a:schemeClr>
              </a:solidFill>
            </a:endParaRPr>
          </a:p>
        </p:txBody>
      </p:sp>
      <p:sp>
        <p:nvSpPr>
          <p:cNvPr id="4" name="Rectángulo 3"/>
          <p:cNvSpPr/>
          <p:nvPr/>
        </p:nvSpPr>
        <p:spPr>
          <a:xfrm>
            <a:off x="1391377" y="2491890"/>
            <a:ext cx="9457266" cy="707886"/>
          </a:xfrm>
          <a:prstGeom prst="rect">
            <a:avLst/>
          </a:prstGeom>
        </p:spPr>
        <p:txBody>
          <a:bodyPr wrap="square">
            <a:spAutoFit/>
          </a:bodyPr>
          <a:lstStyle/>
          <a:p>
            <a:r>
              <a:rPr lang="es-MX" dirty="0">
                <a:latin typeface="Calibri" panose="020F0502020204030204" pitchFamily="34" charset="0"/>
                <a:ea typeface="Calibri" panose="020F0502020204030204" pitchFamily="34" charset="0"/>
                <a:cs typeface="Times New Roman" panose="02020603050405020304" pitchFamily="18" charset="0"/>
              </a:rPr>
              <a:t> </a:t>
            </a:r>
            <a:r>
              <a:rPr lang="es-MX" sz="4000" u="sng" dirty="0">
                <a:solidFill>
                  <a:srgbClr val="0563C1"/>
                </a:solidFill>
                <a:latin typeface="Soberana Sans" panose="02000000000000000000" pitchFamily="50" charset="0"/>
                <a:ea typeface="Calibri" panose="020F0502020204030204" pitchFamily="34" charset="0"/>
                <a:cs typeface="Times New Roman" panose="02020603050405020304" pitchFamily="18" charset="0"/>
                <a:hlinkClick r:id="rId3"/>
              </a:rPr>
              <a:t>http://educads.salud.gob.mx/sitio/</a:t>
            </a:r>
            <a:endParaRPr lang="es-MX" sz="4000" dirty="0">
              <a:latin typeface="Soberana Sans" panose="02000000000000000000" pitchFamily="50" charset="0"/>
            </a:endParaRPr>
          </a:p>
        </p:txBody>
      </p:sp>
    </p:spTree>
    <p:extLst>
      <p:ext uri="{BB962C8B-B14F-4D97-AF65-F5344CB8AC3E}">
        <p14:creationId xmlns:p14="http://schemas.microsoft.com/office/powerpoint/2010/main" val="2211745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19075" y="710340"/>
            <a:ext cx="8229600" cy="5245911"/>
          </a:xfrm>
          <a:prstGeom prst="rect">
            <a:avLst/>
          </a:prstGeom>
          <a:ln>
            <a:noFill/>
          </a:ln>
        </p:spPr>
        <p:txBody>
          <a:bodyPr anchor="ct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 typeface="Arial" pitchFamily="34" charset="0"/>
              <a:buNone/>
              <a:defRPr/>
            </a:pPr>
            <a:endParaRPr lang="es-MX" sz="1200" b="1" kern="1100" dirty="0"/>
          </a:p>
          <a:p>
            <a:pPr marL="0" indent="0">
              <a:lnSpc>
                <a:spcPct val="90000"/>
              </a:lnSpc>
              <a:buFont typeface="Arial" pitchFamily="34" charset="0"/>
              <a:buNone/>
              <a:defRPr/>
            </a:pPr>
            <a:endParaRPr lang="es-MX" sz="1200" b="1" dirty="0" smtClean="0"/>
          </a:p>
          <a:p>
            <a:pPr marL="0" indent="0">
              <a:lnSpc>
                <a:spcPct val="90000"/>
              </a:lnSpc>
              <a:buFont typeface="Arial" pitchFamily="34" charset="0"/>
              <a:buNone/>
              <a:defRPr/>
            </a:pPr>
            <a:endParaRPr lang="es-MX" sz="1200" b="1" dirty="0" smtClean="0"/>
          </a:p>
          <a:p>
            <a:pPr marL="342000" lvl="8" indent="-126000">
              <a:lnSpc>
                <a:spcPct val="90000"/>
              </a:lnSpc>
              <a:buFont typeface="Arial"/>
              <a:buNone/>
              <a:defRPr/>
            </a:pPr>
            <a:endParaRPr lang="es-MX" sz="1200" b="1" dirty="0" smtClean="0">
              <a:cs typeface="Candara"/>
            </a:endParaRPr>
          </a:p>
          <a:p>
            <a:pPr marL="0" indent="0">
              <a:lnSpc>
                <a:spcPct val="90000"/>
              </a:lnSpc>
              <a:buFont typeface="Arial" pitchFamily="34" charset="0"/>
              <a:buNone/>
              <a:defRPr/>
            </a:pPr>
            <a:endParaRPr lang="es-MX" sz="1200" b="1" dirty="0" smtClean="0"/>
          </a:p>
          <a:p>
            <a:pPr marL="0" indent="0">
              <a:lnSpc>
                <a:spcPct val="90000"/>
              </a:lnSpc>
              <a:buFont typeface="Arial" pitchFamily="34" charset="0"/>
              <a:buNone/>
              <a:defRPr/>
            </a:pPr>
            <a:endParaRPr lang="es-MX" sz="1200" b="1" dirty="0" smtClean="0"/>
          </a:p>
        </p:txBody>
      </p:sp>
      <p:pic>
        <p:nvPicPr>
          <p:cNvPr id="5" name="Picture 2" descr="C:\DGCES 2014\PROYECTO MARRUECOS\salud2a11_Cimg_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7620" y="1237192"/>
            <a:ext cx="4384075"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Elipse"/>
          <p:cNvSpPr/>
          <p:nvPr/>
        </p:nvSpPr>
        <p:spPr>
          <a:xfrm>
            <a:off x="8451850" y="2724200"/>
            <a:ext cx="611697" cy="334962"/>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a:latin typeface="Soberana Sans" panose="02000000000000000000" pitchFamily="50" charset="0"/>
            </a:endParaRPr>
          </a:p>
        </p:txBody>
      </p:sp>
      <p:cxnSp>
        <p:nvCxnSpPr>
          <p:cNvPr id="7" name="3 Conector recto de flecha"/>
          <p:cNvCxnSpPr>
            <a:stCxn id="6" idx="2"/>
          </p:cNvCxnSpPr>
          <p:nvPr/>
        </p:nvCxnSpPr>
        <p:spPr>
          <a:xfrm flipH="1">
            <a:off x="7245350" y="2891681"/>
            <a:ext cx="1206500" cy="794"/>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8" name="5 Elipse"/>
          <p:cNvSpPr/>
          <p:nvPr/>
        </p:nvSpPr>
        <p:spPr>
          <a:xfrm>
            <a:off x="6318250" y="2641650"/>
            <a:ext cx="877717" cy="552450"/>
          </a:xfrm>
          <a:prstGeom prst="ellipse">
            <a:avLst/>
          </a:prstGeom>
          <a:solidFill>
            <a:schemeClr val="bg1">
              <a:lumMod val="85000"/>
            </a:schemeClr>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050" b="1" dirty="0">
                <a:solidFill>
                  <a:schemeClr val="tx1"/>
                </a:solidFill>
                <a:effectLst>
                  <a:outerShdw blurRad="38100" dist="38100" dir="2700000" algn="tl">
                    <a:srgbClr val="000000">
                      <a:alpha val="43137"/>
                    </a:srgbClr>
                  </a:outerShdw>
                </a:effectLst>
                <a:latin typeface="Soberana Sans" panose="02000000000000000000" pitchFamily="50" charset="0"/>
              </a:rPr>
              <a:t>DGCES</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973" y="4507564"/>
            <a:ext cx="2998364" cy="1780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9 Rectángulo"/>
          <p:cNvSpPr/>
          <p:nvPr/>
        </p:nvSpPr>
        <p:spPr>
          <a:xfrm>
            <a:off x="425975" y="849407"/>
            <a:ext cx="2337324" cy="461665"/>
          </a:xfrm>
          <a:prstGeom prst="rect">
            <a:avLst/>
          </a:prstGeom>
        </p:spPr>
        <p:txBody>
          <a:bodyPr wrap="square">
            <a:spAutoFit/>
          </a:bodyPr>
          <a:lstStyle/>
          <a:p>
            <a:pPr algn="ctr">
              <a:defRPr/>
            </a:pPr>
            <a:r>
              <a:rPr lang="es-MX" sz="2400" b="1" dirty="0" smtClean="0">
                <a:latin typeface="Soberana Sans" panose="02000000000000000000" pitchFamily="50" charset="0"/>
              </a:rPr>
              <a:t>1. Contexto</a:t>
            </a:r>
            <a:endParaRPr lang="en-US" sz="2400" dirty="0">
              <a:effectLst>
                <a:outerShdw blurRad="38100" dist="38100" dir="2700000" algn="tl">
                  <a:srgbClr val="000000">
                    <a:alpha val="43137"/>
                  </a:srgbClr>
                </a:outerShdw>
              </a:effectLst>
              <a:latin typeface="Soberana Sans" panose="02000000000000000000" pitchFamily="50" charset="0"/>
            </a:endParaRPr>
          </a:p>
        </p:txBody>
      </p:sp>
      <p:sp>
        <p:nvSpPr>
          <p:cNvPr id="12" name="10 Elipse"/>
          <p:cNvSpPr/>
          <p:nvPr/>
        </p:nvSpPr>
        <p:spPr>
          <a:xfrm>
            <a:off x="8461375" y="1887587"/>
            <a:ext cx="611697" cy="334963"/>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a:latin typeface="Soberana Sans" panose="02000000000000000000" pitchFamily="50" charset="0"/>
            </a:endParaRPr>
          </a:p>
        </p:txBody>
      </p:sp>
      <p:sp>
        <p:nvSpPr>
          <p:cNvPr id="13" name="11 Elipse"/>
          <p:cNvSpPr/>
          <p:nvPr/>
        </p:nvSpPr>
        <p:spPr>
          <a:xfrm>
            <a:off x="6318250" y="1779637"/>
            <a:ext cx="877717" cy="550863"/>
          </a:xfrm>
          <a:prstGeom prst="ellipse">
            <a:avLst/>
          </a:prstGeom>
          <a:solidFill>
            <a:schemeClr val="bg1">
              <a:lumMod val="85000"/>
            </a:schemeClr>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050" b="1" dirty="0">
                <a:solidFill>
                  <a:schemeClr val="tx1"/>
                </a:solidFill>
                <a:effectLst>
                  <a:outerShdw blurRad="38100" dist="38100" dir="2700000" algn="tl">
                    <a:srgbClr val="000000">
                      <a:alpha val="43137"/>
                    </a:srgbClr>
                  </a:outerShdw>
                </a:effectLst>
                <a:latin typeface="Soberana Sans" panose="02000000000000000000" pitchFamily="50" charset="0"/>
              </a:rPr>
              <a:t>SIDSS</a:t>
            </a:r>
          </a:p>
        </p:txBody>
      </p:sp>
      <p:cxnSp>
        <p:nvCxnSpPr>
          <p:cNvPr id="14" name="12 Conector recto de flecha"/>
          <p:cNvCxnSpPr/>
          <p:nvPr/>
        </p:nvCxnSpPr>
        <p:spPr>
          <a:xfrm flipH="1">
            <a:off x="8387584" y="2055862"/>
            <a:ext cx="64266" cy="0"/>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13 Conector recto de flecha"/>
          <p:cNvCxnSpPr>
            <a:stCxn id="13" idx="4"/>
            <a:endCxn id="8" idx="0"/>
          </p:cNvCxnSpPr>
          <p:nvPr/>
        </p:nvCxnSpPr>
        <p:spPr>
          <a:xfrm>
            <a:off x="6757109" y="2330500"/>
            <a:ext cx="0" cy="311150"/>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flipV="1">
            <a:off x="0" y="4345376"/>
            <a:ext cx="11976303" cy="59936"/>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
        <p:nvSpPr>
          <p:cNvPr id="17" name="17 Rectángulo"/>
          <p:cNvSpPr/>
          <p:nvPr/>
        </p:nvSpPr>
        <p:spPr>
          <a:xfrm>
            <a:off x="3619794" y="4519419"/>
            <a:ext cx="8975725" cy="523220"/>
          </a:xfrm>
          <a:prstGeom prst="rect">
            <a:avLst/>
          </a:prstGeom>
        </p:spPr>
        <p:txBody>
          <a:bodyPr>
            <a:spAutoFit/>
          </a:bodyPr>
          <a:lstStyle/>
          <a:p>
            <a:pPr algn="ctr">
              <a:defRPr/>
            </a:pPr>
            <a:r>
              <a:rPr lang="es-MX" sz="1400" b="1" i="1" dirty="0"/>
              <a:t>SECRETARIAS DE SALUD ESTATALES SESA´S</a:t>
            </a:r>
          </a:p>
          <a:p>
            <a:pPr algn="ctr">
              <a:defRPr/>
            </a:pPr>
            <a:r>
              <a:rPr lang="es-MX" sz="1400" i="1" dirty="0">
                <a:effectLst>
                  <a:outerShdw blurRad="38100" dist="38100" dir="2700000" algn="tl">
                    <a:srgbClr val="000000">
                      <a:alpha val="43137"/>
                    </a:srgbClr>
                  </a:outerShdw>
                </a:effectLst>
              </a:rPr>
              <a:t>Operan de conformidad con las políticas y estrategias de la Ley General de </a:t>
            </a:r>
            <a:r>
              <a:rPr lang="es-MX" sz="1400" i="1" dirty="0" smtClean="0">
                <a:effectLst>
                  <a:outerShdw blurRad="38100" dist="38100" dir="2700000" algn="tl">
                    <a:srgbClr val="000000">
                      <a:alpha val="43137"/>
                    </a:srgbClr>
                  </a:outerShdw>
                </a:effectLst>
              </a:rPr>
              <a:t>Salud</a:t>
            </a:r>
            <a:endParaRPr lang="es-MX" sz="1400" i="1" dirty="0">
              <a:effectLst>
                <a:outerShdw blurRad="38100" dist="38100" dir="2700000" algn="tl">
                  <a:srgbClr val="000000">
                    <a:alpha val="43137"/>
                  </a:srgbClr>
                </a:outerShdw>
              </a:effectLst>
            </a:endParaRPr>
          </a:p>
        </p:txBody>
      </p:sp>
      <p:sp>
        <p:nvSpPr>
          <p:cNvPr id="18" name="18 Rectángulo"/>
          <p:cNvSpPr>
            <a:spLocks noChangeArrowheads="1"/>
          </p:cNvSpPr>
          <p:nvPr/>
        </p:nvSpPr>
        <p:spPr bwMode="auto">
          <a:xfrm>
            <a:off x="4354286" y="5044473"/>
            <a:ext cx="737740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Geneva"/>
                <a:cs typeface="Geneva"/>
              </a:defRPr>
            </a:lvl1pPr>
            <a:lvl2pPr marL="742950" indent="-285750" eaLnBrk="0" hangingPunct="0">
              <a:defRPr>
                <a:solidFill>
                  <a:schemeClr val="tx1"/>
                </a:solidFill>
                <a:latin typeface="Calibri" panose="020F0502020204030204" pitchFamily="34" charset="0"/>
                <a:ea typeface="Geneva"/>
                <a:cs typeface="Geneva"/>
              </a:defRPr>
            </a:lvl2pPr>
            <a:lvl3pPr marL="1143000" indent="-228600" eaLnBrk="0" hangingPunct="0">
              <a:defRPr>
                <a:solidFill>
                  <a:schemeClr val="tx1"/>
                </a:solidFill>
                <a:latin typeface="Calibri" panose="020F0502020204030204" pitchFamily="34" charset="0"/>
                <a:ea typeface="Geneva"/>
                <a:cs typeface="Geneva"/>
              </a:defRPr>
            </a:lvl3pPr>
            <a:lvl4pPr marL="1600200" indent="-228600" eaLnBrk="0" hangingPunct="0">
              <a:defRPr>
                <a:solidFill>
                  <a:schemeClr val="tx1"/>
                </a:solidFill>
                <a:latin typeface="Calibri" panose="020F0502020204030204" pitchFamily="34" charset="0"/>
                <a:ea typeface="Geneva"/>
                <a:cs typeface="Geneva"/>
              </a:defRPr>
            </a:lvl4pPr>
            <a:lvl5pPr marL="2057400" indent="-228600" eaLnBrk="0" hangingPunct="0">
              <a:defRPr>
                <a:solidFill>
                  <a:schemeClr val="tx1"/>
                </a:solidFill>
                <a:latin typeface="Calibri" panose="020F0502020204030204" pitchFamily="34" charset="0"/>
                <a:ea typeface="Geneva"/>
                <a:cs typeface="Geneva"/>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9pPr>
          </a:lstStyle>
          <a:p>
            <a:pPr algn="just" eaLnBrk="1" hangingPunct="1"/>
            <a:r>
              <a:rPr lang="es-MX" altLang="es-MX" sz="1400" dirty="0">
                <a:latin typeface="Soberana Sans" panose="02000000000000000000" pitchFamily="50" charset="0"/>
              </a:rPr>
              <a:t>Operar y desarrollar estrategias de capacitación, actualización y educación continua alineadas al PND y PROSESA conforme a las políticas nacionales, documentos técnico-normativos, </a:t>
            </a:r>
            <a:r>
              <a:rPr lang="es-MX" altLang="es-MX" sz="1400" dirty="0" smtClean="0">
                <a:latin typeface="Soberana Sans" panose="02000000000000000000" pitchFamily="50" charset="0"/>
              </a:rPr>
              <a:t>modelos nacionales</a:t>
            </a:r>
            <a:r>
              <a:rPr lang="es-MX" altLang="es-MX" sz="1400" dirty="0">
                <a:latin typeface="Soberana Sans" panose="02000000000000000000" pitchFamily="50" charset="0"/>
              </a:rPr>
              <a:t>, conforme a las condiciones,  necesidades y normatividad estatal.</a:t>
            </a:r>
            <a:endParaRPr lang="en-US" altLang="es-MX" sz="1400" dirty="0">
              <a:latin typeface="Soberana Sans" panose="02000000000000000000" pitchFamily="50" charset="0"/>
            </a:endParaRPr>
          </a:p>
        </p:txBody>
      </p:sp>
      <p:sp>
        <p:nvSpPr>
          <p:cNvPr id="20" name="9 Rectángulo"/>
          <p:cNvSpPr/>
          <p:nvPr/>
        </p:nvSpPr>
        <p:spPr>
          <a:xfrm>
            <a:off x="7044408" y="1223881"/>
            <a:ext cx="5246762" cy="276999"/>
          </a:xfrm>
          <a:prstGeom prst="rect">
            <a:avLst/>
          </a:prstGeom>
        </p:spPr>
        <p:txBody>
          <a:bodyPr wrap="square">
            <a:spAutoFit/>
          </a:bodyPr>
          <a:lstStyle/>
          <a:p>
            <a:pPr algn="ctr">
              <a:defRPr/>
            </a:pPr>
            <a:r>
              <a:rPr lang="es-MX" sz="1200" b="1" i="1" dirty="0">
                <a:latin typeface="Soberana Sans" panose="02000000000000000000" pitchFamily="50" charset="0"/>
              </a:rPr>
              <a:t>Contribuimos a </a:t>
            </a:r>
            <a:r>
              <a:rPr lang="es-MX" sz="1200" b="1" i="1" dirty="0" smtClean="0">
                <a:latin typeface="Soberana Sans" panose="02000000000000000000" pitchFamily="50" charset="0"/>
              </a:rPr>
              <a:t>dirigir la  </a:t>
            </a:r>
            <a:r>
              <a:rPr lang="es-MX" sz="1200" b="1" i="1" dirty="0">
                <a:latin typeface="Soberana Sans" panose="02000000000000000000" pitchFamily="50" charset="0"/>
              </a:rPr>
              <a:t>política en materia de </a:t>
            </a:r>
            <a:r>
              <a:rPr lang="es-MX" sz="1200" b="1" i="1" dirty="0" smtClean="0">
                <a:latin typeface="Soberana Sans" panose="02000000000000000000" pitchFamily="50" charset="0"/>
              </a:rPr>
              <a:t>FRHS</a:t>
            </a:r>
            <a:endParaRPr lang="en-US" sz="1200" i="1" dirty="0">
              <a:effectLst>
                <a:outerShdw blurRad="38100" dist="38100" dir="2700000" algn="tl">
                  <a:srgbClr val="000000">
                    <a:alpha val="43137"/>
                  </a:srgbClr>
                </a:outerShdw>
              </a:effectLst>
              <a:latin typeface="Soberana Sans" panose="02000000000000000000" pitchFamily="50" charset="0"/>
            </a:endParaRPr>
          </a:p>
        </p:txBody>
      </p:sp>
      <p:sp>
        <p:nvSpPr>
          <p:cNvPr id="23" name="7 Rectángulo"/>
          <p:cNvSpPr/>
          <p:nvPr/>
        </p:nvSpPr>
        <p:spPr>
          <a:xfrm>
            <a:off x="425975" y="1450138"/>
            <a:ext cx="4217855" cy="3198311"/>
          </a:xfrm>
          <a:prstGeom prst="rect">
            <a:avLst/>
          </a:prstGeom>
        </p:spPr>
        <p:txBody>
          <a:bodyPr wrap="square">
            <a:spAutoFit/>
          </a:bodyPr>
          <a:lstStyle/>
          <a:p>
            <a:pPr>
              <a:defRPr/>
            </a:pPr>
            <a:r>
              <a:rPr lang="es-ES_tradnl" sz="1400" b="1" dirty="0"/>
              <a:t>Reglamento interior de la Secretaría de Salud artículo 18 fracciones la </a:t>
            </a:r>
            <a:r>
              <a:rPr lang="es-ES_tradnl" sz="1600" b="1" dirty="0"/>
              <a:t>DGCES</a:t>
            </a:r>
          </a:p>
          <a:p>
            <a:pPr>
              <a:defRPr/>
            </a:pPr>
            <a:endParaRPr lang="es-ES_tradnl" sz="1400" b="1" dirty="0"/>
          </a:p>
          <a:p>
            <a:pPr marL="285750" indent="-285750" algn="just">
              <a:buFont typeface="Arial" panose="020B0604020202020204" pitchFamily="34" charset="0"/>
              <a:buChar char="•"/>
              <a:defRPr/>
            </a:pPr>
            <a:r>
              <a:rPr lang="es-ES" sz="1400" dirty="0"/>
              <a:t>XVIII. , XIX. , XXII. XXIV. </a:t>
            </a:r>
          </a:p>
          <a:p>
            <a:pPr algn="just">
              <a:lnSpc>
                <a:spcPct val="107000"/>
              </a:lnSpc>
              <a:spcAft>
                <a:spcPts val="1200"/>
              </a:spcAft>
            </a:pPr>
            <a:r>
              <a:rPr lang="es-ES" sz="1400" u="sng" dirty="0"/>
              <a:t>Diseñar, </a:t>
            </a:r>
            <a:r>
              <a:rPr lang="es-ES" sz="1400" u="sng" dirty="0" smtClean="0"/>
              <a:t>promover y evaluar la aplicación de modelos </a:t>
            </a:r>
            <a:r>
              <a:rPr lang="es-ES" sz="1400" u="sng" dirty="0"/>
              <a:t>educativos y de capacitación</a:t>
            </a:r>
            <a:r>
              <a:rPr lang="es-ES" sz="1400" u="sng" dirty="0" smtClean="0"/>
              <a:t>,</a:t>
            </a:r>
            <a:r>
              <a:rPr lang="es-ES" sz="1400" dirty="0" smtClean="0"/>
              <a:t> </a:t>
            </a:r>
            <a:r>
              <a:rPr lang="es-ES" sz="1400" dirty="0"/>
              <a:t>orientados a mejorar </a:t>
            </a:r>
            <a:r>
              <a:rPr lang="es-ES" sz="1400" dirty="0" smtClean="0"/>
              <a:t>el desarrollo y  </a:t>
            </a:r>
            <a:r>
              <a:rPr lang="es-ES" sz="1400" dirty="0"/>
              <a:t>desempeño </a:t>
            </a:r>
            <a:r>
              <a:rPr lang="es-MX" sz="1400" dirty="0" smtClean="0">
                <a:latin typeface="Arial" panose="020B0604020202020204" pitchFamily="34" charset="0"/>
                <a:ea typeface="Calibri" panose="020F0502020204030204" pitchFamily="34" charset="0"/>
                <a:cs typeface="Times New Roman" panose="02020603050405020304" pitchFamily="18" charset="0"/>
              </a:rPr>
              <a:t>de los recursos humanos para la salud, orientar la formación de los recursos humanos para la salud, así como establecer, supervisar y evaluar los programas de formación, capacitación y educación continua de recursos humanos para la salud.</a:t>
            </a:r>
          </a:p>
          <a:p>
            <a:pPr marL="285750" indent="-285750" algn="just">
              <a:buFont typeface="Arial" panose="020B0604020202020204" pitchFamily="34" charset="0"/>
              <a:buChar char="•"/>
              <a:defRPr/>
            </a:pPr>
            <a:endParaRPr lang="en-US" sz="1400" dirty="0"/>
          </a:p>
        </p:txBody>
      </p:sp>
    </p:spTree>
    <p:extLst>
      <p:ext uri="{BB962C8B-B14F-4D97-AF65-F5344CB8AC3E}">
        <p14:creationId xmlns:p14="http://schemas.microsoft.com/office/powerpoint/2010/main" val="2827870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Marcador de número de diapositiva"/>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ea typeface="MS PGothic" pitchFamily="34" charset="-128"/>
              </a:defRPr>
            </a:lvl1pPr>
            <a:lvl2pPr marL="742950" indent="-285750" eaLnBrk="0" hangingPunct="0">
              <a:defRPr sz="1600">
                <a:solidFill>
                  <a:schemeClr val="tx1"/>
                </a:solidFill>
                <a:latin typeface="Arial" pitchFamily="34" charset="0"/>
                <a:ea typeface="MS PGothic" pitchFamily="34" charset="-128"/>
              </a:defRPr>
            </a:lvl2pPr>
            <a:lvl3pPr marL="1143000" indent="-228600" eaLnBrk="0" hangingPunct="0">
              <a:defRPr sz="1600">
                <a:solidFill>
                  <a:schemeClr val="tx1"/>
                </a:solidFill>
                <a:latin typeface="Arial" pitchFamily="34" charset="0"/>
                <a:ea typeface="MS PGothic" pitchFamily="34" charset="-128"/>
              </a:defRPr>
            </a:lvl3pPr>
            <a:lvl4pPr marL="1600200" indent="-228600" eaLnBrk="0" hangingPunct="0">
              <a:defRPr sz="1600">
                <a:solidFill>
                  <a:schemeClr val="tx1"/>
                </a:solidFill>
                <a:latin typeface="Arial" pitchFamily="34" charset="0"/>
                <a:ea typeface="MS PGothic" pitchFamily="34" charset="-128"/>
              </a:defRPr>
            </a:lvl4pPr>
            <a:lvl5pPr marL="2057400" indent="-228600" eaLnBrk="0" hangingPunct="0">
              <a:defRPr sz="1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MS PGothic" pitchFamily="34" charset="-128"/>
              </a:defRPr>
            </a:lvl9pPr>
          </a:lstStyle>
          <a:p>
            <a:pPr eaLnBrk="1" hangingPunct="1"/>
            <a:fld id="{C1CFD7EE-410A-4937-99AA-736BC05922A7}" type="slidenum">
              <a:rPr lang="es-MX" altLang="es-MX" sz="1400" b="1">
                <a:solidFill>
                  <a:schemeClr val="bg1"/>
                </a:solidFill>
                <a:latin typeface="Soberana Sans" pitchFamily="50" charset="0"/>
              </a:rPr>
              <a:pPr eaLnBrk="1" hangingPunct="1"/>
              <a:t>4</a:t>
            </a:fld>
            <a:endParaRPr lang="es-MX" altLang="es-MX" sz="1400" b="1" dirty="0">
              <a:solidFill>
                <a:schemeClr val="bg1"/>
              </a:solidFill>
              <a:latin typeface="Soberana Sans" pitchFamily="50" charset="0"/>
            </a:endParaRPr>
          </a:p>
        </p:txBody>
      </p:sp>
      <p:sp>
        <p:nvSpPr>
          <p:cNvPr id="4" name="1 Título"/>
          <p:cNvSpPr txBox="1">
            <a:spLocks/>
          </p:cNvSpPr>
          <p:nvPr/>
        </p:nvSpPr>
        <p:spPr>
          <a:xfrm>
            <a:off x="1919289" y="777418"/>
            <a:ext cx="8336781" cy="411163"/>
          </a:xfrm>
          <a:prstGeom prst="rect">
            <a:avLst/>
          </a:prstGeom>
        </p:spPr>
        <p:txBody>
          <a:bodyPr/>
          <a:lstStyle/>
          <a:p>
            <a:pPr marL="329765" indent="-329765">
              <a:defRPr/>
            </a:pPr>
            <a:r>
              <a:rPr lang="es-MX" sz="2400" b="1" dirty="0">
                <a:effectLst>
                  <a:outerShdw blurRad="38100" dist="38100" dir="2700000" algn="tl">
                    <a:srgbClr val="000000">
                      <a:alpha val="43137"/>
                    </a:srgbClr>
                  </a:outerShdw>
                </a:effectLst>
                <a:latin typeface="Soberana Sans" pitchFamily="50" charset="0"/>
                <a:ea typeface="+mj-ea"/>
                <a:cs typeface="+mj-cs"/>
              </a:rPr>
              <a:t>1. Contexto</a:t>
            </a:r>
          </a:p>
        </p:txBody>
      </p:sp>
      <p:sp>
        <p:nvSpPr>
          <p:cNvPr id="8" name="Rectángulo 7"/>
          <p:cNvSpPr/>
          <p:nvPr/>
        </p:nvSpPr>
        <p:spPr>
          <a:xfrm>
            <a:off x="1919289" y="1412776"/>
            <a:ext cx="8336781" cy="4042132"/>
          </a:xfrm>
          <a:prstGeom prst="rect">
            <a:avLst/>
          </a:prstGeom>
        </p:spPr>
        <p:txBody>
          <a:bodyPr wrap="square">
            <a:spAutoFit/>
          </a:bodyPr>
          <a:lstStyle/>
          <a:p>
            <a:pPr>
              <a:spcAft>
                <a:spcPts val="600"/>
              </a:spcAft>
              <a:defRPr/>
            </a:pPr>
            <a:r>
              <a:rPr lang="es-MX" sz="2000" b="1" dirty="0">
                <a:latin typeface="Soberana Sans" panose="02000000000000000000" pitchFamily="50" charset="0"/>
                <a:ea typeface="Cambria Math" panose="02040503050406030204" pitchFamily="18" charset="0"/>
              </a:rPr>
              <a:t>Existen condiciones que hay que superar:</a:t>
            </a:r>
          </a:p>
          <a:p>
            <a:pPr>
              <a:spcAft>
                <a:spcPts val="600"/>
              </a:spcAft>
              <a:defRPr/>
            </a:pPr>
            <a:endParaRPr lang="es-MX" sz="2000" b="1" dirty="0">
              <a:latin typeface="Soberana Sans" panose="02000000000000000000" pitchFamily="50" charset="0"/>
              <a:ea typeface="Cambria Math" panose="02040503050406030204" pitchFamily="18" charset="0"/>
            </a:endParaRPr>
          </a:p>
          <a:p>
            <a:pPr marL="452438" indent="-285750" algn="just">
              <a:spcAft>
                <a:spcPts val="800"/>
              </a:spcAft>
              <a:buFont typeface="Arial" panose="020B0604020202020204" pitchFamily="34" charset="0"/>
              <a:buChar char="•"/>
              <a:defRPr/>
            </a:pPr>
            <a:r>
              <a:rPr lang="es-MX" sz="2000" b="1" dirty="0">
                <a:solidFill>
                  <a:srgbClr val="953735"/>
                </a:solidFill>
                <a:latin typeface="Soberana Sans" panose="02000000000000000000" pitchFamily="50" charset="0"/>
                <a:ea typeface="Geneva"/>
                <a:cs typeface="Geneva"/>
              </a:rPr>
              <a:t>Falta de actualización </a:t>
            </a:r>
            <a:r>
              <a:rPr lang="es-MX" sz="2000" dirty="0">
                <a:latin typeface="Soberana Sans" panose="02000000000000000000" pitchFamily="50" charset="0"/>
                <a:ea typeface="Cambria Math" panose="02040503050406030204" pitchFamily="18" charset="0"/>
              </a:rPr>
              <a:t>a personal de salud. </a:t>
            </a:r>
          </a:p>
          <a:p>
            <a:pPr marL="452438" indent="-285750" algn="just">
              <a:spcAft>
                <a:spcPts val="800"/>
              </a:spcAft>
              <a:buFont typeface="Arial" panose="020B0604020202020204" pitchFamily="34" charset="0"/>
              <a:buChar char="•"/>
              <a:defRPr/>
            </a:pPr>
            <a:r>
              <a:rPr lang="es-MX" sz="2000" b="1" dirty="0">
                <a:solidFill>
                  <a:srgbClr val="953735"/>
                </a:solidFill>
                <a:latin typeface="Soberana Sans" panose="02000000000000000000" pitchFamily="50" charset="0"/>
                <a:ea typeface="Cambria Math" panose="02040503050406030204" pitchFamily="18" charset="0"/>
              </a:rPr>
              <a:t>Capacitación aislada </a:t>
            </a:r>
            <a:r>
              <a:rPr lang="es-MX" sz="2000" dirty="0">
                <a:latin typeface="Soberana Sans" panose="02000000000000000000" pitchFamily="50" charset="0"/>
                <a:ea typeface="Cambria Math" panose="02040503050406030204" pitchFamily="18" charset="0"/>
              </a:rPr>
              <a:t>y duplicidad se esfuerzos. </a:t>
            </a:r>
          </a:p>
          <a:p>
            <a:pPr marL="452438" indent="-285750" algn="just">
              <a:spcAft>
                <a:spcPts val="800"/>
              </a:spcAft>
              <a:buFont typeface="Arial" panose="020B0604020202020204" pitchFamily="34" charset="0"/>
              <a:buChar char="•"/>
              <a:defRPr/>
            </a:pPr>
            <a:r>
              <a:rPr lang="es-MX" sz="2000" dirty="0">
                <a:latin typeface="Soberana Sans" panose="02000000000000000000" pitchFamily="50" charset="0"/>
                <a:ea typeface="Cambria Math" panose="02040503050406030204" pitchFamily="18" charset="0"/>
              </a:rPr>
              <a:t>Capacitación presencial en su mayoría (alto costo).</a:t>
            </a:r>
          </a:p>
          <a:p>
            <a:pPr marL="452438" indent="-285750" algn="just">
              <a:spcAft>
                <a:spcPts val="800"/>
              </a:spcAft>
              <a:buFont typeface="Arial" panose="020B0604020202020204" pitchFamily="34" charset="0"/>
              <a:buChar char="•"/>
              <a:defRPr/>
            </a:pPr>
            <a:r>
              <a:rPr lang="es-MX" sz="2000" b="1" dirty="0">
                <a:solidFill>
                  <a:srgbClr val="953735"/>
                </a:solidFill>
                <a:latin typeface="Soberana Sans" panose="02000000000000000000" pitchFamily="50" charset="0"/>
                <a:ea typeface="Cambria Math" panose="02040503050406030204" pitchFamily="18" charset="0"/>
              </a:rPr>
              <a:t>Cobertura limitada </a:t>
            </a:r>
            <a:r>
              <a:rPr lang="es-MX" sz="2000" dirty="0">
                <a:latin typeface="Soberana Sans" panose="02000000000000000000" pitchFamily="50" charset="0"/>
                <a:ea typeface="Cambria Math" panose="02040503050406030204" pitchFamily="18" charset="0"/>
              </a:rPr>
              <a:t>de temas.</a:t>
            </a:r>
          </a:p>
          <a:p>
            <a:pPr marL="452438" indent="-285750" algn="just">
              <a:spcAft>
                <a:spcPts val="800"/>
              </a:spcAft>
              <a:buFont typeface="Arial" panose="020B0604020202020204" pitchFamily="34" charset="0"/>
              <a:buChar char="•"/>
              <a:defRPr/>
            </a:pPr>
            <a:r>
              <a:rPr lang="es-MX" sz="2000" dirty="0">
                <a:latin typeface="Soberana Sans" panose="02000000000000000000" pitchFamily="50" charset="0"/>
                <a:ea typeface="Cambria Math" panose="02040503050406030204" pitchFamily="18" charset="0"/>
              </a:rPr>
              <a:t>Falta de presupuesto o accesibilidad.</a:t>
            </a:r>
          </a:p>
          <a:p>
            <a:pPr marL="452438" indent="-285750" algn="just">
              <a:spcAft>
                <a:spcPts val="800"/>
              </a:spcAft>
              <a:buFont typeface="Arial" panose="020B0604020202020204" pitchFamily="34" charset="0"/>
              <a:buChar char="•"/>
              <a:defRPr/>
            </a:pPr>
            <a:r>
              <a:rPr lang="es-MX" sz="2000" b="1" dirty="0">
                <a:solidFill>
                  <a:srgbClr val="953735"/>
                </a:solidFill>
                <a:latin typeface="Soberana Sans" panose="02000000000000000000" pitchFamily="50" charset="0"/>
                <a:ea typeface="Cambria Math" panose="02040503050406030204" pitchFamily="18" charset="0"/>
              </a:rPr>
              <a:t>Escasa oferta </a:t>
            </a:r>
            <a:r>
              <a:rPr lang="es-MX" sz="2000" dirty="0">
                <a:latin typeface="Soberana Sans" panose="02000000000000000000" pitchFamily="50" charset="0"/>
                <a:ea typeface="Cambria Math" panose="02040503050406030204" pitchFamily="18" charset="0"/>
              </a:rPr>
              <a:t>de formación continua formal.</a:t>
            </a:r>
          </a:p>
          <a:p>
            <a:pPr marL="452438" indent="-285750" algn="just">
              <a:spcAft>
                <a:spcPts val="800"/>
              </a:spcAft>
              <a:buFont typeface="Arial" panose="020B0604020202020204" pitchFamily="34" charset="0"/>
              <a:buChar char="•"/>
              <a:defRPr/>
            </a:pPr>
            <a:r>
              <a:rPr lang="es-MX" sz="2000" b="1" dirty="0">
                <a:solidFill>
                  <a:srgbClr val="953735"/>
                </a:solidFill>
                <a:latin typeface="Soberana Sans" panose="02000000000000000000" pitchFamily="50" charset="0"/>
                <a:ea typeface="Cambria Math" panose="02040503050406030204" pitchFamily="18" charset="0"/>
              </a:rPr>
              <a:t>Heterogeneidad en la calidad </a:t>
            </a:r>
            <a:r>
              <a:rPr lang="es-MX" sz="2000" dirty="0">
                <a:latin typeface="Soberana Sans" panose="02000000000000000000" pitchFamily="50" charset="0"/>
                <a:ea typeface="Cambria Math" panose="02040503050406030204" pitchFamily="18" charset="0"/>
              </a:rPr>
              <a:t>de la capacitación.</a:t>
            </a:r>
          </a:p>
          <a:p>
            <a:pPr marL="452438" indent="-285750" algn="just">
              <a:spcAft>
                <a:spcPts val="800"/>
              </a:spcAft>
              <a:buFont typeface="Arial" panose="020B0604020202020204" pitchFamily="34" charset="0"/>
              <a:buChar char="•"/>
              <a:defRPr/>
            </a:pPr>
            <a:r>
              <a:rPr lang="es-MX" sz="2000" b="1" dirty="0">
                <a:solidFill>
                  <a:srgbClr val="953735"/>
                </a:solidFill>
                <a:latin typeface="Soberana Sans" panose="02000000000000000000" pitchFamily="50" charset="0"/>
                <a:ea typeface="Cambria Math" panose="02040503050406030204" pitchFamily="18" charset="0"/>
              </a:rPr>
              <a:t>Falta de inclusión de personal no institucional.</a:t>
            </a:r>
            <a:endParaRPr lang="es-ES" sz="2000" b="1" dirty="0">
              <a:solidFill>
                <a:srgbClr val="953735"/>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370096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BROTE DE COLERA EN MÃX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698" y="3132431"/>
            <a:ext cx="3941762" cy="2216047"/>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859830" y="1680216"/>
            <a:ext cx="5074245" cy="1200329"/>
          </a:xfrm>
          <a:prstGeom prst="rect">
            <a:avLst/>
          </a:prstGeom>
        </p:spPr>
        <p:txBody>
          <a:bodyPr wrap="square">
            <a:spAutoFit/>
          </a:bodyPr>
          <a:lstStyle/>
          <a:p>
            <a:pPr marL="342000" indent="-126000" algn="just">
              <a:lnSpc>
                <a:spcPct val="90000"/>
              </a:lnSpc>
              <a:buSzPct val="80000"/>
              <a:defRPr/>
            </a:pPr>
            <a:r>
              <a:rPr lang="es-MX" sz="1600" kern="1100" dirty="0" smtClean="0">
                <a:latin typeface="Soberana Sans" panose="02000000000000000000" pitchFamily="50" charset="0"/>
              </a:rPr>
              <a:t>A finales del 2013 se dio un brote de Cólera en nuestro país y los médicos en servicio en las comunidades donde apareció no sabían diagnosticarlo pues jamás habían tenido experiencia con esta enfermedad.</a:t>
            </a:r>
            <a:endParaRPr lang="es-MX" sz="1600" kern="1100" dirty="0">
              <a:latin typeface="Soberana Sans" panose="02000000000000000000" pitchFamily="50" charset="0"/>
            </a:endParaRPr>
          </a:p>
        </p:txBody>
      </p:sp>
      <p:sp>
        <p:nvSpPr>
          <p:cNvPr id="8" name="Rectángulo 7"/>
          <p:cNvSpPr/>
          <p:nvPr/>
        </p:nvSpPr>
        <p:spPr>
          <a:xfrm>
            <a:off x="6001040" y="3307891"/>
            <a:ext cx="5953125" cy="2086725"/>
          </a:xfrm>
          <a:prstGeom prst="rect">
            <a:avLst/>
          </a:prstGeom>
        </p:spPr>
        <p:txBody>
          <a:bodyPr wrap="square">
            <a:spAutoFit/>
          </a:bodyPr>
          <a:lstStyle/>
          <a:p>
            <a:pPr marL="180975" algn="just">
              <a:lnSpc>
                <a:spcPct val="90000"/>
              </a:lnSpc>
              <a:buSzPct val="80000"/>
              <a:defRPr/>
            </a:pPr>
            <a:r>
              <a:rPr lang="es-MX" sz="1600" kern="1100" dirty="0" smtClean="0">
                <a:latin typeface="Soberana Sans" panose="02000000000000000000" pitchFamily="50" charset="0"/>
              </a:rPr>
              <a:t>En 2014 se diseñó una estrategia de capacitación para homologar criterios de atención con el personal médico de todo el Sector, en el que intervinieron IMSS, ISSSTE, MARINA, SEDENA, LA SS (DGCES) y el INSP, creando un MOOC, con el que se capacitó alrededor de 16,000 participantes en 2014. </a:t>
            </a:r>
          </a:p>
          <a:p>
            <a:pPr marL="180975" algn="just">
              <a:lnSpc>
                <a:spcPct val="90000"/>
              </a:lnSpc>
              <a:buSzPct val="80000"/>
              <a:defRPr/>
            </a:pPr>
            <a:endParaRPr lang="es-MX" sz="1600" kern="1100" dirty="0">
              <a:latin typeface="Soberana Sans" panose="02000000000000000000" pitchFamily="50" charset="0"/>
            </a:endParaRPr>
          </a:p>
          <a:p>
            <a:pPr marL="180975" algn="just">
              <a:lnSpc>
                <a:spcPct val="90000"/>
              </a:lnSpc>
              <a:buSzPct val="80000"/>
              <a:defRPr/>
            </a:pPr>
            <a:r>
              <a:rPr lang="es-MX" sz="1600" kern="1100" dirty="0" smtClean="0">
                <a:latin typeface="Soberana Sans" panose="02000000000000000000" pitchFamily="50" charset="0"/>
              </a:rPr>
              <a:t>Esta experiencia sirvió de base para desarrollar otro MOOC de influenza en 2015 que contó con14,000 participantes. </a:t>
            </a:r>
            <a:endParaRPr lang="es-MX" sz="1600" kern="1100" dirty="0">
              <a:latin typeface="Soberana Sans" panose="02000000000000000000" pitchFamily="50" charset="0"/>
            </a:endParaRPr>
          </a:p>
        </p:txBody>
      </p:sp>
      <p:sp>
        <p:nvSpPr>
          <p:cNvPr id="9" name="1 Título"/>
          <p:cNvSpPr txBox="1">
            <a:spLocks/>
          </p:cNvSpPr>
          <p:nvPr/>
        </p:nvSpPr>
        <p:spPr>
          <a:xfrm>
            <a:off x="640822" y="1175834"/>
            <a:ext cx="8336781" cy="411163"/>
          </a:xfrm>
          <a:prstGeom prst="rect">
            <a:avLst/>
          </a:prstGeom>
        </p:spPr>
        <p:txBody>
          <a:bodyPr/>
          <a:lstStyle/>
          <a:p>
            <a:pPr marL="329765" indent="-329765">
              <a:defRPr/>
            </a:pPr>
            <a:r>
              <a:rPr lang="es-MX" sz="2400" b="1" dirty="0">
                <a:effectLst>
                  <a:outerShdw blurRad="38100" dist="38100" dir="2700000" algn="tl">
                    <a:srgbClr val="000000">
                      <a:alpha val="43137"/>
                    </a:srgbClr>
                  </a:outerShdw>
                </a:effectLst>
                <a:latin typeface="Soberana Sans" pitchFamily="50" charset="0"/>
                <a:ea typeface="+mj-ea"/>
                <a:cs typeface="+mj-cs"/>
              </a:rPr>
              <a:t>1. Contexto</a:t>
            </a:r>
          </a:p>
        </p:txBody>
      </p:sp>
    </p:spTree>
    <p:extLst>
      <p:ext uri="{BB962C8B-B14F-4D97-AF65-F5344CB8AC3E}">
        <p14:creationId xmlns:p14="http://schemas.microsoft.com/office/powerpoint/2010/main" val="1532397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ágenes integrada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1" y="2630416"/>
            <a:ext cx="2926486" cy="176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884403" y="1614493"/>
            <a:ext cx="10846164" cy="369332"/>
          </a:xfrm>
          <a:prstGeom prst="rect">
            <a:avLst/>
          </a:prstGeom>
          <a:noFill/>
        </p:spPr>
        <p:txBody>
          <a:bodyPr wrap="square" rtlCol="0">
            <a:spAutoFit/>
          </a:bodyPr>
          <a:lstStyle/>
          <a:p>
            <a:r>
              <a:rPr lang="es-MX" b="1" dirty="0" smtClean="0">
                <a:latin typeface="Soberana Sans" panose="02000000000000000000" pitchFamily="50" charset="0"/>
              </a:rPr>
              <a:t>Con los antecedentes y el pilotaje de los </a:t>
            </a:r>
            <a:r>
              <a:rPr lang="es-MX" b="1" dirty="0" err="1" smtClean="0">
                <a:latin typeface="Soberana Sans" panose="02000000000000000000" pitchFamily="50" charset="0"/>
              </a:rPr>
              <a:t>MOOC´s</a:t>
            </a:r>
            <a:r>
              <a:rPr lang="es-MX" b="1" dirty="0" smtClean="0">
                <a:latin typeface="Soberana Sans" panose="02000000000000000000" pitchFamily="50" charset="0"/>
              </a:rPr>
              <a:t> realizados como respuesta emergente</a:t>
            </a:r>
            <a:endParaRPr lang="es-MX" b="1" dirty="0">
              <a:latin typeface="Soberana Sans" panose="02000000000000000000" pitchFamily="50" charset="0"/>
            </a:endParaRPr>
          </a:p>
        </p:txBody>
      </p:sp>
      <p:pic>
        <p:nvPicPr>
          <p:cNvPr id="5122"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2630416"/>
            <a:ext cx="4981575" cy="275232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723899" y="2141051"/>
            <a:ext cx="5953125" cy="978729"/>
          </a:xfrm>
          <a:prstGeom prst="rect">
            <a:avLst/>
          </a:prstGeom>
        </p:spPr>
        <p:txBody>
          <a:bodyPr wrap="square">
            <a:spAutoFit/>
          </a:bodyPr>
          <a:lstStyle/>
          <a:p>
            <a:pPr marL="180975" algn="just">
              <a:lnSpc>
                <a:spcPct val="90000"/>
              </a:lnSpc>
              <a:buSzPct val="80000"/>
              <a:defRPr/>
            </a:pPr>
            <a:r>
              <a:rPr lang="es-MX" sz="1600" kern="1100" dirty="0" smtClean="0">
                <a:latin typeface="Soberana Sans" panose="02000000000000000000" pitchFamily="50" charset="0"/>
              </a:rPr>
              <a:t>En Septiembre de 2016, se nos instruye crear una plataforma rectora para homologar criterios de atención médica en los padecimientos más relevantes que afectan la salud pública.</a:t>
            </a:r>
            <a:endParaRPr lang="es-MX" sz="1600" kern="1100" dirty="0">
              <a:latin typeface="Soberana Sans" panose="02000000000000000000" pitchFamily="50" charset="0"/>
            </a:endParaRPr>
          </a:p>
        </p:txBody>
      </p:sp>
      <p:sp>
        <p:nvSpPr>
          <p:cNvPr id="4" name="CuadroTexto 3"/>
          <p:cNvSpPr txBox="1"/>
          <p:nvPr/>
        </p:nvSpPr>
        <p:spPr>
          <a:xfrm>
            <a:off x="7077075" y="4921071"/>
            <a:ext cx="4448175" cy="923330"/>
          </a:xfrm>
          <a:prstGeom prst="rect">
            <a:avLst/>
          </a:prstGeom>
          <a:noFill/>
        </p:spPr>
        <p:txBody>
          <a:bodyPr wrap="square" rtlCol="0">
            <a:spAutoFit/>
          </a:bodyPr>
          <a:lstStyle/>
          <a:p>
            <a:pPr algn="just"/>
            <a:r>
              <a:rPr lang="es-MX" dirty="0" smtClean="0"/>
              <a:t>A finales de 2016 se empieza a diseñar la plataforma así como sus lineamientos Para el montaje de </a:t>
            </a:r>
            <a:r>
              <a:rPr lang="es-MX" dirty="0" err="1" smtClean="0"/>
              <a:t>MOOC´s</a:t>
            </a:r>
            <a:endParaRPr lang="es-MX" dirty="0"/>
          </a:p>
        </p:txBody>
      </p:sp>
      <p:sp>
        <p:nvSpPr>
          <p:cNvPr id="7" name="1 Título"/>
          <p:cNvSpPr txBox="1">
            <a:spLocks/>
          </p:cNvSpPr>
          <p:nvPr/>
        </p:nvSpPr>
        <p:spPr>
          <a:xfrm>
            <a:off x="884403" y="956212"/>
            <a:ext cx="8325507" cy="411163"/>
          </a:xfrm>
          <a:prstGeom prst="rect">
            <a:avLst/>
          </a:prstGeom>
        </p:spPr>
        <p:txBody>
          <a:bodyPr/>
          <a:lstStyle/>
          <a:p>
            <a:pPr marL="329765" indent="-329765" fontAlgn="auto">
              <a:spcAft>
                <a:spcPts val="0"/>
              </a:spcAft>
              <a:defRPr/>
            </a:pPr>
            <a:r>
              <a:rPr lang="es-MX" sz="2400" b="1" dirty="0" smtClean="0">
                <a:effectLst>
                  <a:outerShdw blurRad="38100" dist="38100" dir="2700000" algn="tl">
                    <a:srgbClr val="000000">
                      <a:alpha val="43137"/>
                    </a:srgbClr>
                  </a:outerShdw>
                </a:effectLst>
                <a:latin typeface="Soberana Sans" pitchFamily="50" charset="0"/>
                <a:ea typeface="+mj-ea"/>
                <a:cs typeface="+mj-cs"/>
              </a:rPr>
              <a:t>2. Estrategia</a:t>
            </a:r>
            <a:endParaRPr lang="es-MX" sz="2400" b="1" dirty="0">
              <a:effectLst>
                <a:outerShdw blurRad="38100" dist="38100" dir="2700000" algn="tl">
                  <a:srgbClr val="000000">
                    <a:alpha val="43137"/>
                  </a:srgbClr>
                </a:outerShdw>
              </a:effectLst>
              <a:latin typeface="Soberana Sans" pitchFamily="50" charset="0"/>
              <a:ea typeface="+mj-ea"/>
              <a:cs typeface="+mj-cs"/>
            </a:endParaRPr>
          </a:p>
        </p:txBody>
      </p:sp>
    </p:spTree>
    <p:extLst>
      <p:ext uri="{BB962C8B-B14F-4D97-AF65-F5344CB8AC3E}">
        <p14:creationId xmlns:p14="http://schemas.microsoft.com/office/powerpoint/2010/main" val="2519740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Marcador de número de diapositiva"/>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ea typeface="MS PGothic" pitchFamily="34" charset="-128"/>
              </a:defRPr>
            </a:lvl1pPr>
            <a:lvl2pPr marL="742950" indent="-285750" eaLnBrk="0" hangingPunct="0">
              <a:defRPr sz="1600">
                <a:solidFill>
                  <a:schemeClr val="tx1"/>
                </a:solidFill>
                <a:latin typeface="Arial" pitchFamily="34" charset="0"/>
                <a:ea typeface="MS PGothic" pitchFamily="34" charset="-128"/>
              </a:defRPr>
            </a:lvl2pPr>
            <a:lvl3pPr marL="1143000" indent="-228600" eaLnBrk="0" hangingPunct="0">
              <a:defRPr sz="1600">
                <a:solidFill>
                  <a:schemeClr val="tx1"/>
                </a:solidFill>
                <a:latin typeface="Arial" pitchFamily="34" charset="0"/>
                <a:ea typeface="MS PGothic" pitchFamily="34" charset="-128"/>
              </a:defRPr>
            </a:lvl3pPr>
            <a:lvl4pPr marL="1600200" indent="-228600" eaLnBrk="0" hangingPunct="0">
              <a:defRPr sz="1600">
                <a:solidFill>
                  <a:schemeClr val="tx1"/>
                </a:solidFill>
                <a:latin typeface="Arial" pitchFamily="34" charset="0"/>
                <a:ea typeface="MS PGothic" pitchFamily="34" charset="-128"/>
              </a:defRPr>
            </a:lvl4pPr>
            <a:lvl5pPr marL="2057400" indent="-228600" eaLnBrk="0" hangingPunct="0">
              <a:defRPr sz="1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MS PGothic" pitchFamily="34" charset="-128"/>
              </a:defRPr>
            </a:lvl9pPr>
          </a:lstStyle>
          <a:p>
            <a:pPr eaLnBrk="1" hangingPunct="1"/>
            <a:fld id="{C1CFD7EE-410A-4937-99AA-736BC05922A7}" type="slidenum">
              <a:rPr lang="es-MX" altLang="es-MX" sz="1400">
                <a:solidFill>
                  <a:schemeClr val="bg1"/>
                </a:solidFill>
                <a:latin typeface="Soberana Sans" pitchFamily="50" charset="0"/>
              </a:rPr>
              <a:pPr eaLnBrk="1" hangingPunct="1"/>
              <a:t>7</a:t>
            </a:fld>
            <a:endParaRPr lang="es-MX" altLang="es-MX" sz="1400">
              <a:solidFill>
                <a:schemeClr val="bg1"/>
              </a:solidFill>
              <a:latin typeface="Soberana Sans" pitchFamily="50" charset="0"/>
            </a:endParaRPr>
          </a:p>
        </p:txBody>
      </p:sp>
      <p:sp>
        <p:nvSpPr>
          <p:cNvPr id="4" name="1 Título"/>
          <p:cNvSpPr txBox="1">
            <a:spLocks/>
          </p:cNvSpPr>
          <p:nvPr/>
        </p:nvSpPr>
        <p:spPr>
          <a:xfrm>
            <a:off x="1934470" y="785590"/>
            <a:ext cx="8325507" cy="411163"/>
          </a:xfrm>
          <a:prstGeom prst="rect">
            <a:avLst/>
          </a:prstGeom>
        </p:spPr>
        <p:txBody>
          <a:bodyPr/>
          <a:lstStyle/>
          <a:p>
            <a:pPr marL="329765" indent="-329765">
              <a:defRPr/>
            </a:pPr>
            <a:r>
              <a:rPr lang="es-MX" sz="2400" b="1" dirty="0">
                <a:effectLst>
                  <a:outerShdw blurRad="38100" dist="38100" dir="2700000" algn="tl">
                    <a:srgbClr val="000000">
                      <a:alpha val="43137"/>
                    </a:srgbClr>
                  </a:outerShdw>
                </a:effectLst>
                <a:latin typeface="Soberana Sans" pitchFamily="50" charset="0"/>
                <a:ea typeface="+mj-ea"/>
                <a:cs typeface="+mj-cs"/>
              </a:rPr>
              <a:t>2. Estrategia</a:t>
            </a:r>
          </a:p>
        </p:txBody>
      </p:sp>
      <p:sp>
        <p:nvSpPr>
          <p:cNvPr id="2" name="Rectángulo 1"/>
          <p:cNvSpPr/>
          <p:nvPr/>
        </p:nvSpPr>
        <p:spPr>
          <a:xfrm>
            <a:off x="1991545" y="1700809"/>
            <a:ext cx="8325507" cy="2400657"/>
          </a:xfrm>
          <a:prstGeom prst="rect">
            <a:avLst/>
          </a:prstGeom>
        </p:spPr>
        <p:txBody>
          <a:bodyPr wrap="square">
            <a:spAutoFit/>
          </a:bodyPr>
          <a:lstStyle/>
          <a:p>
            <a:pPr marL="0" lvl="1" algn="just">
              <a:lnSpc>
                <a:spcPct val="150000"/>
              </a:lnSpc>
              <a:defRPr/>
            </a:pPr>
            <a:r>
              <a:rPr lang="es-MX" sz="2000" dirty="0">
                <a:latin typeface="Soberana Sans" panose="02000000000000000000" pitchFamily="50" charset="0"/>
                <a:ea typeface="Cambria Math" panose="02040503050406030204" pitchFamily="18" charset="0"/>
              </a:rPr>
              <a:t>Generar una </a:t>
            </a:r>
            <a:r>
              <a:rPr lang="es-MX" sz="2000" b="1" dirty="0">
                <a:solidFill>
                  <a:schemeClr val="accent2">
                    <a:lumMod val="75000"/>
                  </a:schemeClr>
                </a:solidFill>
                <a:latin typeface="Soberana Sans" panose="02000000000000000000" pitchFamily="50" charset="0"/>
                <a:ea typeface="Cambria Math" panose="02040503050406030204" pitchFamily="18" charset="0"/>
              </a:rPr>
              <a:t>Plataforma Educativa del Sector Salud </a:t>
            </a:r>
            <a:r>
              <a:rPr lang="es-MX" sz="2000" dirty="0">
                <a:latin typeface="Soberana Sans" panose="02000000000000000000" pitchFamily="50" charset="0"/>
                <a:ea typeface="Cambria Math" panose="02040503050406030204" pitchFamily="18" charset="0"/>
              </a:rPr>
              <a:t>con contenidos multidisciplinarios accesibles para los profesionales de la salud que permita </a:t>
            </a:r>
            <a:r>
              <a:rPr lang="es-MX" sz="2000" b="1" dirty="0">
                <a:solidFill>
                  <a:srgbClr val="953735"/>
                </a:solidFill>
                <a:latin typeface="Soberana Sans" panose="02000000000000000000" pitchFamily="50" charset="0"/>
                <a:ea typeface="Cambria Math" panose="02040503050406030204" pitchFamily="18" charset="0"/>
              </a:rPr>
              <a:t>generar o fortalecer capacidades técnicas</a:t>
            </a:r>
            <a:r>
              <a:rPr lang="es-MX" sz="2000" b="1" dirty="0">
                <a:latin typeface="Soberana Sans" panose="02000000000000000000" pitchFamily="50" charset="0"/>
                <a:ea typeface="Cambria Math" panose="02040503050406030204" pitchFamily="18" charset="0"/>
              </a:rPr>
              <a:t> </a:t>
            </a:r>
            <a:r>
              <a:rPr lang="es-MX" sz="2000" dirty="0">
                <a:latin typeface="Soberana Sans" panose="02000000000000000000" pitchFamily="50" charset="0"/>
                <a:ea typeface="Cambria Math" panose="02040503050406030204" pitchFamily="18" charset="0"/>
              </a:rPr>
              <a:t>especializadas, de atención médica, de salud pública, transversales y gerenciales; </a:t>
            </a:r>
            <a:r>
              <a:rPr lang="es-MX" sz="2000" b="1" dirty="0">
                <a:solidFill>
                  <a:srgbClr val="953735"/>
                </a:solidFill>
                <a:latin typeface="Soberana Sans" panose="02000000000000000000" pitchFamily="50" charset="0"/>
                <a:ea typeface="Cambria Math" panose="02040503050406030204" pitchFamily="18" charset="0"/>
              </a:rPr>
              <a:t>alineadas a las prioridades nacionales</a:t>
            </a:r>
            <a:r>
              <a:rPr lang="es-MX" sz="2000" dirty="0">
                <a:solidFill>
                  <a:srgbClr val="953735"/>
                </a:solidFill>
                <a:latin typeface="Soberana Sans" panose="02000000000000000000" pitchFamily="50" charset="0"/>
                <a:ea typeface="Cambria Math" panose="02040503050406030204" pitchFamily="18" charset="0"/>
              </a:rPr>
              <a:t>.</a:t>
            </a:r>
            <a:endParaRPr lang="es-MX" sz="2000" dirty="0">
              <a:solidFill>
                <a:srgbClr val="953735"/>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1283242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Marcador de número de diapositiva"/>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ea typeface="MS PGothic" pitchFamily="34" charset="-128"/>
              </a:defRPr>
            </a:lvl1pPr>
            <a:lvl2pPr marL="742950" indent="-285750" eaLnBrk="0" hangingPunct="0">
              <a:defRPr sz="1600">
                <a:solidFill>
                  <a:schemeClr val="tx1"/>
                </a:solidFill>
                <a:latin typeface="Arial" pitchFamily="34" charset="0"/>
                <a:ea typeface="MS PGothic" pitchFamily="34" charset="-128"/>
              </a:defRPr>
            </a:lvl2pPr>
            <a:lvl3pPr marL="1143000" indent="-228600" eaLnBrk="0" hangingPunct="0">
              <a:defRPr sz="1600">
                <a:solidFill>
                  <a:schemeClr val="tx1"/>
                </a:solidFill>
                <a:latin typeface="Arial" pitchFamily="34" charset="0"/>
                <a:ea typeface="MS PGothic" pitchFamily="34" charset="-128"/>
              </a:defRPr>
            </a:lvl3pPr>
            <a:lvl4pPr marL="1600200" indent="-228600" eaLnBrk="0" hangingPunct="0">
              <a:defRPr sz="1600">
                <a:solidFill>
                  <a:schemeClr val="tx1"/>
                </a:solidFill>
                <a:latin typeface="Arial" pitchFamily="34" charset="0"/>
                <a:ea typeface="MS PGothic" pitchFamily="34" charset="-128"/>
              </a:defRPr>
            </a:lvl4pPr>
            <a:lvl5pPr marL="2057400" indent="-228600" eaLnBrk="0" hangingPunct="0">
              <a:defRPr sz="1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MS PGothic" pitchFamily="34" charset="-128"/>
              </a:defRPr>
            </a:lvl9pPr>
          </a:lstStyle>
          <a:p>
            <a:pPr eaLnBrk="1" hangingPunct="1"/>
            <a:fld id="{C1CFD7EE-410A-4937-99AA-736BC05922A7}" type="slidenum">
              <a:rPr lang="es-MX" altLang="es-MX" sz="1400">
                <a:solidFill>
                  <a:schemeClr val="bg1"/>
                </a:solidFill>
                <a:latin typeface="Soberana Sans" pitchFamily="50" charset="0"/>
              </a:rPr>
              <a:pPr eaLnBrk="1" hangingPunct="1"/>
              <a:t>8</a:t>
            </a:fld>
            <a:endParaRPr lang="es-MX" altLang="es-MX" sz="1400">
              <a:solidFill>
                <a:schemeClr val="bg1"/>
              </a:solidFill>
              <a:latin typeface="Soberana Sans" pitchFamily="50" charset="0"/>
            </a:endParaRPr>
          </a:p>
        </p:txBody>
      </p:sp>
      <p:sp>
        <p:nvSpPr>
          <p:cNvPr id="4" name="1 Título"/>
          <p:cNvSpPr txBox="1">
            <a:spLocks/>
          </p:cNvSpPr>
          <p:nvPr/>
        </p:nvSpPr>
        <p:spPr>
          <a:xfrm>
            <a:off x="1919287" y="765176"/>
            <a:ext cx="8353424" cy="411163"/>
          </a:xfrm>
          <a:prstGeom prst="rect">
            <a:avLst/>
          </a:prstGeom>
        </p:spPr>
        <p:txBody>
          <a:bodyPr/>
          <a:lstStyle/>
          <a:p>
            <a:pPr marL="329765" indent="-329765">
              <a:defRPr/>
            </a:pPr>
            <a:r>
              <a:rPr lang="es-MX" sz="2400" b="1" dirty="0" smtClean="0">
                <a:effectLst>
                  <a:outerShdw blurRad="38100" dist="38100" dir="2700000" algn="tl">
                    <a:srgbClr val="000000">
                      <a:alpha val="43137"/>
                    </a:srgbClr>
                  </a:outerShdw>
                </a:effectLst>
                <a:latin typeface="Soberana Sans" pitchFamily="50" charset="0"/>
                <a:ea typeface="+mj-ea"/>
                <a:cs typeface="+mj-cs"/>
              </a:rPr>
              <a:t>3. Características</a:t>
            </a:r>
            <a:endParaRPr lang="es-MX" sz="2400" b="1" dirty="0">
              <a:effectLst>
                <a:outerShdw blurRad="38100" dist="38100" dir="2700000" algn="tl">
                  <a:srgbClr val="000000">
                    <a:alpha val="43137"/>
                  </a:srgbClr>
                </a:outerShdw>
              </a:effectLst>
              <a:latin typeface="Soberana Sans" pitchFamily="50" charset="0"/>
              <a:ea typeface="+mj-ea"/>
              <a:cs typeface="+mj-cs"/>
            </a:endParaRPr>
          </a:p>
        </p:txBody>
      </p:sp>
      <p:sp>
        <p:nvSpPr>
          <p:cNvPr id="2" name="Rectángulo 1"/>
          <p:cNvSpPr/>
          <p:nvPr/>
        </p:nvSpPr>
        <p:spPr>
          <a:xfrm>
            <a:off x="1919288" y="1739419"/>
            <a:ext cx="8353425" cy="4478149"/>
          </a:xfrm>
          <a:prstGeom prst="rect">
            <a:avLst/>
          </a:prstGeom>
        </p:spPr>
        <p:txBody>
          <a:bodyPr wrap="square">
            <a:spAutoFit/>
          </a:bodyPr>
          <a:lstStyle/>
          <a:p>
            <a:pPr marL="342900" indent="-342900" algn="just">
              <a:spcAft>
                <a:spcPts val="800"/>
              </a:spcAft>
              <a:buFont typeface="Arial"/>
              <a:buChar char="•"/>
            </a:pPr>
            <a:r>
              <a:rPr lang="es-ES" altLang="es-MX" sz="2000" dirty="0">
                <a:latin typeface="Soberana Sans" panose="02000000000000000000" pitchFamily="50" charset="0"/>
                <a:ea typeface="Geneva"/>
                <a:cs typeface="Geneva"/>
              </a:rPr>
              <a:t>Plataforma informática académica </a:t>
            </a:r>
            <a:r>
              <a:rPr lang="es-ES" altLang="es-MX" sz="2000" b="1" dirty="0">
                <a:solidFill>
                  <a:srgbClr val="953735"/>
                </a:solidFill>
                <a:latin typeface="Soberana Sans" panose="02000000000000000000" pitchFamily="50" charset="0"/>
                <a:ea typeface="Geneva"/>
                <a:cs typeface="Geneva"/>
              </a:rPr>
              <a:t>de las Instituciones del Sector. </a:t>
            </a:r>
          </a:p>
          <a:p>
            <a:pPr marL="342900" indent="-342900" algn="just">
              <a:spcAft>
                <a:spcPts val="800"/>
              </a:spcAft>
              <a:buFont typeface="Arial"/>
              <a:buChar char="•"/>
            </a:pPr>
            <a:r>
              <a:rPr lang="es-ES" altLang="es-MX" sz="2000" dirty="0">
                <a:latin typeface="Soberana Sans" panose="02000000000000000000" pitchFamily="50" charset="0"/>
                <a:ea typeface="Geneva"/>
                <a:cs typeface="Geneva"/>
              </a:rPr>
              <a:t>Administrada con </a:t>
            </a:r>
            <a:r>
              <a:rPr lang="es-ES" altLang="es-MX" sz="2000" b="1" dirty="0">
                <a:solidFill>
                  <a:srgbClr val="953735"/>
                </a:solidFill>
                <a:latin typeface="Soberana Sans" panose="02000000000000000000" pitchFamily="50" charset="0"/>
                <a:ea typeface="Geneva"/>
                <a:cs typeface="Geneva"/>
              </a:rPr>
              <a:t>criterios compartidos </a:t>
            </a:r>
            <a:r>
              <a:rPr lang="es-ES" altLang="es-MX" sz="2000" dirty="0">
                <a:latin typeface="Soberana Sans" panose="02000000000000000000" pitchFamily="50" charset="0"/>
                <a:ea typeface="Geneva"/>
                <a:cs typeface="Geneva"/>
              </a:rPr>
              <a:t>y claros.</a:t>
            </a:r>
          </a:p>
          <a:p>
            <a:pPr marL="342900" indent="-342900" algn="just">
              <a:spcAft>
                <a:spcPts val="800"/>
              </a:spcAft>
              <a:buFont typeface="Arial"/>
              <a:buChar char="•"/>
            </a:pPr>
            <a:r>
              <a:rPr lang="es-ES" altLang="es-MX" sz="2000" dirty="0">
                <a:latin typeface="Soberana Sans" panose="02000000000000000000" pitchFamily="50" charset="0"/>
                <a:ea typeface="Geneva"/>
                <a:cs typeface="Geneva"/>
              </a:rPr>
              <a:t>Principalmente oferta de cursos autodirigidos o MOOCs (Massive Online Open Courses).</a:t>
            </a:r>
          </a:p>
          <a:p>
            <a:pPr marL="342900" indent="-342900" algn="just">
              <a:spcAft>
                <a:spcPts val="800"/>
              </a:spcAft>
              <a:buFont typeface="Arial"/>
              <a:buChar char="•"/>
            </a:pPr>
            <a:r>
              <a:rPr lang="es-ES" altLang="es-MX" sz="2000" b="1" dirty="0">
                <a:latin typeface="Soberana Sans" panose="02000000000000000000" pitchFamily="50" charset="0"/>
                <a:ea typeface="Geneva"/>
                <a:cs typeface="Geneva"/>
              </a:rPr>
              <a:t>Foco principal en capacitación para </a:t>
            </a:r>
            <a:r>
              <a:rPr lang="es-ES" altLang="es-MX" sz="2000" b="1" dirty="0">
                <a:solidFill>
                  <a:srgbClr val="953735"/>
                </a:solidFill>
                <a:latin typeface="Soberana Sans" panose="02000000000000000000" pitchFamily="50" charset="0"/>
                <a:ea typeface="Geneva"/>
                <a:cs typeface="Geneva"/>
              </a:rPr>
              <a:t>atención primaria a la salud. </a:t>
            </a:r>
          </a:p>
          <a:p>
            <a:pPr marL="342900" indent="-342900" algn="just">
              <a:spcAft>
                <a:spcPts val="800"/>
              </a:spcAft>
              <a:buFont typeface="Arial"/>
              <a:buChar char="•"/>
            </a:pPr>
            <a:r>
              <a:rPr lang="es-ES" altLang="es-MX" sz="2000" b="1" dirty="0">
                <a:solidFill>
                  <a:srgbClr val="953735"/>
                </a:solidFill>
                <a:latin typeface="Soberana Sans" panose="02000000000000000000" pitchFamily="50" charset="0"/>
                <a:ea typeface="Geneva"/>
                <a:cs typeface="Geneva"/>
              </a:rPr>
              <a:t>Valor curricular </a:t>
            </a:r>
            <a:r>
              <a:rPr lang="es-ES" altLang="es-MX" sz="2000" dirty="0">
                <a:latin typeface="Soberana Sans" panose="02000000000000000000" pitchFamily="50" charset="0"/>
                <a:ea typeface="Geneva"/>
                <a:cs typeface="Geneva"/>
              </a:rPr>
              <a:t>con estrategias de modulación para cubrir experiencias académicas de larga duración (diplomados)</a:t>
            </a:r>
          </a:p>
          <a:p>
            <a:pPr marL="342900" indent="-342900" algn="just">
              <a:spcAft>
                <a:spcPts val="800"/>
              </a:spcAft>
              <a:buFont typeface="Arial"/>
              <a:buChar char="•"/>
            </a:pPr>
            <a:r>
              <a:rPr lang="es-ES" altLang="es-MX" sz="2000" dirty="0">
                <a:latin typeface="Soberana Sans" panose="02000000000000000000" pitchFamily="50" charset="0"/>
                <a:ea typeface="Geneva"/>
                <a:cs typeface="Geneva"/>
              </a:rPr>
              <a:t>Reconocimiento de SALUD e instituciones proveedoras de los contenidos.</a:t>
            </a:r>
          </a:p>
          <a:p>
            <a:pPr marL="171450" indent="-171450" algn="just">
              <a:buFont typeface="Arial"/>
              <a:buChar char="•"/>
            </a:pPr>
            <a:endParaRPr lang="es-ES" altLang="es-MX" sz="500" dirty="0">
              <a:latin typeface="Soberana Sans" panose="02000000000000000000" pitchFamily="50" charset="0"/>
              <a:ea typeface="Geneva"/>
              <a:cs typeface="Geneva"/>
            </a:endParaRPr>
          </a:p>
          <a:p>
            <a:pPr algn="ctr"/>
            <a:r>
              <a:rPr lang="es-MX" sz="2000" dirty="0">
                <a:latin typeface="Soberana Sans" panose="02000000000000000000" pitchFamily="50" charset="0"/>
                <a:ea typeface="Calibri" panose="020F0502020204030204" pitchFamily="34" charset="0"/>
                <a:cs typeface="Times New Roman" panose="02020603050405020304" pitchFamily="18" charset="0"/>
              </a:rPr>
              <a:t> </a:t>
            </a:r>
            <a:r>
              <a:rPr lang="es-MX" sz="2000" b="1" u="sng" dirty="0">
                <a:solidFill>
                  <a:srgbClr val="17375E"/>
                </a:solidFill>
                <a:latin typeface="Soberana Sans" panose="02000000000000000000" pitchFamily="50" charset="0"/>
                <a:ea typeface="Calibri" panose="020F0502020204030204" pitchFamily="34" charset="0"/>
                <a:cs typeface="Times New Roman" panose="02020603050405020304" pitchFamily="18" charset="0"/>
                <a:hlinkClick r:id="rId2"/>
              </a:rPr>
              <a:t>http://educads.salud.gob.mx/sitio/</a:t>
            </a:r>
            <a:endParaRPr lang="es-MX" altLang="es-MX" sz="2000" b="1" dirty="0">
              <a:solidFill>
                <a:srgbClr val="17375E"/>
              </a:solidFill>
              <a:latin typeface="Soberana Sans" panose="02000000000000000000" pitchFamily="50" charset="0"/>
              <a:ea typeface="Geneva"/>
              <a:cs typeface="Geneva"/>
            </a:endParaRPr>
          </a:p>
        </p:txBody>
      </p:sp>
    </p:spTree>
    <p:extLst>
      <p:ext uri="{BB962C8B-B14F-4D97-AF65-F5344CB8AC3E}">
        <p14:creationId xmlns:p14="http://schemas.microsoft.com/office/powerpoint/2010/main" val="21345961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1919288" y="768987"/>
            <a:ext cx="8353424" cy="411163"/>
          </a:xfrm>
          <a:prstGeom prst="rect">
            <a:avLst/>
          </a:prstGeom>
        </p:spPr>
        <p:txBody>
          <a:bodyPr/>
          <a:lstStyle/>
          <a:p>
            <a:pPr marL="329765" indent="-329765">
              <a:defRPr/>
            </a:pPr>
            <a:r>
              <a:rPr lang="es-MX" sz="2400" b="1" dirty="0">
                <a:effectLst>
                  <a:outerShdw blurRad="38100" dist="38100" dir="2700000" algn="tl">
                    <a:srgbClr val="000000">
                      <a:alpha val="43137"/>
                    </a:srgbClr>
                  </a:outerShdw>
                </a:effectLst>
                <a:latin typeface="Soberana Sans" pitchFamily="50" charset="0"/>
                <a:ea typeface="+mj-ea"/>
                <a:cs typeface="+mj-cs"/>
              </a:rPr>
              <a:t>3. </a:t>
            </a:r>
            <a:r>
              <a:rPr lang="es-MX" sz="2400" b="1" dirty="0" smtClean="0">
                <a:effectLst>
                  <a:outerShdw blurRad="38100" dist="38100" dir="2700000" algn="tl">
                    <a:srgbClr val="000000">
                      <a:alpha val="43137"/>
                    </a:srgbClr>
                  </a:outerShdw>
                </a:effectLst>
                <a:latin typeface="Soberana Sans" pitchFamily="50" charset="0"/>
                <a:ea typeface="+mj-ea"/>
                <a:cs typeface="+mj-cs"/>
              </a:rPr>
              <a:t>Características</a:t>
            </a:r>
            <a:endParaRPr lang="es-MX" sz="2400" b="1" dirty="0">
              <a:effectLst>
                <a:outerShdw blurRad="38100" dist="38100" dir="2700000" algn="tl">
                  <a:srgbClr val="000000">
                    <a:alpha val="43137"/>
                  </a:srgbClr>
                </a:outerShdw>
              </a:effectLst>
              <a:latin typeface="Soberana Sans" pitchFamily="50" charset="0"/>
              <a:ea typeface="+mj-ea"/>
              <a:cs typeface="+mj-cs"/>
            </a:endParaRPr>
          </a:p>
        </p:txBody>
      </p:sp>
      <p:sp>
        <p:nvSpPr>
          <p:cNvPr id="2" name="Rectángulo 1"/>
          <p:cNvSpPr/>
          <p:nvPr/>
        </p:nvSpPr>
        <p:spPr>
          <a:xfrm>
            <a:off x="1919289" y="1587246"/>
            <a:ext cx="8353424" cy="3522503"/>
          </a:xfrm>
          <a:prstGeom prst="rect">
            <a:avLst/>
          </a:prstGeom>
        </p:spPr>
        <p:txBody>
          <a:bodyPr wrap="square">
            <a:spAutoFit/>
          </a:bodyPr>
          <a:lstStyle/>
          <a:p>
            <a:pPr algn="just">
              <a:spcAft>
                <a:spcPts val="600"/>
              </a:spcAft>
              <a:defRPr/>
            </a:pPr>
            <a:endParaRPr lang="es-MX" sz="500" b="1" dirty="0">
              <a:latin typeface="Soberana Sans" panose="02000000000000000000" pitchFamily="50" charset="0"/>
            </a:endParaRPr>
          </a:p>
          <a:p>
            <a:pPr algn="just">
              <a:spcAft>
                <a:spcPts val="600"/>
              </a:spcAft>
              <a:defRPr/>
            </a:pPr>
            <a:r>
              <a:rPr lang="es-MX" sz="2000" b="1" dirty="0">
                <a:latin typeface="Soberana Sans" panose="02000000000000000000" pitchFamily="50" charset="0"/>
              </a:rPr>
              <a:t>¿Qué esperamos de esta plataforma?</a:t>
            </a:r>
          </a:p>
          <a:p>
            <a:pPr algn="just">
              <a:spcAft>
                <a:spcPts val="600"/>
              </a:spcAft>
              <a:defRPr/>
            </a:pPr>
            <a:endParaRPr lang="es-ES" sz="1000" dirty="0">
              <a:latin typeface="Soberana Sans" panose="02000000000000000000" pitchFamily="50" charset="0"/>
              <a:ea typeface="Cambria Math" panose="02040503050406030204" pitchFamily="18" charset="0"/>
            </a:endParaRPr>
          </a:p>
          <a:p>
            <a:pPr marL="285750" indent="-285750" algn="just">
              <a:lnSpc>
                <a:spcPct val="130000"/>
              </a:lnSpc>
              <a:spcAft>
                <a:spcPts val="600"/>
              </a:spcAft>
              <a:buFont typeface="Arial"/>
              <a:buChar char="•"/>
              <a:defRPr/>
            </a:pPr>
            <a:r>
              <a:rPr lang="es-MX" dirty="0">
                <a:latin typeface="Soberana Sans" panose="02000000000000000000" pitchFamily="50" charset="0"/>
                <a:ea typeface="Cambria Math" panose="02040503050406030204" pitchFamily="18" charset="0"/>
              </a:rPr>
              <a:t>Promover la capacidad para desarrollar </a:t>
            </a:r>
            <a:r>
              <a:rPr lang="es-MX" b="1" dirty="0">
                <a:solidFill>
                  <a:srgbClr val="953735"/>
                </a:solidFill>
                <a:latin typeface="Soberana Sans" panose="02000000000000000000" pitchFamily="50" charset="0"/>
                <a:ea typeface="Cambria Math" panose="02040503050406030204" pitchFamily="18" charset="0"/>
              </a:rPr>
              <a:t>estrategias educativas, de capacitación y actualización. </a:t>
            </a:r>
          </a:p>
          <a:p>
            <a:pPr marL="285750" indent="-285750" algn="just">
              <a:lnSpc>
                <a:spcPct val="130000"/>
              </a:lnSpc>
              <a:spcAft>
                <a:spcPts val="600"/>
              </a:spcAft>
              <a:buFont typeface="Arial"/>
              <a:buChar char="•"/>
              <a:defRPr/>
            </a:pPr>
            <a:r>
              <a:rPr lang="es-MX" b="1" dirty="0">
                <a:solidFill>
                  <a:srgbClr val="953735"/>
                </a:solidFill>
                <a:latin typeface="Soberana Sans" panose="02000000000000000000" pitchFamily="50" charset="0"/>
                <a:ea typeface="Cambria Math" panose="02040503050406030204" pitchFamily="18" charset="0"/>
              </a:rPr>
              <a:t>Conjuntar los esfuerzos del sector salud </a:t>
            </a:r>
            <a:r>
              <a:rPr lang="es-MX" dirty="0">
                <a:latin typeface="Soberana Sans" panose="02000000000000000000" pitchFamily="50" charset="0"/>
                <a:ea typeface="Cambria Math" panose="02040503050406030204" pitchFamily="18" charset="0"/>
              </a:rPr>
              <a:t>e instituciones académicas para ampliar cobertura. </a:t>
            </a:r>
          </a:p>
          <a:p>
            <a:pPr marL="285750" indent="-285750" algn="just">
              <a:lnSpc>
                <a:spcPct val="130000"/>
              </a:lnSpc>
              <a:spcAft>
                <a:spcPts val="600"/>
              </a:spcAft>
              <a:buFont typeface="Arial"/>
              <a:buChar char="•"/>
              <a:defRPr/>
            </a:pPr>
            <a:r>
              <a:rPr lang="es-MX" dirty="0">
                <a:latin typeface="Soberana Sans" panose="02000000000000000000" pitchFamily="50" charset="0"/>
                <a:ea typeface="Cambria Math" panose="02040503050406030204" pitchFamily="18" charset="0"/>
              </a:rPr>
              <a:t>Acortar distancias, tiempo, costo, </a:t>
            </a:r>
            <a:r>
              <a:rPr lang="es-MX" b="1" dirty="0">
                <a:latin typeface="Soberana Sans" panose="02000000000000000000" pitchFamily="50" charset="0"/>
                <a:ea typeface="Cambria Math" panose="02040503050406030204" pitchFamily="18" charset="0"/>
              </a:rPr>
              <a:t>y </a:t>
            </a:r>
            <a:r>
              <a:rPr lang="es-MX" b="1" dirty="0">
                <a:solidFill>
                  <a:srgbClr val="953735"/>
                </a:solidFill>
                <a:latin typeface="Soberana Sans" panose="02000000000000000000" pitchFamily="50" charset="0"/>
                <a:ea typeface="Cambria Math" panose="02040503050406030204" pitchFamily="18" charset="0"/>
              </a:rPr>
              <a:t>compartir el capital intelectual</a:t>
            </a:r>
            <a:r>
              <a:rPr lang="es-MX" dirty="0">
                <a:latin typeface="Soberana Sans" panose="02000000000000000000" pitchFamily="50" charset="0"/>
                <a:ea typeface="Cambria Math" panose="02040503050406030204" pitchFamily="18" charset="0"/>
              </a:rPr>
              <a:t> del Sector Salud con los profesionales del sistema de forma </a:t>
            </a:r>
            <a:r>
              <a:rPr lang="es-MX" dirty="0">
                <a:solidFill>
                  <a:srgbClr val="953735"/>
                </a:solidFill>
                <a:latin typeface="Soberana Sans" panose="02000000000000000000" pitchFamily="50" charset="0"/>
                <a:ea typeface="Cambria Math" panose="02040503050406030204" pitchFamily="18" charset="0"/>
              </a:rPr>
              <a:t>accesible y gratuita.</a:t>
            </a:r>
          </a:p>
        </p:txBody>
      </p:sp>
      <p:sp>
        <p:nvSpPr>
          <p:cNvPr id="10" name="1 Marcador de número de diapositiva"/>
          <p:cNvSpPr>
            <a:spLocks noGrp="1"/>
          </p:cNvSpPr>
          <p:nvPr>
            <p:ph type="sldNum" sz="quarter" idx="12"/>
          </p:nvPr>
        </p:nvSpPr>
        <p:spPr bwMode="auto">
          <a:xfrm>
            <a:off x="8355013" y="6519864"/>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ea typeface="MS PGothic" pitchFamily="34" charset="-128"/>
              </a:defRPr>
            </a:lvl1pPr>
            <a:lvl2pPr marL="742950" indent="-285750" eaLnBrk="0" hangingPunct="0">
              <a:defRPr sz="1600">
                <a:solidFill>
                  <a:schemeClr val="tx1"/>
                </a:solidFill>
                <a:latin typeface="Arial" pitchFamily="34" charset="0"/>
                <a:ea typeface="MS PGothic" pitchFamily="34" charset="-128"/>
              </a:defRPr>
            </a:lvl2pPr>
            <a:lvl3pPr marL="1143000" indent="-228600" eaLnBrk="0" hangingPunct="0">
              <a:defRPr sz="1600">
                <a:solidFill>
                  <a:schemeClr val="tx1"/>
                </a:solidFill>
                <a:latin typeface="Arial" pitchFamily="34" charset="0"/>
                <a:ea typeface="MS PGothic" pitchFamily="34" charset="-128"/>
              </a:defRPr>
            </a:lvl3pPr>
            <a:lvl4pPr marL="1600200" indent="-228600" eaLnBrk="0" hangingPunct="0">
              <a:defRPr sz="1600">
                <a:solidFill>
                  <a:schemeClr val="tx1"/>
                </a:solidFill>
                <a:latin typeface="Arial" pitchFamily="34" charset="0"/>
                <a:ea typeface="MS PGothic" pitchFamily="34" charset="-128"/>
              </a:defRPr>
            </a:lvl4pPr>
            <a:lvl5pPr marL="2057400" indent="-228600" eaLnBrk="0" hangingPunct="0">
              <a:defRPr sz="1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MS PGothic" pitchFamily="34" charset="-128"/>
              </a:defRPr>
            </a:lvl9pPr>
          </a:lstStyle>
          <a:p>
            <a:pPr eaLnBrk="1" hangingPunct="1"/>
            <a:r>
              <a:rPr lang="es-MX" altLang="es-MX" sz="1400" dirty="0">
                <a:solidFill>
                  <a:schemeClr val="bg1"/>
                </a:solidFill>
                <a:latin typeface="Soberana Sans" pitchFamily="50" charset="0"/>
              </a:rPr>
              <a:t>8</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7608" y="5642568"/>
            <a:ext cx="1944624" cy="810768"/>
          </a:xfrm>
          <a:prstGeom prst="rect">
            <a:avLst/>
          </a:prstGeom>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0136" y="5551128"/>
            <a:ext cx="1219200" cy="902208"/>
          </a:xfrm>
          <a:prstGeom prst="rect">
            <a:avLst/>
          </a:prstGeom>
        </p:spPr>
      </p:pic>
    </p:spTree>
    <p:extLst>
      <p:ext uri="{BB962C8B-B14F-4D97-AF65-F5344CB8AC3E}">
        <p14:creationId xmlns:p14="http://schemas.microsoft.com/office/powerpoint/2010/main" val="7325459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1267</Words>
  <Application>Microsoft Office PowerPoint</Application>
  <PresentationFormat>Panorámica</PresentationFormat>
  <Paragraphs>173</Paragraphs>
  <Slides>21</Slides>
  <Notes>2</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21</vt:i4>
      </vt:variant>
    </vt:vector>
  </HeadingPairs>
  <TitlesOfParts>
    <vt:vector size="34" baseType="lpstr">
      <vt:lpstr>MS PGothic</vt:lpstr>
      <vt:lpstr>MS PGothic</vt:lpstr>
      <vt:lpstr>Arial</vt:lpstr>
      <vt:lpstr>Calibri</vt:lpstr>
      <vt:lpstr>Calibri Light</vt:lpstr>
      <vt:lpstr>Cambria Math</vt:lpstr>
      <vt:lpstr>Candara</vt:lpstr>
      <vt:lpstr>Geneva</vt:lpstr>
      <vt:lpstr>Soberana Sans</vt:lpstr>
      <vt:lpstr>Soberana Sans Light</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Adriana Artemisa Castro González</dc:creator>
  <cp:lastModifiedBy>Ricardo Octavio Morales Carmona</cp:lastModifiedBy>
  <cp:revision>38</cp:revision>
  <dcterms:created xsi:type="dcterms:W3CDTF">2018-09-18T16:02:42Z</dcterms:created>
  <dcterms:modified xsi:type="dcterms:W3CDTF">2018-09-19T16:22:53Z</dcterms:modified>
</cp:coreProperties>
</file>