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embeddedFontLst>
    <p:embeddedFont>
      <p:font typeface="Comfortaa"/>
      <p:regular r:id="rId16"/>
      <p:bold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  <p:embeddedFont>
      <p:font typeface="Roboto Medium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185FD1-01F2-4F9B-ACDA-769511F235A5}">
  <a:tblStyle styleId="{59185FD1-01F2-4F9B-ACDA-769511F235A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51"/>
  </p:normalViewPr>
  <p:slideViewPr>
    <p:cSldViewPr snapToGrid="0" snapToObjects="1">
      <p:cViewPr>
        <p:scale>
          <a:sx n="84" d="100"/>
          <a:sy n="84" d="100"/>
        </p:scale>
        <p:origin x="1640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41f9c8be30_0_1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</a:rPr>
              <a:t>Se aprecia claramente cómo la educación en línea se ha insertado en nuestra sociedad.</a:t>
            </a:r>
            <a:endParaRPr/>
          </a:p>
        </p:txBody>
      </p:sp>
      <p:sp>
        <p:nvSpPr>
          <p:cNvPr id="203" name="Google Shape;203;g41f9c8be30_0_1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18493e16a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418493e16a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41f9c8be30_0_1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41f9c8be30_0_1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429e302ef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429e302ef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1f9c8be30_0_1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41f9c8be30_0_1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18493e16a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418493e16a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1f9c8be30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41f9c8be30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1f9c8be30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</a:rPr>
              <a:t>Se aprecia claramente cómo la educación en línea se ha insertado en nuestra sociedad.</a:t>
            </a:r>
            <a:endParaRPr/>
          </a:p>
        </p:txBody>
      </p:sp>
      <p:sp>
        <p:nvSpPr>
          <p:cNvPr id="148" name="Google Shape;148;g41f9c8be30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26c3937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426c3937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29e302ef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29e302efa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1f9c8be30_0_1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</a:rPr>
              <a:t>Se aprecia claramente cómo la educación en línea se ha insertado en nuestra sociedad.</a:t>
            </a:r>
            <a:endParaRPr/>
          </a:p>
        </p:txBody>
      </p:sp>
      <p:sp>
        <p:nvSpPr>
          <p:cNvPr id="179" name="Google Shape;179;g41f9c8be30_0_1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41f9c8be30_0_1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41f9c8be30_0_1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099046"/>
            <a:ext cx="12192000" cy="75895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345911" y="328210"/>
            <a:ext cx="6505253" cy="49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E1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6FE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2"/>
          </p:nvPr>
        </p:nvSpPr>
        <p:spPr>
          <a:xfrm>
            <a:off x="345911" y="1076786"/>
            <a:ext cx="11610737" cy="2928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3"/>
          </p:nvPr>
        </p:nvSpPr>
        <p:spPr>
          <a:xfrm>
            <a:off x="69043" y="5868364"/>
            <a:ext cx="3529494" cy="230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/>
        </p:nvSpPr>
        <p:spPr>
          <a:xfrm flipH="1">
            <a:off x="-289225" y="1999400"/>
            <a:ext cx="6670800" cy="1225200"/>
          </a:xfrm>
          <a:prstGeom prst="rect">
            <a:avLst/>
          </a:prstGeom>
          <a:solidFill>
            <a:srgbClr val="33CCCC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    La educación en línea y  </a:t>
            </a:r>
            <a:endParaRPr sz="36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    el impacto laboral</a:t>
            </a:r>
            <a:endParaRPr sz="36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4" title="Gráfico"/>
          <p:cNvPicPr preferRelativeResize="0"/>
          <p:nvPr/>
        </p:nvPicPr>
        <p:blipFill rotWithShape="1">
          <a:blip r:embed="rId3">
            <a:alphaModFix/>
          </a:blip>
          <a:srcRect t="3322" r="1835" b="9233"/>
          <a:stretch/>
        </p:blipFill>
        <p:spPr>
          <a:xfrm>
            <a:off x="61839" y="866575"/>
            <a:ext cx="7634362" cy="4742934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4"/>
          <p:cNvSpPr txBox="1">
            <a:spLocks noGrp="1"/>
          </p:cNvSpPr>
          <p:nvPr>
            <p:ph type="body" idx="1"/>
          </p:nvPr>
        </p:nvSpPr>
        <p:spPr>
          <a:xfrm>
            <a:off x="291648" y="239672"/>
            <a:ext cx="84636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E1"/>
              </a:buClr>
              <a:buSzPts val="2000"/>
              <a:buFont typeface="Arial"/>
              <a:buNone/>
            </a:pPr>
            <a:r>
              <a:rPr lang="en-AU" sz="2000" b="1" dirty="0">
                <a:latin typeface="Comfortaa"/>
                <a:ea typeface="Comfortaa"/>
                <a:cs typeface="Comfortaa"/>
                <a:sym typeface="Comfortaa"/>
              </a:rPr>
              <a:t>RANGOS DE SUELDOS POR MODALIDAD</a:t>
            </a:r>
            <a:endParaRPr sz="2000" b="1" i="0" u="none" strike="noStrike" cap="none" dirty="0">
              <a:solidFill>
                <a:srgbClr val="006FE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7" name="Google Shape;207;p24"/>
          <p:cNvSpPr txBox="1"/>
          <p:nvPr/>
        </p:nvSpPr>
        <p:spPr>
          <a:xfrm>
            <a:off x="8382000" y="434785"/>
            <a:ext cx="35814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Se </a:t>
            </a:r>
            <a:r>
              <a:rPr lang="en-AU" sz="1800" b="1" dirty="0" err="1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rompe</a:t>
            </a:r>
            <a:r>
              <a:rPr lang="en-AU" sz="1800" b="1" dirty="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 el </a:t>
            </a:r>
            <a:r>
              <a:rPr lang="en-AU" sz="1800" b="1" dirty="0" err="1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mito</a:t>
            </a:r>
            <a:r>
              <a:rPr lang="en-AU" sz="1800" b="1" dirty="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AU" sz="1800" b="1" dirty="0">
                <a:latin typeface="Comfortaa"/>
                <a:ea typeface="Comfortaa"/>
                <a:cs typeface="Comfortaa"/>
                <a:sym typeface="Comfortaa"/>
              </a:rPr>
              <a:t>de que </a:t>
            </a:r>
            <a:r>
              <a:rPr lang="en-AU" sz="1800" b="1" dirty="0" err="1">
                <a:latin typeface="Comfortaa"/>
                <a:ea typeface="Comfortaa"/>
                <a:cs typeface="Comfortaa"/>
                <a:sym typeface="Comfortaa"/>
              </a:rPr>
              <a:t>los</a:t>
            </a:r>
            <a:r>
              <a:rPr lang="en-AU" sz="1800" b="1" dirty="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AU" sz="1800" b="1" dirty="0" err="1">
                <a:latin typeface="Comfortaa"/>
                <a:ea typeface="Comfortaa"/>
                <a:cs typeface="Comfortaa"/>
                <a:sym typeface="Comfortaa"/>
              </a:rPr>
              <a:t>profesionistas</a:t>
            </a:r>
            <a:r>
              <a:rPr lang="en-AU" sz="1800" b="1" dirty="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AU" sz="1800" b="1" dirty="0" err="1">
                <a:latin typeface="Comfortaa"/>
                <a:ea typeface="Comfortaa"/>
                <a:cs typeface="Comfortaa"/>
                <a:sym typeface="Comfortaa"/>
              </a:rPr>
              <a:t>egresados</a:t>
            </a:r>
            <a:r>
              <a:rPr lang="en-AU" sz="1800" b="1" dirty="0">
                <a:latin typeface="Comfortaa"/>
                <a:ea typeface="Comfortaa"/>
                <a:cs typeface="Comfortaa"/>
                <a:sym typeface="Comfortaa"/>
              </a:rPr>
              <a:t> de </a:t>
            </a:r>
            <a:r>
              <a:rPr lang="en-AU" sz="1800" b="1" dirty="0" err="1">
                <a:latin typeface="Comfortaa"/>
                <a:ea typeface="Comfortaa"/>
                <a:cs typeface="Comfortaa"/>
                <a:sym typeface="Comfortaa"/>
              </a:rPr>
              <a:t>universidad</a:t>
            </a:r>
            <a:r>
              <a:rPr lang="en-AU" sz="1800" b="1" dirty="0">
                <a:latin typeface="Comfortaa"/>
                <a:ea typeface="Comfortaa"/>
                <a:cs typeface="Comfortaa"/>
                <a:sym typeface="Comfortaa"/>
              </a:rPr>
              <a:t> online </a:t>
            </a:r>
            <a:r>
              <a:rPr lang="en-AU" sz="1800" b="1" dirty="0" err="1">
                <a:latin typeface="Comfortaa"/>
                <a:ea typeface="Comfortaa"/>
                <a:cs typeface="Comfortaa"/>
                <a:sym typeface="Comfortaa"/>
              </a:rPr>
              <a:t>ganan</a:t>
            </a:r>
            <a:r>
              <a:rPr lang="en-AU" sz="1800" b="1" dirty="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AU" sz="1800" b="1" dirty="0" err="1">
                <a:latin typeface="Comfortaa"/>
                <a:ea typeface="Comfortaa"/>
                <a:cs typeface="Comfortaa"/>
                <a:sym typeface="Comfortaa"/>
              </a:rPr>
              <a:t>menos</a:t>
            </a:r>
            <a:r>
              <a:rPr lang="en-AU" sz="1800" b="1" dirty="0"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1800" b="1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latin typeface="Comfortaa"/>
                <a:ea typeface="Comfortaa"/>
                <a:cs typeface="Comfortaa"/>
                <a:sym typeface="Comfortaa"/>
              </a:rPr>
              <a:t>Del </a:t>
            </a:r>
            <a:r>
              <a:rPr lang="en-AU" sz="1800" b="1" dirty="0" err="1">
                <a:latin typeface="Comfortaa"/>
                <a:ea typeface="Comfortaa"/>
                <a:cs typeface="Comfortaa"/>
                <a:sym typeface="Comfortaa"/>
              </a:rPr>
              <a:t>rango</a:t>
            </a:r>
            <a:r>
              <a:rPr lang="en-AU" sz="1800" b="1" dirty="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AU" sz="1800" b="1" dirty="0" err="1">
                <a:latin typeface="Comfortaa"/>
                <a:ea typeface="Comfortaa"/>
                <a:cs typeface="Comfortaa"/>
                <a:sym typeface="Comfortaa"/>
              </a:rPr>
              <a:t>salarial</a:t>
            </a:r>
            <a:r>
              <a:rPr lang="en-AU" sz="1800" b="1" dirty="0">
                <a:latin typeface="Comfortaa"/>
                <a:ea typeface="Comfortaa"/>
                <a:cs typeface="Comfortaa"/>
                <a:sym typeface="Comfortaa"/>
              </a:rPr>
              <a:t> de 5 a 25 mil </a:t>
            </a:r>
            <a:r>
              <a:rPr lang="en-AU" sz="1800" b="1" dirty="0" err="1">
                <a:latin typeface="Comfortaa"/>
                <a:ea typeface="Comfortaa"/>
                <a:cs typeface="Comfortaa"/>
                <a:sym typeface="Comfortaa"/>
              </a:rPr>
              <a:t>los</a:t>
            </a:r>
            <a:r>
              <a:rPr lang="en-AU" sz="1800" b="1" dirty="0">
                <a:latin typeface="Comfortaa"/>
                <a:ea typeface="Comfortaa"/>
                <a:cs typeface="Comfortaa"/>
                <a:sym typeface="Comfortaa"/>
              </a:rPr>
              <a:t> “</a:t>
            </a:r>
            <a:r>
              <a:rPr lang="en-AU" sz="1800" b="1" dirty="0" err="1">
                <a:latin typeface="Comfortaa"/>
                <a:ea typeface="Comfortaa"/>
                <a:cs typeface="Comfortaa"/>
                <a:sym typeface="Comfortaa"/>
              </a:rPr>
              <a:t>egresados</a:t>
            </a:r>
            <a:r>
              <a:rPr lang="en-AU" sz="1800" b="1" dirty="0">
                <a:latin typeface="Comfortaa"/>
                <a:ea typeface="Comfortaa"/>
                <a:cs typeface="Comfortaa"/>
                <a:sym typeface="Comfortaa"/>
              </a:rPr>
              <a:t> online” </a:t>
            </a:r>
            <a:r>
              <a:rPr lang="en-AU" sz="1800" b="1" dirty="0" err="1">
                <a:latin typeface="Comfortaa"/>
                <a:ea typeface="Comfortaa"/>
                <a:cs typeface="Comfortaa"/>
                <a:sym typeface="Comfortaa"/>
              </a:rPr>
              <a:t>reportan</a:t>
            </a:r>
            <a:r>
              <a:rPr lang="en-AU" sz="1800" b="1" dirty="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AU" sz="1800" b="1" dirty="0" err="1">
                <a:latin typeface="Comfortaa"/>
                <a:ea typeface="Comfortaa"/>
                <a:cs typeface="Comfortaa"/>
                <a:sym typeface="Comfortaa"/>
              </a:rPr>
              <a:t>mayores</a:t>
            </a:r>
            <a:r>
              <a:rPr lang="en-AU" sz="1800" b="1" dirty="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AU" sz="1800" b="1" dirty="0" err="1">
                <a:latin typeface="Comfortaa"/>
                <a:ea typeface="Comfortaa"/>
                <a:cs typeface="Comfortaa"/>
                <a:sym typeface="Comfortaa"/>
              </a:rPr>
              <a:t>ingresos</a:t>
            </a:r>
            <a:r>
              <a:rPr lang="en-AU" sz="1800" b="1" dirty="0">
                <a:latin typeface="Comfortaa"/>
                <a:ea typeface="Comfortaa"/>
                <a:cs typeface="Comfortaa"/>
                <a:sym typeface="Comfortaa"/>
              </a:rPr>
              <a:t>: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latin typeface="Comfortaa"/>
                <a:ea typeface="Comfortaa"/>
                <a:cs typeface="Comfortaa"/>
                <a:sym typeface="Comfortaa"/>
              </a:rPr>
              <a:t>81% Online vs 66% </a:t>
            </a:r>
            <a:r>
              <a:rPr lang="en-AU" sz="1800" b="1" dirty="0" err="1">
                <a:latin typeface="Comfortaa"/>
                <a:ea typeface="Comfortaa"/>
                <a:cs typeface="Comfortaa"/>
                <a:sym typeface="Comfortaa"/>
              </a:rPr>
              <a:t>Presencial</a:t>
            </a:r>
            <a:r>
              <a:rPr lang="en-AU" sz="1800" b="1" dirty="0"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sz="1800" b="1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9" name="Google Shape;209;p24"/>
          <p:cNvSpPr txBox="1"/>
          <p:nvPr/>
        </p:nvSpPr>
        <p:spPr>
          <a:xfrm>
            <a:off x="155700" y="6260375"/>
            <a:ext cx="76542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>
                <a:solidFill>
                  <a:srgbClr val="FFFFFF"/>
                </a:solidFill>
              </a:rPr>
              <a:t>Fuente: Estudios internos OCCMundial 2018</a:t>
            </a:r>
            <a:endParaRPr>
              <a:solidFill>
                <a:srgbClr val="FFFFFF"/>
              </a:solidFill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666F70C-D041-124F-BE5B-3E7ECCA37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006017"/>
              </p:ext>
            </p:extLst>
          </p:nvPr>
        </p:nvGraphicFramePr>
        <p:xfrm>
          <a:off x="8427720" y="2941320"/>
          <a:ext cx="3501174" cy="287404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438329">
                  <a:extLst>
                    <a:ext uri="{9D8B030D-6E8A-4147-A177-3AD203B41FA5}">
                      <a16:colId xmlns:a16="http://schemas.microsoft.com/office/drawing/2014/main" val="3997545356"/>
                    </a:ext>
                  </a:extLst>
                </a:gridCol>
                <a:gridCol w="895787">
                  <a:extLst>
                    <a:ext uri="{9D8B030D-6E8A-4147-A177-3AD203B41FA5}">
                      <a16:colId xmlns:a16="http://schemas.microsoft.com/office/drawing/2014/main" val="4086454201"/>
                    </a:ext>
                  </a:extLst>
                </a:gridCol>
                <a:gridCol w="1167058">
                  <a:extLst>
                    <a:ext uri="{9D8B030D-6E8A-4147-A177-3AD203B41FA5}">
                      <a16:colId xmlns:a16="http://schemas.microsoft.com/office/drawing/2014/main" val="2540337442"/>
                    </a:ext>
                  </a:extLst>
                </a:gridCol>
              </a:tblGrid>
              <a:tr h="22745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SUELDOS</a:t>
                      </a:r>
                      <a:endParaRPr lang="es-MX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4" marR="7764" marT="7764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ONLINE</a:t>
                      </a:r>
                      <a:endParaRPr lang="es-MX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4" marR="7764" marT="7764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PRESENCIAL</a:t>
                      </a:r>
                      <a:endParaRPr lang="es-MX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4" marR="7764" marT="7764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205100"/>
                  </a:ext>
                </a:extLst>
              </a:tr>
              <a:tr h="22745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>
                          <a:solidFill>
                            <a:srgbClr val="FF0000"/>
                          </a:solidFill>
                          <a:effectLst/>
                        </a:rPr>
                        <a:t>$1-$5,000</a:t>
                      </a:r>
                      <a:endParaRPr lang="es-MX" sz="105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4" marR="7764" marT="7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8%</a:t>
                      </a:r>
                      <a:endParaRPr lang="es-MX" sz="105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4" marR="7764" marT="7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15%</a:t>
                      </a:r>
                      <a:endParaRPr lang="es-MX" sz="105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4" marR="7764" marT="7764" marB="0" anchor="b"/>
                </a:tc>
                <a:extLst>
                  <a:ext uri="{0D108BD9-81ED-4DB2-BD59-A6C34878D82A}">
                    <a16:rowId xmlns:a16="http://schemas.microsoft.com/office/drawing/2014/main" val="881923936"/>
                  </a:ext>
                </a:extLst>
              </a:tr>
              <a:tr h="22745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</a:rPr>
                        <a:t>$5,001-$10,000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4" marR="7764" marT="776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</a:rPr>
                        <a:t>32%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4" marR="7764" marT="776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</a:rPr>
                        <a:t>27%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4" marR="7764" marT="7764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651791"/>
                  </a:ext>
                </a:extLst>
              </a:tr>
              <a:tr h="22745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</a:rPr>
                        <a:t>$10,001-$15,000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4" marR="7764" marT="776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</a:rPr>
                        <a:t>21%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4" marR="7764" marT="776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</a:rPr>
                        <a:t>20%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4" marR="7764" marT="7764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827531"/>
                  </a:ext>
                </a:extLst>
              </a:tr>
              <a:tr h="22745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</a:rPr>
                        <a:t>$15,001-$20,000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4" marR="7764" marT="776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</a:rPr>
                        <a:t>17%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4" marR="7764" marT="776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</a:rPr>
                        <a:t>12%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4" marR="7764" marT="7764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950735"/>
                  </a:ext>
                </a:extLst>
              </a:tr>
              <a:tr h="19297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</a:rPr>
                        <a:t>$20,001-$25,000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4" marR="7764" marT="776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</a:rPr>
                        <a:t>11%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4" marR="7764" marT="776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</a:rPr>
                        <a:t>7%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4" marR="7764" marT="7764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377912"/>
                  </a:ext>
                </a:extLst>
              </a:tr>
              <a:tr h="19297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>
                          <a:effectLst/>
                        </a:rPr>
                        <a:t>$25,001-$30,000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4" marR="7764" marT="7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4%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4" marR="7764" marT="7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5%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4" marR="7764" marT="7764" marB="0" anchor="b"/>
                </a:tc>
                <a:extLst>
                  <a:ext uri="{0D108BD9-81ED-4DB2-BD59-A6C34878D82A}">
                    <a16:rowId xmlns:a16="http://schemas.microsoft.com/office/drawing/2014/main" val="3368392192"/>
                  </a:ext>
                </a:extLst>
              </a:tr>
              <a:tr h="19297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$30,001-$35,000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4" marR="7764" marT="7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2%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4" marR="7764" marT="7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3%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4" marR="7764" marT="7764" marB="0" anchor="b"/>
                </a:tc>
                <a:extLst>
                  <a:ext uri="{0D108BD9-81ED-4DB2-BD59-A6C34878D82A}">
                    <a16:rowId xmlns:a16="http://schemas.microsoft.com/office/drawing/2014/main" val="376057966"/>
                  </a:ext>
                </a:extLst>
              </a:tr>
              <a:tr h="19297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$35,001-$40,000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4" marR="7764" marT="7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>
                          <a:effectLst/>
                        </a:rPr>
                        <a:t>1%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4" marR="7764" marT="7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3%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4" marR="7764" marT="7764" marB="0" anchor="b"/>
                </a:tc>
                <a:extLst>
                  <a:ext uri="{0D108BD9-81ED-4DB2-BD59-A6C34878D82A}">
                    <a16:rowId xmlns:a16="http://schemas.microsoft.com/office/drawing/2014/main" val="1240659227"/>
                  </a:ext>
                </a:extLst>
              </a:tr>
              <a:tr h="19297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$40,001-$45,000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4" marR="7764" marT="7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1%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4" marR="7764" marT="7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1%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4" marR="7764" marT="7764" marB="0" anchor="b"/>
                </a:tc>
                <a:extLst>
                  <a:ext uri="{0D108BD9-81ED-4DB2-BD59-A6C34878D82A}">
                    <a16:rowId xmlns:a16="http://schemas.microsoft.com/office/drawing/2014/main" val="1101178329"/>
                  </a:ext>
                </a:extLst>
              </a:tr>
              <a:tr h="19297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$45,001-$50,000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4" marR="7764" marT="7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1%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4" marR="7764" marT="7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2%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4" marR="7764" marT="7764" marB="0" anchor="b"/>
                </a:tc>
                <a:extLst>
                  <a:ext uri="{0D108BD9-81ED-4DB2-BD59-A6C34878D82A}">
                    <a16:rowId xmlns:a16="http://schemas.microsoft.com/office/drawing/2014/main" val="4221503534"/>
                  </a:ext>
                </a:extLst>
              </a:tr>
              <a:tr h="19297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$50,001-$60,000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4" marR="7764" marT="7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1%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4" marR="7764" marT="7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2%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4" marR="7764" marT="7764" marB="0" anchor="b"/>
                </a:tc>
                <a:extLst>
                  <a:ext uri="{0D108BD9-81ED-4DB2-BD59-A6C34878D82A}">
                    <a16:rowId xmlns:a16="http://schemas.microsoft.com/office/drawing/2014/main" val="572358172"/>
                  </a:ext>
                </a:extLst>
              </a:tr>
              <a:tr h="19297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$60,001-$70,000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4" marR="7764" marT="7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>
                          <a:effectLst/>
                        </a:rPr>
                        <a:t>0%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4" marR="7764" marT="7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1%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4" marR="7764" marT="7764" marB="0" anchor="b"/>
                </a:tc>
                <a:extLst>
                  <a:ext uri="{0D108BD9-81ED-4DB2-BD59-A6C34878D82A}">
                    <a16:rowId xmlns:a16="http://schemas.microsoft.com/office/drawing/2014/main" val="1794236592"/>
                  </a:ext>
                </a:extLst>
              </a:tr>
              <a:tr h="19297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>
                          <a:effectLst/>
                        </a:rPr>
                        <a:t>$70,001 O más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4" marR="7764" marT="7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>
                          <a:effectLst/>
                        </a:rPr>
                        <a:t>0%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4" marR="7764" marT="77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>
                          <a:effectLst/>
                        </a:rPr>
                        <a:t>2%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64" marR="7764" marT="7764" marB="0" anchor="b"/>
                </a:tc>
                <a:extLst>
                  <a:ext uri="{0D108BD9-81ED-4DB2-BD59-A6C34878D82A}">
                    <a16:rowId xmlns:a16="http://schemas.microsoft.com/office/drawing/2014/main" val="3957945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5"/>
          <p:cNvSpPr txBox="1">
            <a:spLocks noGrp="1"/>
          </p:cNvSpPr>
          <p:nvPr>
            <p:ph type="body" idx="1"/>
          </p:nvPr>
        </p:nvSpPr>
        <p:spPr>
          <a:xfrm>
            <a:off x="459289" y="408485"/>
            <a:ext cx="11083975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E1"/>
              </a:buClr>
              <a:buSzPts val="2000"/>
              <a:buFont typeface="Arial"/>
              <a:buNone/>
            </a:pPr>
            <a:r>
              <a:rPr lang="en-AU" sz="2400"/>
              <a:t>5 RAZONES POR LAS QUE LAS EMPRESAS SÍ RECONOCEN LAS CARRERAS EN LÍNEA</a:t>
            </a:r>
            <a:br>
              <a:rPr lang="en-AU" sz="2400"/>
            </a:br>
            <a:endParaRPr sz="2400" b="0" i="0" u="none" strike="noStrike" cap="none">
              <a:solidFill>
                <a:srgbClr val="006F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5" name="Google Shape;215;p25"/>
          <p:cNvGrpSpPr/>
          <p:nvPr/>
        </p:nvGrpSpPr>
        <p:grpSpPr>
          <a:xfrm>
            <a:off x="8110546" y="1224080"/>
            <a:ext cx="3472609" cy="3280318"/>
            <a:chOff x="6254516" y="1318143"/>
            <a:chExt cx="2604522" cy="2460300"/>
          </a:xfrm>
        </p:grpSpPr>
        <p:sp>
          <p:nvSpPr>
            <p:cNvPr id="216" name="Google Shape;216;p25"/>
            <p:cNvSpPr/>
            <p:nvPr/>
          </p:nvSpPr>
          <p:spPr>
            <a:xfrm rot="2700000">
              <a:off x="7239866" y="1053398"/>
              <a:ext cx="489601" cy="2989789"/>
            </a:xfrm>
            <a:prstGeom prst="roundRect">
              <a:avLst>
                <a:gd name="adj" fmla="val 50000"/>
              </a:avLst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5"/>
            <p:cNvSpPr/>
            <p:nvPr/>
          </p:nvSpPr>
          <p:spPr>
            <a:xfrm>
              <a:off x="6443962" y="3255512"/>
              <a:ext cx="326100" cy="326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200" b="1">
                  <a:solidFill>
                    <a:srgbClr val="307BF3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 sz="1200" b="1">
                <a:solidFill>
                  <a:srgbClr val="307BF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8" name="Google Shape;218;p25"/>
            <p:cNvSpPr txBox="1"/>
            <p:nvPr/>
          </p:nvSpPr>
          <p:spPr>
            <a:xfrm rot="-2700000">
              <a:off x="6375763" y="2297099"/>
              <a:ext cx="2378424" cy="3428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5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Fuera mitos</a:t>
              </a:r>
              <a:endParaRPr sz="15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9" name="Google Shape;219;p25"/>
            <p:cNvSpPr txBox="1"/>
            <p:nvPr/>
          </p:nvSpPr>
          <p:spPr>
            <a:xfrm rot="-2700000">
              <a:off x="6788358" y="2571061"/>
              <a:ext cx="2242660" cy="4425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AU" sz="1100" b="1" dirty="0" err="1">
                  <a:latin typeface="Roboto"/>
                  <a:ea typeface="Roboto"/>
                  <a:cs typeface="Roboto"/>
                  <a:sym typeface="Roboto"/>
                </a:rPr>
                <a:t>En</a:t>
              </a:r>
              <a:r>
                <a:rPr lang="en-AU" sz="1100" b="1" dirty="0">
                  <a:latin typeface="Roboto"/>
                  <a:ea typeface="Roboto"/>
                  <a:cs typeface="Roboto"/>
                  <a:sym typeface="Roboto"/>
                </a:rPr>
                <a:t> el </a:t>
              </a:r>
              <a:r>
                <a:rPr lang="en-AU" sz="1100" b="1" dirty="0" err="1">
                  <a:latin typeface="Roboto"/>
                  <a:ea typeface="Roboto"/>
                  <a:cs typeface="Roboto"/>
                  <a:sym typeface="Roboto"/>
                </a:rPr>
                <a:t>último</a:t>
              </a:r>
              <a:r>
                <a:rPr lang="en-AU" sz="1100" b="1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AU" sz="1100" b="1" dirty="0" err="1">
                  <a:latin typeface="Roboto"/>
                  <a:ea typeface="Roboto"/>
                  <a:cs typeface="Roboto"/>
                  <a:sym typeface="Roboto"/>
                </a:rPr>
                <a:t>año</a:t>
              </a:r>
              <a:r>
                <a:rPr lang="en-AU" sz="1100" b="1" dirty="0">
                  <a:latin typeface="Roboto"/>
                  <a:ea typeface="Roboto"/>
                  <a:cs typeface="Roboto"/>
                  <a:sym typeface="Roboto"/>
                </a:rPr>
                <a:t>, el 79% de </a:t>
              </a:r>
              <a:r>
                <a:rPr lang="en-AU" sz="1100" b="1" dirty="0" err="1">
                  <a:latin typeface="Roboto"/>
                  <a:ea typeface="Roboto"/>
                  <a:cs typeface="Roboto"/>
                  <a:sym typeface="Roboto"/>
                </a:rPr>
                <a:t>los</a:t>
              </a:r>
              <a:r>
                <a:rPr lang="en-AU" sz="1100" b="1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AU" sz="1100" b="1" dirty="0" err="1">
                  <a:latin typeface="Roboto"/>
                  <a:ea typeface="Roboto"/>
                  <a:cs typeface="Roboto"/>
                  <a:sym typeface="Roboto"/>
                </a:rPr>
                <a:t>reclutadores</a:t>
              </a:r>
              <a:r>
                <a:rPr lang="en-AU" sz="1100" b="1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AU" sz="1100" b="1" dirty="0" err="1">
                  <a:latin typeface="Roboto"/>
                  <a:ea typeface="Roboto"/>
                  <a:cs typeface="Roboto"/>
                  <a:sym typeface="Roboto"/>
                </a:rPr>
                <a:t>encuestados</a:t>
              </a:r>
              <a:r>
                <a:rPr lang="en-AU" sz="1100" b="1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AU" sz="1100" b="1" dirty="0" err="1">
                  <a:latin typeface="Roboto"/>
                  <a:ea typeface="Roboto"/>
                  <a:cs typeface="Roboto"/>
                  <a:sym typeface="Roboto"/>
                </a:rPr>
                <a:t>han</a:t>
              </a:r>
              <a:r>
                <a:rPr lang="en-AU" sz="1100" b="1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AU" sz="1100" b="1" dirty="0" err="1">
                  <a:latin typeface="Roboto"/>
                  <a:ea typeface="Roboto"/>
                  <a:cs typeface="Roboto"/>
                  <a:sym typeface="Roboto"/>
                </a:rPr>
                <a:t>contratado</a:t>
              </a:r>
              <a:r>
                <a:rPr lang="en-AU" sz="1100" b="1" dirty="0">
                  <a:latin typeface="Roboto"/>
                  <a:ea typeface="Roboto"/>
                  <a:cs typeface="Roboto"/>
                  <a:sym typeface="Roboto"/>
                </a:rPr>
                <a:t> a un </a:t>
              </a:r>
              <a:r>
                <a:rPr lang="en-AU" sz="1100" b="1" dirty="0" err="1">
                  <a:latin typeface="Roboto"/>
                  <a:ea typeface="Roboto"/>
                  <a:cs typeface="Roboto"/>
                  <a:sym typeface="Roboto"/>
                </a:rPr>
                <a:t>candidato</a:t>
              </a:r>
              <a:r>
                <a:rPr lang="en-AU" sz="1100" b="1" dirty="0">
                  <a:latin typeface="Roboto"/>
                  <a:ea typeface="Roboto"/>
                  <a:cs typeface="Roboto"/>
                  <a:sym typeface="Roboto"/>
                </a:rPr>
                <a:t> con </a:t>
              </a:r>
              <a:r>
                <a:rPr lang="en-AU" sz="1100" b="1" dirty="0" err="1">
                  <a:latin typeface="Roboto"/>
                  <a:ea typeface="Roboto"/>
                  <a:cs typeface="Roboto"/>
                  <a:sym typeface="Roboto"/>
                </a:rPr>
                <a:t>título</a:t>
              </a:r>
              <a:r>
                <a:rPr lang="en-AU" sz="1100" b="1" dirty="0">
                  <a:latin typeface="Roboto"/>
                  <a:ea typeface="Roboto"/>
                  <a:cs typeface="Roboto"/>
                  <a:sym typeface="Roboto"/>
                </a:rPr>
                <a:t> de </a:t>
              </a:r>
              <a:r>
                <a:rPr lang="en-AU" sz="1100" b="1" dirty="0" err="1">
                  <a:latin typeface="Roboto"/>
                  <a:ea typeface="Roboto"/>
                  <a:cs typeface="Roboto"/>
                  <a:sym typeface="Roboto"/>
                </a:rPr>
                <a:t>universidad</a:t>
              </a:r>
              <a:r>
                <a:rPr lang="en-AU" sz="1100" b="1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AU" sz="1100" b="1" dirty="0" err="1">
                  <a:latin typeface="Roboto"/>
                  <a:ea typeface="Roboto"/>
                  <a:cs typeface="Roboto"/>
                  <a:sym typeface="Roboto"/>
                </a:rPr>
                <a:t>en</a:t>
              </a:r>
              <a:r>
                <a:rPr lang="en-AU" sz="1100" b="1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AU" sz="1100" b="1" dirty="0" err="1">
                  <a:latin typeface="Roboto"/>
                  <a:ea typeface="Roboto"/>
                  <a:cs typeface="Roboto"/>
                  <a:sym typeface="Roboto"/>
                </a:rPr>
                <a:t>línea</a:t>
              </a:r>
              <a:r>
                <a:rPr lang="en-AU" sz="1100" b="1" dirty="0">
                  <a:latin typeface="Roboto"/>
                  <a:ea typeface="Roboto"/>
                  <a:cs typeface="Roboto"/>
                  <a:sym typeface="Roboto"/>
                </a:rPr>
                <a:t>.</a:t>
              </a:r>
              <a:endParaRPr sz="11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0" name="Google Shape;220;p25"/>
          <p:cNvGrpSpPr/>
          <p:nvPr/>
        </p:nvGrpSpPr>
        <p:grpSpPr>
          <a:xfrm>
            <a:off x="6119798" y="1224080"/>
            <a:ext cx="3535412" cy="3280318"/>
            <a:chOff x="4761418" y="1318143"/>
            <a:chExt cx="2651625" cy="2460300"/>
          </a:xfrm>
        </p:grpSpPr>
        <p:sp>
          <p:nvSpPr>
            <p:cNvPr id="221" name="Google Shape;221;p25"/>
            <p:cNvSpPr/>
            <p:nvPr/>
          </p:nvSpPr>
          <p:spPr>
            <a:xfrm rot="2700000">
              <a:off x="5746767" y="1053398"/>
              <a:ext cx="489601" cy="2989789"/>
            </a:xfrm>
            <a:prstGeom prst="roundRect">
              <a:avLst>
                <a:gd name="adj" fmla="val 50000"/>
              </a:avLst>
            </a:prstGeom>
            <a:solidFill>
              <a:srgbClr val="0E65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5"/>
            <p:cNvSpPr/>
            <p:nvPr/>
          </p:nvSpPr>
          <p:spPr>
            <a:xfrm>
              <a:off x="4950863" y="3255512"/>
              <a:ext cx="326100" cy="326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200" b="1">
                  <a:solidFill>
                    <a:srgbClr val="0E65F0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sz="1200" b="1">
                <a:solidFill>
                  <a:srgbClr val="0E65F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3" name="Google Shape;223;p25"/>
            <p:cNvSpPr txBox="1"/>
            <p:nvPr/>
          </p:nvSpPr>
          <p:spPr>
            <a:xfrm rot="-2700000">
              <a:off x="4896424" y="2302799"/>
              <a:ext cx="2362302" cy="3428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5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Requiere el mismo esfuerzo y dedicación</a:t>
              </a:r>
              <a:endParaRPr sz="15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4" name="Google Shape;224;p25"/>
            <p:cNvSpPr txBox="1"/>
            <p:nvPr/>
          </p:nvSpPr>
          <p:spPr>
            <a:xfrm rot="-2700000">
              <a:off x="5285508" y="2547502"/>
              <a:ext cx="2309269" cy="4425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AU" sz="1100" b="1" dirty="0">
                  <a:latin typeface="Roboto"/>
                  <a:ea typeface="Roboto"/>
                  <a:cs typeface="Roboto"/>
                  <a:sym typeface="Roboto"/>
                </a:rPr>
                <a:t>82%</a:t>
              </a:r>
              <a:r>
                <a:rPr lang="en-AU" dirty="0">
                  <a:solidFill>
                    <a:srgbClr val="666666"/>
                  </a:solidFill>
                </a:rPr>
                <a:t> </a:t>
              </a:r>
              <a:r>
                <a:rPr lang="en-AU" sz="1100" b="1" dirty="0" err="1">
                  <a:latin typeface="Roboto"/>
                  <a:ea typeface="Roboto"/>
                  <a:cs typeface="Roboto"/>
                  <a:sym typeface="Roboto"/>
                </a:rPr>
                <a:t>reclutadores</a:t>
              </a:r>
              <a:r>
                <a:rPr lang="en-AU" dirty="0">
                  <a:solidFill>
                    <a:srgbClr val="666666"/>
                  </a:solidFill>
                </a:rPr>
                <a:t> </a:t>
              </a:r>
              <a:r>
                <a:rPr lang="en-AU" sz="1100" b="1" dirty="0" err="1">
                  <a:latin typeface="Roboto"/>
                  <a:ea typeface="Roboto"/>
                  <a:cs typeface="Roboto"/>
                  <a:sym typeface="Roboto"/>
                </a:rPr>
                <a:t>creen</a:t>
              </a:r>
              <a:r>
                <a:rPr lang="en-AU" sz="1100" b="1" dirty="0">
                  <a:latin typeface="Roboto"/>
                  <a:ea typeface="Roboto"/>
                  <a:cs typeface="Roboto"/>
                  <a:sym typeface="Roboto"/>
                </a:rPr>
                <a:t> que </a:t>
              </a:r>
              <a:r>
                <a:rPr lang="en-AU" sz="1100" b="1" dirty="0" err="1">
                  <a:latin typeface="Roboto"/>
                  <a:ea typeface="Roboto"/>
                  <a:cs typeface="Roboto"/>
                  <a:sym typeface="Roboto"/>
                </a:rPr>
                <a:t>estudiar</a:t>
              </a:r>
              <a:r>
                <a:rPr lang="en-AU" sz="1100" b="1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AU" sz="1100" b="1" dirty="0" err="1">
                  <a:latin typeface="Roboto"/>
                  <a:ea typeface="Roboto"/>
                  <a:cs typeface="Roboto"/>
                  <a:sym typeface="Roboto"/>
                </a:rPr>
                <a:t>en</a:t>
              </a:r>
              <a:r>
                <a:rPr lang="en-AU" sz="1100" b="1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AU" sz="1100" b="1" dirty="0" err="1">
                  <a:latin typeface="Roboto"/>
                  <a:ea typeface="Roboto"/>
                  <a:cs typeface="Roboto"/>
                  <a:sym typeface="Roboto"/>
                </a:rPr>
                <a:t>línea</a:t>
              </a:r>
              <a:r>
                <a:rPr lang="en-AU" sz="1100" b="1" dirty="0">
                  <a:latin typeface="Roboto"/>
                  <a:ea typeface="Roboto"/>
                  <a:cs typeface="Roboto"/>
                  <a:sym typeface="Roboto"/>
                </a:rPr>
                <a:t> NO </a:t>
              </a:r>
              <a:r>
                <a:rPr lang="en-AU" sz="1100" b="1" dirty="0" err="1">
                  <a:latin typeface="Roboto"/>
                  <a:ea typeface="Roboto"/>
                  <a:cs typeface="Roboto"/>
                  <a:sym typeface="Roboto"/>
                </a:rPr>
                <a:t>es</a:t>
              </a:r>
              <a:r>
                <a:rPr lang="en-AU" sz="1100" b="1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AU" sz="1100" b="1" dirty="0" err="1">
                  <a:latin typeface="Roboto"/>
                  <a:ea typeface="Roboto"/>
                  <a:cs typeface="Roboto"/>
                  <a:sym typeface="Roboto"/>
                </a:rPr>
                <a:t>más</a:t>
              </a:r>
              <a:r>
                <a:rPr lang="en-AU" sz="1100" b="1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AU" sz="1100" b="1" dirty="0" err="1">
                  <a:latin typeface="Roboto"/>
                  <a:ea typeface="Roboto"/>
                  <a:cs typeface="Roboto"/>
                  <a:sym typeface="Roboto"/>
                </a:rPr>
                <a:t>sencillo</a:t>
              </a:r>
              <a:r>
                <a:rPr lang="en-AU" sz="1100" b="1" dirty="0">
                  <a:latin typeface="Roboto"/>
                  <a:ea typeface="Roboto"/>
                  <a:cs typeface="Roboto"/>
                  <a:sym typeface="Roboto"/>
                </a:rPr>
                <a:t> que el </a:t>
              </a:r>
              <a:r>
                <a:rPr lang="en-AU" sz="1100" b="1" dirty="0" err="1">
                  <a:latin typeface="Roboto"/>
                  <a:ea typeface="Roboto"/>
                  <a:cs typeface="Roboto"/>
                  <a:sym typeface="Roboto"/>
                </a:rPr>
                <a:t>presencial</a:t>
              </a:r>
              <a:endParaRPr sz="11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5" name="Google Shape;225;p25"/>
          <p:cNvGrpSpPr/>
          <p:nvPr/>
        </p:nvGrpSpPr>
        <p:grpSpPr>
          <a:xfrm>
            <a:off x="4130959" y="1224080"/>
            <a:ext cx="3320209" cy="3307482"/>
            <a:chOff x="3269751" y="1318143"/>
            <a:chExt cx="2490219" cy="2480673"/>
          </a:xfrm>
        </p:grpSpPr>
        <p:sp>
          <p:nvSpPr>
            <p:cNvPr id="226" name="Google Shape;226;p25"/>
            <p:cNvSpPr/>
            <p:nvPr/>
          </p:nvSpPr>
          <p:spPr>
            <a:xfrm rot="2700000">
              <a:off x="4255100" y="1053398"/>
              <a:ext cx="489601" cy="2989789"/>
            </a:xfrm>
            <a:prstGeom prst="roundRect">
              <a:avLst>
                <a:gd name="adj" fmla="val 50000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5"/>
            <p:cNvSpPr/>
            <p:nvPr/>
          </p:nvSpPr>
          <p:spPr>
            <a:xfrm>
              <a:off x="3459197" y="3255512"/>
              <a:ext cx="326100" cy="326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200" b="1">
                  <a:solidFill>
                    <a:srgbClr val="0D5DDF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1200" b="1">
                <a:solidFill>
                  <a:srgbClr val="0D5DD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8" name="Google Shape;228;p25"/>
            <p:cNvSpPr txBox="1"/>
            <p:nvPr/>
          </p:nvSpPr>
          <p:spPr>
            <a:xfrm rot="-2700000">
              <a:off x="3461875" y="2417102"/>
              <a:ext cx="2362302" cy="3428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5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Los alumnos en línea siempre buscan superarse</a:t>
              </a:r>
              <a:br>
                <a:rPr lang="en-AU" sz="15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endParaRPr sz="15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9" name="Google Shape;229;p25"/>
            <p:cNvSpPr txBox="1"/>
            <p:nvPr/>
          </p:nvSpPr>
          <p:spPr>
            <a:xfrm rot="-2700000">
              <a:off x="3689290" y="2628212"/>
              <a:ext cx="2242660" cy="4425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AU" sz="1100" b="1">
                  <a:latin typeface="Roboto"/>
                  <a:ea typeface="Roboto"/>
                  <a:cs typeface="Roboto"/>
                  <a:sym typeface="Roboto"/>
                </a:rPr>
                <a:t>Se adaptan rápidamente, desarrollan competencias cruciales y tienen una actitud digital</a:t>
              </a:r>
              <a:endParaRPr sz="11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0" name="Google Shape;230;p25"/>
          <p:cNvGrpSpPr/>
          <p:nvPr/>
        </p:nvGrpSpPr>
        <p:grpSpPr>
          <a:xfrm>
            <a:off x="151336" y="1224080"/>
            <a:ext cx="3472609" cy="3280318"/>
            <a:chOff x="284959" y="1318143"/>
            <a:chExt cx="2604522" cy="2460300"/>
          </a:xfrm>
        </p:grpSpPr>
        <p:sp>
          <p:nvSpPr>
            <p:cNvPr id="231" name="Google Shape;231;p25"/>
            <p:cNvSpPr/>
            <p:nvPr/>
          </p:nvSpPr>
          <p:spPr>
            <a:xfrm rot="2700000">
              <a:off x="1270309" y="1053398"/>
              <a:ext cx="489601" cy="2989789"/>
            </a:xfrm>
            <a:prstGeom prst="roundRect">
              <a:avLst>
                <a:gd name="adj" fmla="val 50000"/>
              </a:avLst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5"/>
            <p:cNvSpPr/>
            <p:nvPr/>
          </p:nvSpPr>
          <p:spPr>
            <a:xfrm>
              <a:off x="472955" y="3255512"/>
              <a:ext cx="326100" cy="326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200" b="1">
                  <a:solidFill>
                    <a:srgbClr val="0944A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200" b="1">
                <a:solidFill>
                  <a:srgbClr val="0944A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3" name="Google Shape;233;p25"/>
            <p:cNvSpPr txBox="1"/>
            <p:nvPr/>
          </p:nvSpPr>
          <p:spPr>
            <a:xfrm rot="-2700000">
              <a:off x="414317" y="2300549"/>
              <a:ext cx="2368666" cy="3428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5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Tiene validez oficial</a:t>
              </a:r>
              <a:endParaRPr sz="15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4" name="Google Shape;234;p25"/>
            <p:cNvSpPr txBox="1"/>
            <p:nvPr/>
          </p:nvSpPr>
          <p:spPr>
            <a:xfrm rot="-2700000">
              <a:off x="818801" y="2571061"/>
              <a:ext cx="2242660" cy="4425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AU" sz="1100" b="1">
                  <a:latin typeface="Roboto"/>
                  <a:ea typeface="Roboto"/>
                  <a:cs typeface="Roboto"/>
                  <a:sym typeface="Roboto"/>
                </a:rPr>
                <a:t>Los programas están avalados por la SEP</a:t>
              </a:r>
              <a:endParaRPr sz="11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5" name="Google Shape;235;p25"/>
          <p:cNvGrpSpPr/>
          <p:nvPr/>
        </p:nvGrpSpPr>
        <p:grpSpPr>
          <a:xfrm>
            <a:off x="2140175" y="1224080"/>
            <a:ext cx="3280318" cy="3280318"/>
            <a:chOff x="1776626" y="1318143"/>
            <a:chExt cx="2460300" cy="2460300"/>
          </a:xfrm>
        </p:grpSpPr>
        <p:grpSp>
          <p:nvGrpSpPr>
            <p:cNvPr id="236" name="Google Shape;236;p25"/>
            <p:cNvGrpSpPr/>
            <p:nvPr/>
          </p:nvGrpSpPr>
          <p:grpSpPr>
            <a:xfrm>
              <a:off x="1776626" y="1318143"/>
              <a:ext cx="2460300" cy="2460300"/>
              <a:chOff x="1776626" y="1318143"/>
              <a:chExt cx="2460300" cy="2460300"/>
            </a:xfrm>
          </p:grpSpPr>
          <p:sp>
            <p:nvSpPr>
              <p:cNvPr id="237" name="Google Shape;237;p25"/>
              <p:cNvSpPr/>
              <p:nvPr/>
            </p:nvSpPr>
            <p:spPr>
              <a:xfrm rot="2700000">
                <a:off x="2761975" y="1053398"/>
                <a:ext cx="489601" cy="2989789"/>
              </a:xfrm>
              <a:prstGeom prst="roundRect">
                <a:avLst>
                  <a:gd name="adj" fmla="val 50000"/>
                </a:avLst>
              </a:prstGeom>
              <a:solidFill>
                <a:srgbClr val="0C58D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5"/>
              <p:cNvSpPr txBox="1"/>
              <p:nvPr/>
            </p:nvSpPr>
            <p:spPr>
              <a:xfrm rot="-2700000">
                <a:off x="1899549" y="2297849"/>
                <a:ext cx="2376303" cy="3428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1500" b="1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Las universidades más importantes de México </a:t>
                </a:r>
                <a:endParaRPr sz="15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39" name="Google Shape;239;p25"/>
              <p:cNvSpPr txBox="1"/>
              <p:nvPr/>
            </p:nvSpPr>
            <p:spPr>
              <a:xfrm rot="-2700000">
                <a:off x="1902162" y="2507520"/>
                <a:ext cx="2242660" cy="958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marL="0" lvl="0" indent="0" algn="l" rtl="0">
                  <a:lnSpc>
                    <a:spcPct val="100000"/>
                  </a:lnSpc>
                  <a:spcBef>
                    <a:spcPts val="1800"/>
                  </a:spcBef>
                  <a:spcAft>
                    <a:spcPts val="0"/>
                  </a:spcAft>
                  <a:buNone/>
                </a:pPr>
                <a:r>
                  <a:rPr lang="en-AU" sz="1100" b="1">
                    <a:latin typeface="Roboto"/>
                    <a:ea typeface="Roboto"/>
                    <a:cs typeface="Roboto"/>
                    <a:sym typeface="Roboto"/>
                  </a:rPr>
                  <a:t>ya contemplan el modelo en línea a la par del modelo tradicional.</a:t>
                </a:r>
                <a:endParaRPr sz="1100" b="1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1100"/>
                  </a:spcBef>
                  <a:spcAft>
                    <a:spcPts val="2100"/>
                  </a:spcAft>
                  <a:buNone/>
                </a:pPr>
                <a:endParaRPr sz="11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240" name="Google Shape;240;p25"/>
            <p:cNvSpPr/>
            <p:nvPr/>
          </p:nvSpPr>
          <p:spPr>
            <a:xfrm>
              <a:off x="1966072" y="3255512"/>
              <a:ext cx="326100" cy="326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200" b="1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1200" b="1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41" name="Google Shape;241;p25"/>
          <p:cNvSpPr txBox="1"/>
          <p:nvPr/>
        </p:nvSpPr>
        <p:spPr>
          <a:xfrm>
            <a:off x="155700" y="6260375"/>
            <a:ext cx="76542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>
                <a:solidFill>
                  <a:srgbClr val="FFFFFF"/>
                </a:solidFill>
              </a:rPr>
              <a:t>Fuente: Estudios internos OCCMundial 2018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44A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6"/>
          <p:cNvSpPr/>
          <p:nvPr/>
        </p:nvSpPr>
        <p:spPr>
          <a:xfrm>
            <a:off x="4298227" y="1077815"/>
            <a:ext cx="428400" cy="266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96207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7" name="Google Shape;247;p26"/>
          <p:cNvSpPr txBox="1">
            <a:spLocks noGrp="1"/>
          </p:cNvSpPr>
          <p:nvPr>
            <p:ph type="body" idx="1"/>
          </p:nvPr>
        </p:nvSpPr>
        <p:spPr>
          <a:xfrm>
            <a:off x="215453" y="42725"/>
            <a:ext cx="50802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E1"/>
              </a:buClr>
              <a:buSzPts val="2000"/>
              <a:buFont typeface="Arial"/>
              <a:buNone/>
            </a:pPr>
            <a:r>
              <a:rPr lang="en-AU" sz="2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EDUCACIÓN EN LÍNEA Y TRABAJO</a:t>
            </a:r>
            <a:endParaRPr sz="2000" i="0" u="none" strike="noStrike" cap="none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8" name="Google Shape;248;p26"/>
          <p:cNvSpPr txBox="1"/>
          <p:nvPr/>
        </p:nvSpPr>
        <p:spPr>
          <a:xfrm>
            <a:off x="461875" y="1764525"/>
            <a:ext cx="3454500" cy="20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175" tIns="30575" rIns="61175" bIns="30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Las 10 </a:t>
            </a:r>
            <a:endParaRPr sz="36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carreras más</a:t>
            </a:r>
            <a:br>
              <a:rPr lang="en-AU" sz="36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en-AU" sz="36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solicitadas en México</a:t>
            </a:r>
            <a:endParaRPr sz="36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9" name="Google Shape;249;p26"/>
          <p:cNvSpPr txBox="1"/>
          <p:nvPr/>
        </p:nvSpPr>
        <p:spPr>
          <a:xfrm>
            <a:off x="5106039" y="956900"/>
            <a:ext cx="6011100" cy="6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175" tIns="30575" rIns="61175" bIns="30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F3F3F3"/>
                </a:solidFill>
                <a:latin typeface="Comfortaa"/>
                <a:ea typeface="Comfortaa"/>
                <a:cs typeface="Comfortaa"/>
                <a:sym typeface="Comfortaa"/>
              </a:rPr>
              <a:t>Lic. en Administración de Empresas</a:t>
            </a:r>
            <a:endParaRPr sz="2400" b="1">
              <a:solidFill>
                <a:srgbClr val="F3F3F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0" name="Google Shape;250;p26"/>
          <p:cNvSpPr txBox="1"/>
          <p:nvPr/>
        </p:nvSpPr>
        <p:spPr>
          <a:xfrm>
            <a:off x="5106039" y="1389396"/>
            <a:ext cx="6011100" cy="6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175" tIns="30575" rIns="61175" bIns="30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F3F3F3"/>
                </a:solidFill>
                <a:latin typeface="Comfortaa"/>
                <a:ea typeface="Comfortaa"/>
                <a:cs typeface="Comfortaa"/>
                <a:sym typeface="Comfortaa"/>
              </a:rPr>
              <a:t>Lic. en Contaduría</a:t>
            </a:r>
            <a:endParaRPr sz="2400" b="1">
              <a:solidFill>
                <a:srgbClr val="F3F3F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1" name="Google Shape;251;p26"/>
          <p:cNvSpPr txBox="1"/>
          <p:nvPr/>
        </p:nvSpPr>
        <p:spPr>
          <a:xfrm>
            <a:off x="5106039" y="1821891"/>
            <a:ext cx="6011100" cy="6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175" tIns="30575" rIns="61175" bIns="30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F3F3F3"/>
                </a:solidFill>
                <a:latin typeface="Comfortaa"/>
                <a:ea typeface="Comfortaa"/>
                <a:cs typeface="Comfortaa"/>
                <a:sym typeface="Comfortaa"/>
              </a:rPr>
              <a:t>Ingeniería Industrial</a:t>
            </a:r>
            <a:endParaRPr sz="2400" b="1">
              <a:solidFill>
                <a:srgbClr val="F3F3F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2" name="Google Shape;252;p26"/>
          <p:cNvSpPr txBox="1"/>
          <p:nvPr/>
        </p:nvSpPr>
        <p:spPr>
          <a:xfrm>
            <a:off x="5106039" y="2254387"/>
            <a:ext cx="6175500" cy="6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175" tIns="30575" rIns="61175" bIns="30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F3F3F3"/>
                </a:solidFill>
                <a:latin typeface="Comfortaa"/>
                <a:ea typeface="Comfortaa"/>
                <a:cs typeface="Comfortaa"/>
                <a:sym typeface="Comfortaa"/>
              </a:rPr>
              <a:t>Ingeniería en Sistemas / Informática</a:t>
            </a:r>
            <a:endParaRPr sz="2400" b="1">
              <a:solidFill>
                <a:srgbClr val="F3F3F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3" name="Google Shape;253;p26"/>
          <p:cNvSpPr txBox="1"/>
          <p:nvPr/>
        </p:nvSpPr>
        <p:spPr>
          <a:xfrm>
            <a:off x="5106039" y="2686883"/>
            <a:ext cx="6175500" cy="6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175" tIns="30575" rIns="61175" bIns="30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F3F3F3"/>
                </a:solidFill>
                <a:latin typeface="Comfortaa"/>
                <a:ea typeface="Comfortaa"/>
                <a:cs typeface="Comfortaa"/>
                <a:sym typeface="Comfortaa"/>
              </a:rPr>
              <a:t>Lic. en Mercadotecnia</a:t>
            </a:r>
            <a:endParaRPr sz="2400" b="1">
              <a:solidFill>
                <a:srgbClr val="F3F3F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4" name="Google Shape;254;p26"/>
          <p:cNvSpPr txBox="1"/>
          <p:nvPr/>
        </p:nvSpPr>
        <p:spPr>
          <a:xfrm>
            <a:off x="5106039" y="3119378"/>
            <a:ext cx="6175500" cy="6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175" tIns="30575" rIns="61175" bIns="30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F3F3F3"/>
                </a:solidFill>
                <a:latin typeface="Comfortaa"/>
                <a:ea typeface="Comfortaa"/>
                <a:cs typeface="Comfortaa"/>
                <a:sym typeface="Comfortaa"/>
              </a:rPr>
              <a:t>Lic. en Psicología</a:t>
            </a:r>
            <a:endParaRPr sz="2400" b="1">
              <a:solidFill>
                <a:srgbClr val="F3F3F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5" name="Google Shape;255;p26"/>
          <p:cNvSpPr txBox="1"/>
          <p:nvPr/>
        </p:nvSpPr>
        <p:spPr>
          <a:xfrm>
            <a:off x="5106039" y="3551874"/>
            <a:ext cx="6175500" cy="6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175" tIns="30575" rIns="61175" bIns="30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F3F3F3"/>
                </a:solidFill>
                <a:latin typeface="Comfortaa"/>
                <a:ea typeface="Comfortaa"/>
                <a:cs typeface="Comfortaa"/>
                <a:sym typeface="Comfortaa"/>
              </a:rPr>
              <a:t>Lic. en Finanzas</a:t>
            </a:r>
            <a:endParaRPr sz="2400" b="1">
              <a:solidFill>
                <a:srgbClr val="F3F3F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6" name="Google Shape;256;p26"/>
          <p:cNvSpPr txBox="1"/>
          <p:nvPr/>
        </p:nvSpPr>
        <p:spPr>
          <a:xfrm>
            <a:off x="5106039" y="3984370"/>
            <a:ext cx="6175500" cy="6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175" tIns="30575" rIns="61175" bIns="30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F3F3F3"/>
                </a:solidFill>
                <a:latin typeface="Comfortaa"/>
                <a:ea typeface="Comfortaa"/>
                <a:cs typeface="Comfortaa"/>
                <a:sym typeface="Comfortaa"/>
              </a:rPr>
              <a:t>Lic. en Derecho</a:t>
            </a:r>
            <a:endParaRPr sz="2400" b="1">
              <a:solidFill>
                <a:srgbClr val="F3F3F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7" name="Google Shape;257;p26"/>
          <p:cNvSpPr txBox="1"/>
          <p:nvPr/>
        </p:nvSpPr>
        <p:spPr>
          <a:xfrm>
            <a:off x="5106039" y="4416866"/>
            <a:ext cx="6175500" cy="6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175" tIns="30575" rIns="61175" bIns="30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F3F3F3"/>
                </a:solidFill>
                <a:latin typeface="Comfortaa"/>
                <a:ea typeface="Comfortaa"/>
                <a:cs typeface="Comfortaa"/>
                <a:sym typeface="Comfortaa"/>
              </a:rPr>
              <a:t>Lic. en Comercio Internacional</a:t>
            </a:r>
            <a:endParaRPr sz="2400" b="1">
              <a:solidFill>
                <a:srgbClr val="F3F3F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8" name="Google Shape;258;p26"/>
          <p:cNvSpPr txBox="1"/>
          <p:nvPr/>
        </p:nvSpPr>
        <p:spPr>
          <a:xfrm>
            <a:off x="5106039" y="4849361"/>
            <a:ext cx="6175500" cy="6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175" tIns="30575" rIns="61175" bIns="30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F3F3F3"/>
                </a:solidFill>
                <a:latin typeface="Comfortaa"/>
                <a:ea typeface="Comfortaa"/>
                <a:cs typeface="Comfortaa"/>
                <a:sym typeface="Comfortaa"/>
              </a:rPr>
              <a:t>Lic. en Recursos Humanos</a:t>
            </a:r>
            <a:endParaRPr sz="2400" b="1">
              <a:solidFill>
                <a:srgbClr val="F3F3F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9" name="Google Shape;259;p26"/>
          <p:cNvSpPr/>
          <p:nvPr/>
        </p:nvSpPr>
        <p:spPr>
          <a:xfrm>
            <a:off x="4298227" y="1102520"/>
            <a:ext cx="428400" cy="266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96207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0" name="Google Shape;260;p26"/>
          <p:cNvSpPr/>
          <p:nvPr/>
        </p:nvSpPr>
        <p:spPr>
          <a:xfrm>
            <a:off x="4298227" y="1535015"/>
            <a:ext cx="428400" cy="266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96207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1" name="Google Shape;261;p26"/>
          <p:cNvSpPr/>
          <p:nvPr/>
        </p:nvSpPr>
        <p:spPr>
          <a:xfrm>
            <a:off x="4298227" y="1967511"/>
            <a:ext cx="428400" cy="266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96207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2" name="Google Shape;262;p26"/>
          <p:cNvSpPr/>
          <p:nvPr/>
        </p:nvSpPr>
        <p:spPr>
          <a:xfrm>
            <a:off x="4298227" y="2400007"/>
            <a:ext cx="428400" cy="266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96207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3" name="Google Shape;263;p26"/>
          <p:cNvSpPr/>
          <p:nvPr/>
        </p:nvSpPr>
        <p:spPr>
          <a:xfrm>
            <a:off x="4298227" y="2832502"/>
            <a:ext cx="428400" cy="266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96207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4" name="Google Shape;264;p26"/>
          <p:cNvSpPr/>
          <p:nvPr/>
        </p:nvSpPr>
        <p:spPr>
          <a:xfrm>
            <a:off x="4298227" y="3264998"/>
            <a:ext cx="428400" cy="266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96207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5" name="Google Shape;265;p26"/>
          <p:cNvSpPr/>
          <p:nvPr/>
        </p:nvSpPr>
        <p:spPr>
          <a:xfrm>
            <a:off x="4298227" y="3697494"/>
            <a:ext cx="428400" cy="266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96207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6" name="Google Shape;266;p26"/>
          <p:cNvSpPr/>
          <p:nvPr/>
        </p:nvSpPr>
        <p:spPr>
          <a:xfrm>
            <a:off x="4298227" y="4129990"/>
            <a:ext cx="428400" cy="266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96207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7" name="Google Shape;267;p26"/>
          <p:cNvSpPr/>
          <p:nvPr/>
        </p:nvSpPr>
        <p:spPr>
          <a:xfrm>
            <a:off x="4298227" y="4562485"/>
            <a:ext cx="428400" cy="266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96207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8" name="Google Shape;268;p26"/>
          <p:cNvSpPr/>
          <p:nvPr/>
        </p:nvSpPr>
        <p:spPr>
          <a:xfrm>
            <a:off x="4298227" y="4994981"/>
            <a:ext cx="428400" cy="266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96207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9" name="Google Shape;269;p26"/>
          <p:cNvSpPr txBox="1"/>
          <p:nvPr/>
        </p:nvSpPr>
        <p:spPr>
          <a:xfrm>
            <a:off x="4279911" y="1060803"/>
            <a:ext cx="536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175" tIns="30575" rIns="61175" bIns="30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rgbClr val="962071"/>
                </a:solidFill>
                <a:latin typeface="Comfortaa"/>
                <a:ea typeface="Comfortaa"/>
                <a:cs typeface="Comfortaa"/>
                <a:sym typeface="Comfortaa"/>
              </a:rPr>
              <a:t>1</a:t>
            </a:r>
            <a:endParaRPr sz="1800" b="1">
              <a:solidFill>
                <a:srgbClr val="96207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0" name="Google Shape;270;p26"/>
          <p:cNvSpPr txBox="1"/>
          <p:nvPr/>
        </p:nvSpPr>
        <p:spPr>
          <a:xfrm>
            <a:off x="4279911" y="1493298"/>
            <a:ext cx="536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175" tIns="30575" rIns="61175" bIns="30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rgbClr val="962071"/>
                </a:solidFill>
                <a:latin typeface="Comfortaa"/>
                <a:ea typeface="Comfortaa"/>
                <a:cs typeface="Comfortaa"/>
                <a:sym typeface="Comfortaa"/>
              </a:rPr>
              <a:t>2</a:t>
            </a:r>
            <a:endParaRPr sz="1800" b="1">
              <a:solidFill>
                <a:srgbClr val="96207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1" name="Google Shape;271;p26"/>
          <p:cNvSpPr txBox="1"/>
          <p:nvPr/>
        </p:nvSpPr>
        <p:spPr>
          <a:xfrm>
            <a:off x="4279911" y="1925794"/>
            <a:ext cx="536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175" tIns="30575" rIns="61175" bIns="30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rgbClr val="962071"/>
                </a:solidFill>
                <a:latin typeface="Comfortaa"/>
                <a:ea typeface="Comfortaa"/>
                <a:cs typeface="Comfortaa"/>
                <a:sym typeface="Comfortaa"/>
              </a:rPr>
              <a:t>3</a:t>
            </a:r>
            <a:endParaRPr sz="1800" b="1">
              <a:solidFill>
                <a:srgbClr val="96207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2" name="Google Shape;272;p26"/>
          <p:cNvSpPr txBox="1"/>
          <p:nvPr/>
        </p:nvSpPr>
        <p:spPr>
          <a:xfrm>
            <a:off x="4279911" y="2358290"/>
            <a:ext cx="536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175" tIns="30575" rIns="61175" bIns="30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rgbClr val="962071"/>
                </a:solidFill>
                <a:latin typeface="Comfortaa"/>
                <a:ea typeface="Comfortaa"/>
                <a:cs typeface="Comfortaa"/>
                <a:sym typeface="Comfortaa"/>
              </a:rPr>
              <a:t>4</a:t>
            </a:r>
            <a:endParaRPr sz="1800" b="1">
              <a:solidFill>
                <a:srgbClr val="96207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3" name="Google Shape;273;p26"/>
          <p:cNvSpPr txBox="1"/>
          <p:nvPr/>
        </p:nvSpPr>
        <p:spPr>
          <a:xfrm>
            <a:off x="4279911" y="2790785"/>
            <a:ext cx="536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175" tIns="30575" rIns="61175" bIns="30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rgbClr val="962071"/>
                </a:solidFill>
                <a:latin typeface="Comfortaa"/>
                <a:ea typeface="Comfortaa"/>
                <a:cs typeface="Comfortaa"/>
                <a:sym typeface="Comfortaa"/>
              </a:rPr>
              <a:t>5</a:t>
            </a:r>
            <a:endParaRPr sz="1800" b="1">
              <a:solidFill>
                <a:srgbClr val="96207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4" name="Google Shape;274;p26"/>
          <p:cNvSpPr txBox="1"/>
          <p:nvPr/>
        </p:nvSpPr>
        <p:spPr>
          <a:xfrm>
            <a:off x="4279911" y="3223281"/>
            <a:ext cx="536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175" tIns="30575" rIns="61175" bIns="30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rgbClr val="962071"/>
                </a:solidFill>
                <a:latin typeface="Comfortaa"/>
                <a:ea typeface="Comfortaa"/>
                <a:cs typeface="Comfortaa"/>
                <a:sym typeface="Comfortaa"/>
              </a:rPr>
              <a:t>6</a:t>
            </a:r>
            <a:endParaRPr sz="1800" b="1">
              <a:solidFill>
                <a:srgbClr val="96207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5" name="Google Shape;275;p26"/>
          <p:cNvSpPr txBox="1"/>
          <p:nvPr/>
        </p:nvSpPr>
        <p:spPr>
          <a:xfrm>
            <a:off x="4279911" y="3655777"/>
            <a:ext cx="536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175" tIns="30575" rIns="61175" bIns="30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rgbClr val="962071"/>
                </a:solidFill>
                <a:latin typeface="Comfortaa"/>
                <a:ea typeface="Comfortaa"/>
                <a:cs typeface="Comfortaa"/>
                <a:sym typeface="Comfortaa"/>
              </a:rPr>
              <a:t>7</a:t>
            </a:r>
            <a:endParaRPr sz="1800" b="1">
              <a:solidFill>
                <a:srgbClr val="96207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6" name="Google Shape;276;p26"/>
          <p:cNvSpPr txBox="1"/>
          <p:nvPr/>
        </p:nvSpPr>
        <p:spPr>
          <a:xfrm>
            <a:off x="4279911" y="4088272"/>
            <a:ext cx="536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175" tIns="30575" rIns="61175" bIns="30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rgbClr val="962071"/>
                </a:solidFill>
                <a:latin typeface="Comfortaa"/>
                <a:ea typeface="Comfortaa"/>
                <a:cs typeface="Comfortaa"/>
                <a:sym typeface="Comfortaa"/>
              </a:rPr>
              <a:t>8</a:t>
            </a:r>
            <a:endParaRPr sz="1800" b="1">
              <a:solidFill>
                <a:srgbClr val="96207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7" name="Google Shape;277;p26"/>
          <p:cNvSpPr txBox="1"/>
          <p:nvPr/>
        </p:nvSpPr>
        <p:spPr>
          <a:xfrm>
            <a:off x="4279911" y="4520768"/>
            <a:ext cx="536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175" tIns="30575" rIns="61175" bIns="30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rgbClr val="962071"/>
                </a:solidFill>
                <a:latin typeface="Comfortaa"/>
                <a:ea typeface="Comfortaa"/>
                <a:cs typeface="Comfortaa"/>
                <a:sym typeface="Comfortaa"/>
              </a:rPr>
              <a:t>9</a:t>
            </a:r>
            <a:endParaRPr sz="1800" b="1">
              <a:solidFill>
                <a:srgbClr val="96207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8" name="Google Shape;278;p26"/>
          <p:cNvSpPr txBox="1"/>
          <p:nvPr/>
        </p:nvSpPr>
        <p:spPr>
          <a:xfrm>
            <a:off x="4155975" y="4953264"/>
            <a:ext cx="6600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175" tIns="30575" rIns="61175" bIns="30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rgbClr val="962071"/>
                </a:solidFill>
                <a:latin typeface="Comfortaa"/>
                <a:ea typeface="Comfortaa"/>
                <a:cs typeface="Comfortaa"/>
                <a:sym typeface="Comfortaa"/>
              </a:rPr>
              <a:t>10</a:t>
            </a:r>
            <a:endParaRPr sz="1800" b="1">
              <a:solidFill>
                <a:srgbClr val="96207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9" name="Google Shape;279;p26"/>
          <p:cNvSpPr txBox="1"/>
          <p:nvPr/>
        </p:nvSpPr>
        <p:spPr>
          <a:xfrm>
            <a:off x="157075" y="6326975"/>
            <a:ext cx="7433700" cy="2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>
                <a:solidFill>
                  <a:srgbClr val="F3F3F3"/>
                </a:solidFill>
                <a:latin typeface="Comfortaa"/>
                <a:ea typeface="Comfortaa"/>
                <a:cs typeface="Comfortaa"/>
                <a:sym typeface="Comfortaa"/>
              </a:rPr>
              <a:t>"Estudio Empleabilidad 2018, UTEL- OCCM</a:t>
            </a:r>
            <a:endParaRPr sz="1200">
              <a:solidFill>
                <a:srgbClr val="F3F3F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5;p27">
            <a:extLst>
              <a:ext uri="{FF2B5EF4-FFF2-40B4-BE49-F238E27FC236}">
                <a16:creationId xmlns:a16="http://schemas.microsoft.com/office/drawing/2014/main" id="{085953F4-98F0-E44A-8150-573F7B99D5B3}"/>
              </a:ext>
            </a:extLst>
          </p:cNvPr>
          <p:cNvSpPr txBox="1"/>
          <p:nvPr/>
        </p:nvSpPr>
        <p:spPr>
          <a:xfrm flipH="1">
            <a:off x="-1205603" y="5436067"/>
            <a:ext cx="6598486" cy="1749640"/>
          </a:xfrm>
          <a:prstGeom prst="rect">
            <a:avLst/>
          </a:prstGeom>
          <a:solidFill>
            <a:srgbClr val="33CCCC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7200" b="1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    </a:t>
            </a:r>
            <a:endParaRPr sz="7200" b="1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4" name="Google Shape;284;p27"/>
          <p:cNvSpPr txBox="1">
            <a:spLocks noGrp="1"/>
          </p:cNvSpPr>
          <p:nvPr>
            <p:ph type="body" idx="3"/>
          </p:nvPr>
        </p:nvSpPr>
        <p:spPr>
          <a:xfrm>
            <a:off x="2093640" y="4179731"/>
            <a:ext cx="8492400" cy="6741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AU" sz="3600" b="1" i="0" dirty="0" err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www.occ.com.mx</a:t>
            </a:r>
            <a:r>
              <a:rPr lang="en-AU" sz="3600" b="1" i="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/</a:t>
            </a:r>
            <a:r>
              <a:rPr lang="en-AU" sz="3600" b="1" i="0" dirty="0" err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educacion</a:t>
            </a:r>
            <a:endParaRPr sz="3600" b="1" i="0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5" name="Google Shape;285;p27"/>
          <p:cNvSpPr txBox="1"/>
          <p:nvPr/>
        </p:nvSpPr>
        <p:spPr>
          <a:xfrm flipH="1">
            <a:off x="-258646" y="0"/>
            <a:ext cx="4693486" cy="1749640"/>
          </a:xfrm>
          <a:prstGeom prst="rect">
            <a:avLst/>
          </a:prstGeom>
          <a:solidFill>
            <a:srgbClr val="33CCCC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600" b="1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 Gracias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7200" b="1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    </a:t>
            </a:r>
            <a:endParaRPr sz="7200" b="1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1506CA5-358D-C343-AF9B-C5C5427AEA9C}"/>
              </a:ext>
            </a:extLst>
          </p:cNvPr>
          <p:cNvSpPr/>
          <p:nvPr/>
        </p:nvSpPr>
        <p:spPr>
          <a:xfrm>
            <a:off x="183314" y="5599094"/>
            <a:ext cx="5303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dirty="0">
                <a:solidFill>
                  <a:srgbClr val="FFFFFF"/>
                </a:solidFill>
                <a:latin typeface="Comfortaa"/>
              </a:rPr>
              <a:t>Miguel  Angel Cervera</a:t>
            </a:r>
            <a:br>
              <a:rPr lang="es-MX" sz="3600" dirty="0">
                <a:solidFill>
                  <a:srgbClr val="FFFFFF"/>
                </a:solidFill>
                <a:latin typeface="Comfortaa"/>
              </a:rPr>
            </a:br>
            <a:r>
              <a:rPr lang="es-MX" sz="3600" dirty="0">
                <a:solidFill>
                  <a:srgbClr val="FFFFFF"/>
                </a:solidFill>
                <a:latin typeface="Comfortaa"/>
              </a:rPr>
              <a:t>mcervera@occ.com.mx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215446" y="42726"/>
            <a:ext cx="29550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E1"/>
              </a:buClr>
              <a:buSzPts val="2000"/>
              <a:buFont typeface="Arial"/>
              <a:buNone/>
            </a:pPr>
            <a:r>
              <a:rPr lang="en-AU" sz="2000" b="1">
                <a:latin typeface="Comfortaa"/>
                <a:ea typeface="Comfortaa"/>
                <a:cs typeface="Comfortaa"/>
                <a:sym typeface="Comfortaa"/>
              </a:rPr>
              <a:t>ALGUNOS DATOS ...</a:t>
            </a:r>
            <a:endParaRPr sz="2000" b="1" i="0" u="none" strike="noStrike" cap="none">
              <a:solidFill>
                <a:srgbClr val="006FE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0" y="1588450"/>
            <a:ext cx="5650523" cy="31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mfortaa"/>
              <a:buChar char="●"/>
            </a:pPr>
            <a:r>
              <a:rPr lang="en-AU" sz="2400" dirty="0" err="1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En</a:t>
            </a:r>
            <a:r>
              <a:rPr lang="en-AU" sz="2400" dirty="0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 México, solo </a:t>
            </a:r>
            <a:r>
              <a:rPr lang="en-AU" sz="2400" b="1" dirty="0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el 21% </a:t>
            </a:r>
            <a:r>
              <a:rPr lang="en-AU" sz="2400" dirty="0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de la </a:t>
            </a:r>
            <a:r>
              <a:rPr lang="en-AU" sz="2400" dirty="0" err="1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población</a:t>
            </a:r>
            <a:r>
              <a:rPr lang="en-AU" sz="2400" dirty="0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 entre 25 y 34 </a:t>
            </a:r>
            <a:r>
              <a:rPr lang="en-AU" sz="2400" dirty="0" err="1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años</a:t>
            </a:r>
            <a:r>
              <a:rPr lang="en-AU" sz="2400" dirty="0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AU" sz="2400" dirty="0" err="1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cuenta</a:t>
            </a:r>
            <a:r>
              <a:rPr lang="en-AU" sz="2400" dirty="0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 con </a:t>
            </a:r>
            <a:r>
              <a:rPr lang="en-AU" sz="2400" dirty="0" err="1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estudios</a:t>
            </a:r>
            <a:r>
              <a:rPr lang="en-AU" sz="2400" dirty="0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 de </a:t>
            </a:r>
            <a:endParaRPr sz="2400" dirty="0"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dirty="0" err="1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educación</a:t>
            </a:r>
            <a:r>
              <a:rPr lang="en-AU" sz="2400" dirty="0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 superior.*. </a:t>
            </a:r>
            <a:endParaRPr sz="2400" dirty="0"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en-AU" sz="2400" b="1" dirty="0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30% de </a:t>
            </a:r>
            <a:r>
              <a:rPr lang="en-AU" sz="2400" b="1" dirty="0" err="1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los</a:t>
            </a:r>
            <a:r>
              <a:rPr lang="en-AU" sz="2400" b="1" dirty="0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AU" sz="2400" b="1" dirty="0" err="1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universitarios</a:t>
            </a:r>
            <a:r>
              <a:rPr lang="en-AU" sz="2400" dirty="0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AU" sz="2400" dirty="0" err="1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en</a:t>
            </a:r>
            <a:r>
              <a:rPr lang="en-AU" sz="2400" dirty="0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 México </a:t>
            </a:r>
            <a:r>
              <a:rPr lang="en-AU" sz="2400" dirty="0" err="1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han</a:t>
            </a:r>
            <a:r>
              <a:rPr lang="en-AU" sz="2400" dirty="0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AU" sz="2400" dirty="0" err="1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tomado</a:t>
            </a:r>
            <a:r>
              <a:rPr lang="en-AU" sz="2400" dirty="0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AU" sz="2400" dirty="0" err="1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clases</a:t>
            </a:r>
            <a:r>
              <a:rPr lang="en-AU" sz="2400" dirty="0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AU" sz="2400" dirty="0" err="1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en</a:t>
            </a:r>
            <a:r>
              <a:rPr lang="en-AU" sz="2400" dirty="0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AU" sz="2400" dirty="0" err="1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línea</a:t>
            </a:r>
            <a:r>
              <a:rPr lang="en-AU" sz="2400" dirty="0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2400" dirty="0"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999999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369750" y="6249725"/>
            <a:ext cx="7072800" cy="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-AU" sz="1200">
                <a:solidFill>
                  <a:schemeClr val="lt1"/>
                </a:solidFill>
              </a:rPr>
              <a:t>De acuerdo con cifras de la OCDE en el reporte </a:t>
            </a:r>
            <a:r>
              <a:rPr lang="en-AU" sz="1200" i="1">
                <a:solidFill>
                  <a:schemeClr val="lt1"/>
                </a:solidFill>
              </a:rPr>
              <a:t>Education at a Glance 2017</a:t>
            </a:r>
            <a:endParaRPr sz="1200" i="1">
              <a:solidFill>
                <a:schemeClr val="lt1"/>
              </a:solidFill>
            </a:endParaRPr>
          </a:p>
        </p:txBody>
      </p:sp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/>
          </a:blip>
          <a:srcRect t="77475" b="245"/>
          <a:stretch/>
        </p:blipFill>
        <p:spPr>
          <a:xfrm>
            <a:off x="5887500" y="1376950"/>
            <a:ext cx="6228300" cy="3000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6" title="Gráfico"/>
          <p:cNvPicPr preferRelativeResize="0"/>
          <p:nvPr/>
        </p:nvPicPr>
        <p:blipFill rotWithShape="1">
          <a:blip r:embed="rId3">
            <a:alphaModFix/>
          </a:blip>
          <a:srcRect t="10897" r="1107"/>
          <a:stretch/>
        </p:blipFill>
        <p:spPr>
          <a:xfrm>
            <a:off x="317550" y="1138900"/>
            <a:ext cx="9004200" cy="474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215448" y="280925"/>
            <a:ext cx="81060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E1"/>
              </a:buClr>
              <a:buSzPts val="2000"/>
              <a:buFont typeface="Arial"/>
              <a:buNone/>
            </a:pPr>
            <a:r>
              <a:rPr lang="en-AU" sz="2000" b="1">
                <a:latin typeface="Comfortaa"/>
                <a:ea typeface="Comfortaa"/>
                <a:cs typeface="Comfortaa"/>
                <a:sym typeface="Comfortaa"/>
              </a:rPr>
              <a:t>FACTORES PARA DECIDIR ESTUDIAR EN LÍNEA</a:t>
            </a:r>
            <a:endParaRPr sz="3000" b="1" i="0" u="none" strike="noStrike" cap="none">
              <a:solidFill>
                <a:srgbClr val="006FE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130345" y="1216075"/>
            <a:ext cx="9004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1200" b="1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1200" b="1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  <a:highlight>
                <a:srgbClr val="FFFFFF"/>
              </a:highlight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5956150" y="4415925"/>
            <a:ext cx="5054100" cy="9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latin typeface="Comfortaa"/>
                <a:ea typeface="Comfortaa"/>
                <a:cs typeface="Comfortaa"/>
                <a:sym typeface="Comfortaa"/>
              </a:rPr>
              <a:t>La flexibilidad de horarios</a:t>
            </a:r>
            <a:r>
              <a:rPr lang="en-AU" sz="2400">
                <a:latin typeface="Comfortaa"/>
                <a:ea typeface="Comfortaa"/>
                <a:cs typeface="Comfortaa"/>
                <a:sym typeface="Comfortaa"/>
              </a:rPr>
              <a:t> es el factor más importante para decidir estudiar en línea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130350" y="6081300"/>
            <a:ext cx="758130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>
                <a:solidFill>
                  <a:srgbClr val="FFFFFF"/>
                </a:solidFill>
              </a:rPr>
              <a:t>Fuente: Estudios internos OCCMundial 2018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215448" y="118925"/>
            <a:ext cx="84438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E1"/>
              </a:buClr>
              <a:buSzPts val="2000"/>
              <a:buFont typeface="Arial"/>
              <a:buNone/>
            </a:pPr>
            <a:r>
              <a:rPr lang="en-AU" sz="2000" b="1">
                <a:latin typeface="Comfortaa"/>
                <a:ea typeface="Comfortaa"/>
                <a:cs typeface="Comfortaa"/>
                <a:sym typeface="Comfortaa"/>
              </a:rPr>
              <a:t>MOTIVADORES PARA ESTUDIAR EN LÍNEA</a:t>
            </a:r>
            <a:endParaRPr sz="20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571499" y="1153784"/>
            <a:ext cx="8027700" cy="26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5600">
              <a:solidFill>
                <a:srgbClr val="155B54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5600">
              <a:solidFill>
                <a:srgbClr val="155B54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sz="5600">
              <a:solidFill>
                <a:srgbClr val="155B54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grpSp>
        <p:nvGrpSpPr>
          <p:cNvPr id="113" name="Google Shape;113;p17"/>
          <p:cNvGrpSpPr/>
          <p:nvPr/>
        </p:nvGrpSpPr>
        <p:grpSpPr>
          <a:xfrm>
            <a:off x="907417" y="772224"/>
            <a:ext cx="8995373" cy="875991"/>
            <a:chOff x="444182" y="438789"/>
            <a:chExt cx="7567404" cy="731700"/>
          </a:xfrm>
        </p:grpSpPr>
        <p:sp>
          <p:nvSpPr>
            <p:cNvPr id="114" name="Google Shape;114;p17"/>
            <p:cNvSpPr txBox="1"/>
            <p:nvPr/>
          </p:nvSpPr>
          <p:spPr>
            <a:xfrm>
              <a:off x="444182" y="488975"/>
              <a:ext cx="22710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600">
                <a:solidFill>
                  <a:srgbClr val="08563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15" name="Google Shape;115;p17"/>
            <p:cNvSpPr/>
            <p:nvPr/>
          </p:nvSpPr>
          <p:spPr>
            <a:xfrm>
              <a:off x="2789785" y="438789"/>
              <a:ext cx="5221800" cy="7317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Google Shape;116;p17"/>
          <p:cNvGrpSpPr/>
          <p:nvPr/>
        </p:nvGrpSpPr>
        <p:grpSpPr>
          <a:xfrm>
            <a:off x="1110327" y="1830980"/>
            <a:ext cx="8362750" cy="875991"/>
            <a:chOff x="614881" y="1323150"/>
            <a:chExt cx="7035207" cy="731700"/>
          </a:xfrm>
        </p:grpSpPr>
        <p:sp>
          <p:nvSpPr>
            <p:cNvPr id="117" name="Google Shape;117;p17"/>
            <p:cNvSpPr txBox="1"/>
            <p:nvPr/>
          </p:nvSpPr>
          <p:spPr>
            <a:xfrm>
              <a:off x="614881" y="1373350"/>
              <a:ext cx="21645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5600">
                  <a:solidFill>
                    <a:srgbClr val="155B54"/>
                  </a:solidFill>
                  <a:latin typeface="Comfortaa"/>
                  <a:ea typeface="Comfortaa"/>
                  <a:cs typeface="Comfortaa"/>
                  <a:sym typeface="Comfortaa"/>
                </a:rPr>
                <a:t>4</a:t>
              </a:r>
              <a:endParaRPr sz="4000">
                <a:solidFill>
                  <a:srgbClr val="0B714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18" name="Google Shape;118;p17"/>
            <p:cNvSpPr/>
            <p:nvPr/>
          </p:nvSpPr>
          <p:spPr>
            <a:xfrm>
              <a:off x="2789787" y="1323150"/>
              <a:ext cx="4860300" cy="731700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7"/>
            <p:cNvSpPr txBox="1"/>
            <p:nvPr/>
          </p:nvSpPr>
          <p:spPr>
            <a:xfrm>
              <a:off x="2914387" y="1529721"/>
              <a:ext cx="43731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ipsum dolor sit amet, consectetur adipiscing elit. Duis sit amet odio vel purus bibendum luctus.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0" name="Google Shape;120;p17"/>
          <p:cNvGrpSpPr/>
          <p:nvPr/>
        </p:nvGrpSpPr>
        <p:grpSpPr>
          <a:xfrm>
            <a:off x="829442" y="2885825"/>
            <a:ext cx="8443824" cy="875991"/>
            <a:chOff x="378571" y="2204243"/>
            <a:chExt cx="6908709" cy="731700"/>
          </a:xfrm>
        </p:grpSpPr>
        <p:sp>
          <p:nvSpPr>
            <p:cNvPr id="121" name="Google Shape;121;p17"/>
            <p:cNvSpPr txBox="1"/>
            <p:nvPr/>
          </p:nvSpPr>
          <p:spPr>
            <a:xfrm>
              <a:off x="378571" y="2254444"/>
              <a:ext cx="23364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5600">
                  <a:solidFill>
                    <a:srgbClr val="155B54"/>
                  </a:solidFill>
                  <a:latin typeface="Comfortaa"/>
                  <a:ea typeface="Comfortaa"/>
                  <a:cs typeface="Comfortaa"/>
                  <a:sym typeface="Comfortaa"/>
                </a:rPr>
                <a:t>3</a:t>
              </a:r>
              <a:endParaRPr sz="4000">
                <a:solidFill>
                  <a:srgbClr val="0B7743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22" name="Google Shape;122;p17"/>
            <p:cNvSpPr/>
            <p:nvPr/>
          </p:nvSpPr>
          <p:spPr>
            <a:xfrm>
              <a:off x="2714980" y="2204243"/>
              <a:ext cx="4572300" cy="731700"/>
            </a:xfrm>
            <a:prstGeom prst="rect">
              <a:avLst/>
            </a:prstGeom>
            <a:solidFill>
              <a:srgbClr val="0B7743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23" name="Google Shape;123;p17"/>
            <p:cNvSpPr txBox="1"/>
            <p:nvPr/>
          </p:nvSpPr>
          <p:spPr>
            <a:xfrm>
              <a:off x="2914388" y="2410805"/>
              <a:ext cx="38499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5600">
                  <a:solidFill>
                    <a:srgbClr val="F3F3F3"/>
                  </a:solidFill>
                  <a:latin typeface="Comfortaa"/>
                  <a:ea typeface="Comfortaa"/>
                  <a:cs typeface="Comfortaa"/>
                  <a:sym typeface="Comfortaa"/>
                </a:rPr>
                <a:t>Superación</a:t>
              </a:r>
              <a:endParaRPr sz="5600">
                <a:solidFill>
                  <a:srgbClr val="F3F3F3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124" name="Google Shape;124;p17"/>
          <p:cNvGrpSpPr/>
          <p:nvPr/>
        </p:nvGrpSpPr>
        <p:grpSpPr>
          <a:xfrm>
            <a:off x="1034124" y="3944607"/>
            <a:ext cx="7578098" cy="875991"/>
            <a:chOff x="550774" y="3088625"/>
            <a:chExt cx="6375114" cy="731700"/>
          </a:xfrm>
        </p:grpSpPr>
        <p:sp>
          <p:nvSpPr>
            <p:cNvPr id="125" name="Google Shape;125;p17"/>
            <p:cNvSpPr txBox="1"/>
            <p:nvPr/>
          </p:nvSpPr>
          <p:spPr>
            <a:xfrm>
              <a:off x="550774" y="3138810"/>
              <a:ext cx="21642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5600">
                  <a:solidFill>
                    <a:srgbClr val="155B54"/>
                  </a:solidFill>
                  <a:latin typeface="Comfortaa"/>
                  <a:ea typeface="Comfortaa"/>
                  <a:cs typeface="Comfortaa"/>
                  <a:sym typeface="Comfortaa"/>
                </a:rPr>
                <a:t>2</a:t>
              </a:r>
              <a:endParaRPr sz="4000">
                <a:solidFill>
                  <a:srgbClr val="0C8148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26" name="Google Shape;126;p17"/>
            <p:cNvSpPr/>
            <p:nvPr/>
          </p:nvSpPr>
          <p:spPr>
            <a:xfrm>
              <a:off x="2789787" y="3088625"/>
              <a:ext cx="4136100" cy="731700"/>
            </a:xfrm>
            <a:prstGeom prst="rect">
              <a:avLst/>
            </a:prstGeom>
            <a:solidFill>
              <a:srgbClr val="0C8148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27" name="Google Shape;127;p17"/>
            <p:cNvSpPr txBox="1"/>
            <p:nvPr/>
          </p:nvSpPr>
          <p:spPr>
            <a:xfrm>
              <a:off x="2914388" y="3295179"/>
              <a:ext cx="38499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600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rPr>
                <a:t>Lorem ipsum dolor sit amet, consectetur adipiscing elit. Duis sit amet odio vel purus bibendum luctus.</a:t>
              </a:r>
              <a:endParaRPr sz="1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128" name="Google Shape;128;p17"/>
          <p:cNvGrpSpPr/>
          <p:nvPr/>
        </p:nvGrpSpPr>
        <p:grpSpPr>
          <a:xfrm>
            <a:off x="2018018" y="5003380"/>
            <a:ext cx="6166271" cy="875991"/>
            <a:chOff x="1378480" y="3973000"/>
            <a:chExt cx="5187407" cy="731700"/>
          </a:xfrm>
        </p:grpSpPr>
        <p:sp>
          <p:nvSpPr>
            <p:cNvPr id="129" name="Google Shape;129;p17"/>
            <p:cNvSpPr txBox="1"/>
            <p:nvPr/>
          </p:nvSpPr>
          <p:spPr>
            <a:xfrm>
              <a:off x="1378480" y="4023194"/>
              <a:ext cx="13365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5600">
                  <a:solidFill>
                    <a:srgbClr val="155B54"/>
                  </a:solidFill>
                  <a:latin typeface="Comfortaa"/>
                  <a:ea typeface="Comfortaa"/>
                  <a:cs typeface="Comfortaa"/>
                  <a:sym typeface="Comfortaa"/>
                </a:rPr>
                <a:t>1</a:t>
              </a:r>
              <a:endParaRPr sz="4000">
                <a:solidFill>
                  <a:srgbClr val="0E9453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789787" y="3973000"/>
              <a:ext cx="3776100" cy="7317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7"/>
            <p:cNvSpPr txBox="1"/>
            <p:nvPr/>
          </p:nvSpPr>
          <p:spPr>
            <a:xfrm>
              <a:off x="2902988" y="4179560"/>
              <a:ext cx="34977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ipsum dolor sit amet, consectetur adipiscing elit. Duis sit amet odio.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2" name="Google Shape;132;p17"/>
          <p:cNvGrpSpPr/>
          <p:nvPr/>
        </p:nvGrpSpPr>
        <p:grpSpPr>
          <a:xfrm>
            <a:off x="905631" y="1012409"/>
            <a:ext cx="8997161" cy="635774"/>
            <a:chOff x="442677" y="438789"/>
            <a:chExt cx="7568908" cy="731700"/>
          </a:xfrm>
        </p:grpSpPr>
        <p:sp>
          <p:nvSpPr>
            <p:cNvPr id="133" name="Google Shape;133;p17"/>
            <p:cNvSpPr txBox="1"/>
            <p:nvPr/>
          </p:nvSpPr>
          <p:spPr>
            <a:xfrm>
              <a:off x="442677" y="489791"/>
              <a:ext cx="22710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5600">
                  <a:solidFill>
                    <a:srgbClr val="155B54"/>
                  </a:solidFill>
                  <a:latin typeface="Comfortaa"/>
                  <a:ea typeface="Comfortaa"/>
                  <a:cs typeface="Comfortaa"/>
                  <a:sym typeface="Comfortaa"/>
                </a:rPr>
                <a:t>5</a:t>
              </a:r>
              <a:endParaRPr sz="5600">
                <a:solidFill>
                  <a:srgbClr val="155B54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34" name="Google Shape;134;p17"/>
            <p:cNvSpPr/>
            <p:nvPr/>
          </p:nvSpPr>
          <p:spPr>
            <a:xfrm>
              <a:off x="2789785" y="438789"/>
              <a:ext cx="5221800" cy="731700"/>
            </a:xfrm>
            <a:prstGeom prst="rect">
              <a:avLst/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35" name="Google Shape;135;p17"/>
            <p:cNvSpPr txBox="1"/>
            <p:nvPr/>
          </p:nvSpPr>
          <p:spPr>
            <a:xfrm>
              <a:off x="2914389" y="523065"/>
              <a:ext cx="4765800" cy="57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AU" sz="5600">
                  <a:solidFill>
                    <a:srgbClr val="F3F3F3"/>
                  </a:solidFill>
                  <a:latin typeface="Comfortaa"/>
                  <a:ea typeface="Comfortaa"/>
                  <a:cs typeface="Comfortaa"/>
                  <a:sym typeface="Comfortaa"/>
                </a:rPr>
                <a:t>Tiempo</a:t>
              </a:r>
              <a:endParaRPr sz="40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136" name="Google Shape;136;p17"/>
          <p:cNvGrpSpPr/>
          <p:nvPr/>
        </p:nvGrpSpPr>
        <p:grpSpPr>
          <a:xfrm>
            <a:off x="3695639" y="1830980"/>
            <a:ext cx="5777439" cy="875991"/>
            <a:chOff x="2789787" y="1323150"/>
            <a:chExt cx="4860300" cy="731700"/>
          </a:xfrm>
        </p:grpSpPr>
        <p:sp>
          <p:nvSpPr>
            <p:cNvPr id="137" name="Google Shape;137;p17"/>
            <p:cNvSpPr/>
            <p:nvPr/>
          </p:nvSpPr>
          <p:spPr>
            <a:xfrm>
              <a:off x="2789787" y="1323150"/>
              <a:ext cx="4860300" cy="731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38" name="Google Shape;138;p17"/>
            <p:cNvSpPr txBox="1"/>
            <p:nvPr/>
          </p:nvSpPr>
          <p:spPr>
            <a:xfrm>
              <a:off x="2914387" y="1529721"/>
              <a:ext cx="43731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5600">
                  <a:solidFill>
                    <a:srgbClr val="F3F3F3"/>
                  </a:solidFill>
                  <a:latin typeface="Comfortaa"/>
                  <a:ea typeface="Comfortaa"/>
                  <a:cs typeface="Comfortaa"/>
                  <a:sym typeface="Comfortaa"/>
                </a:rPr>
                <a:t>Flexibilidad</a:t>
              </a:r>
              <a:endParaRPr sz="1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139" name="Google Shape;139;p17"/>
          <p:cNvGrpSpPr/>
          <p:nvPr/>
        </p:nvGrpSpPr>
        <p:grpSpPr>
          <a:xfrm>
            <a:off x="3695720" y="3944607"/>
            <a:ext cx="6564732" cy="875991"/>
            <a:chOff x="2789787" y="3088625"/>
            <a:chExt cx="4983097" cy="731700"/>
          </a:xfrm>
        </p:grpSpPr>
        <p:sp>
          <p:nvSpPr>
            <p:cNvPr id="140" name="Google Shape;140;p17"/>
            <p:cNvSpPr/>
            <p:nvPr/>
          </p:nvSpPr>
          <p:spPr>
            <a:xfrm>
              <a:off x="2789787" y="3088625"/>
              <a:ext cx="4136100" cy="731700"/>
            </a:xfrm>
            <a:prstGeom prst="rect">
              <a:avLst/>
            </a:prstGeom>
            <a:solidFill>
              <a:srgbClr val="1F887E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7"/>
            <p:cNvSpPr txBox="1"/>
            <p:nvPr/>
          </p:nvSpPr>
          <p:spPr>
            <a:xfrm>
              <a:off x="2914385" y="3295170"/>
              <a:ext cx="48585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5600">
                  <a:solidFill>
                    <a:srgbClr val="F3F3F3"/>
                  </a:solidFill>
                  <a:latin typeface="Comfortaa"/>
                  <a:ea typeface="Comfortaa"/>
                  <a:cs typeface="Comfortaa"/>
                  <a:sym typeface="Comfortaa"/>
                </a:rPr>
                <a:t>Continuidad</a:t>
              </a:r>
              <a:endParaRPr sz="5600">
                <a:solidFill>
                  <a:srgbClr val="F3F3F3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142" name="Google Shape;142;p17"/>
          <p:cNvGrpSpPr/>
          <p:nvPr/>
        </p:nvGrpSpPr>
        <p:grpSpPr>
          <a:xfrm>
            <a:off x="3695639" y="4917674"/>
            <a:ext cx="4488650" cy="875991"/>
            <a:chOff x="2789787" y="3973000"/>
            <a:chExt cx="3776100" cy="731700"/>
          </a:xfrm>
        </p:grpSpPr>
        <p:sp>
          <p:nvSpPr>
            <p:cNvPr id="143" name="Google Shape;143;p17"/>
            <p:cNvSpPr/>
            <p:nvPr/>
          </p:nvSpPr>
          <p:spPr>
            <a:xfrm>
              <a:off x="2789787" y="3973000"/>
              <a:ext cx="3776100" cy="731700"/>
            </a:xfrm>
            <a:prstGeom prst="rect">
              <a:avLst/>
            </a:prstGeom>
            <a:solidFill>
              <a:srgbClr val="249C90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44" name="Google Shape;144;p17"/>
            <p:cNvSpPr txBox="1"/>
            <p:nvPr/>
          </p:nvSpPr>
          <p:spPr>
            <a:xfrm>
              <a:off x="2902988" y="4179560"/>
              <a:ext cx="34977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5600">
                  <a:solidFill>
                    <a:srgbClr val="F3F3F3"/>
                  </a:solidFill>
                  <a:latin typeface="Comfortaa"/>
                  <a:ea typeface="Comfortaa"/>
                  <a:cs typeface="Comfortaa"/>
                  <a:sym typeface="Comfortaa"/>
                </a:rPr>
                <a:t>Costo</a:t>
              </a:r>
              <a:endParaRPr sz="1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145" name="Google Shape;145;p17"/>
          <p:cNvSpPr txBox="1"/>
          <p:nvPr/>
        </p:nvSpPr>
        <p:spPr>
          <a:xfrm>
            <a:off x="155700" y="6260375"/>
            <a:ext cx="76542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>
                <a:solidFill>
                  <a:srgbClr val="FFFFFF"/>
                </a:solidFill>
              </a:rPr>
              <a:t>Fuente: Estudios internos OCCMundial 2018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/>
          <p:nvPr/>
        </p:nvSpPr>
        <p:spPr>
          <a:xfrm flipH="1">
            <a:off x="-91325" y="2380400"/>
            <a:ext cx="4884300" cy="1225200"/>
          </a:xfrm>
          <a:prstGeom prst="rect">
            <a:avLst/>
          </a:prstGeom>
          <a:solidFill>
            <a:srgbClr val="33CCCC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  Egresados y  </a:t>
            </a:r>
            <a:endParaRPr sz="36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  entorno laboral</a:t>
            </a:r>
            <a:endParaRPr sz="36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/>
          <p:nvPr/>
        </p:nvSpPr>
        <p:spPr>
          <a:xfrm>
            <a:off x="109350" y="1643025"/>
            <a:ext cx="5594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666666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-AU" sz="1800" b="1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UTEL y UNADM </a:t>
            </a:r>
            <a:r>
              <a:rPr lang="en-AU" sz="1800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conforman la mayor </a:t>
            </a:r>
            <a:endParaRPr sz="1800"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comunidad de usuarios OCCMundial </a:t>
            </a:r>
            <a:endParaRPr sz="1800"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 provenientes del sistema online.</a:t>
            </a:r>
            <a:endParaRPr sz="1800"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-AU" sz="1800" b="1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El 44% </a:t>
            </a:r>
            <a:r>
              <a:rPr lang="en-AU" sz="1800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de candidatos OCCM que son </a:t>
            </a:r>
            <a:endParaRPr sz="1800"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egresados del sistema online tienen </a:t>
            </a:r>
            <a:endParaRPr sz="1800"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entre 31 y 40 años, lo cual va alineado al promedio de edad de la fuerza laboral </a:t>
            </a:r>
            <a:endParaRPr sz="1800"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activa del país registrada por el INEGI, </a:t>
            </a:r>
            <a:endParaRPr sz="1800"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q</a:t>
            </a:r>
            <a:r>
              <a:rPr lang="en-AU" sz="1800" b="1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ue es de 38.7 años.</a:t>
            </a:r>
            <a:endParaRPr sz="1800" b="1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66666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66666"/>
              </a:solidFill>
            </a:endParaRPr>
          </a:p>
        </p:txBody>
      </p:sp>
      <p:sp>
        <p:nvSpPr>
          <p:cNvPr id="156" name="Google Shape;156;p19"/>
          <p:cNvSpPr txBox="1"/>
          <p:nvPr/>
        </p:nvSpPr>
        <p:spPr>
          <a:xfrm>
            <a:off x="304800" y="0"/>
            <a:ext cx="30000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>
                <a:solidFill>
                  <a:srgbClr val="006FE1"/>
                </a:solidFill>
                <a:latin typeface="Comfortaa"/>
                <a:ea typeface="Comfortaa"/>
                <a:cs typeface="Comfortaa"/>
                <a:sym typeface="Comfortaa"/>
              </a:rPr>
              <a:t>ALGUNOS DATOS ...</a:t>
            </a:r>
            <a:endParaRPr sz="2000" b="1">
              <a:solidFill>
                <a:srgbClr val="006FE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57" name="Google Shape;157;p19"/>
          <p:cNvPicPr preferRelativeResize="0"/>
          <p:nvPr/>
        </p:nvPicPr>
        <p:blipFill rotWithShape="1">
          <a:blip r:embed="rId3">
            <a:alphaModFix/>
          </a:blip>
          <a:srcRect t="55538" b="22712"/>
          <a:stretch/>
        </p:blipFill>
        <p:spPr>
          <a:xfrm>
            <a:off x="5963700" y="1643025"/>
            <a:ext cx="6228300" cy="29285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58" name="Google Shape;158;p19"/>
          <p:cNvSpPr txBox="1"/>
          <p:nvPr/>
        </p:nvSpPr>
        <p:spPr>
          <a:xfrm>
            <a:off x="155700" y="6260375"/>
            <a:ext cx="76542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>
                <a:solidFill>
                  <a:srgbClr val="FFFFFF"/>
                </a:solidFill>
              </a:rPr>
              <a:t>Fuente: Estudios internos OCCMundial 2018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" name="Google Shape;163;p20"/>
          <p:cNvGraphicFramePr/>
          <p:nvPr/>
        </p:nvGraphicFramePr>
        <p:xfrm>
          <a:off x="994063" y="1008925"/>
          <a:ext cx="10356250" cy="4366528"/>
        </p:xfrm>
        <a:graphic>
          <a:graphicData uri="http://schemas.openxmlformats.org/drawingml/2006/table">
            <a:tbl>
              <a:tblPr>
                <a:noFill/>
                <a:tableStyleId>{59185FD1-01F2-4F9B-ACDA-769511F235A5}</a:tableStyleId>
              </a:tblPr>
              <a:tblGrid>
                <a:gridCol w="615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9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200" b="1">
                          <a:solidFill>
                            <a:srgbClr val="FFFFF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Nivel Académico</a:t>
                      </a:r>
                      <a:endParaRPr sz="2200" b="1">
                        <a:solidFill>
                          <a:srgbClr val="FFFFF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4D7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200" b="1">
                          <a:solidFill>
                            <a:srgbClr val="FFFFF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Online</a:t>
                      </a:r>
                      <a:endParaRPr sz="2200" b="1">
                        <a:solidFill>
                          <a:srgbClr val="FFFFF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4D7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200" b="1">
                          <a:solidFill>
                            <a:srgbClr val="FFFFF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Presencial</a:t>
                      </a:r>
                      <a:endParaRPr sz="2200" b="1">
                        <a:solidFill>
                          <a:srgbClr val="FFFFF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4D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200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Técnico </a:t>
                      </a:r>
                      <a:r>
                        <a:rPr lang="en-AU" sz="2200" dirty="0" err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Titulado</a:t>
                      </a:r>
                      <a:endParaRPr sz="2200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200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1%</a:t>
                      </a:r>
                      <a:endParaRPr sz="2200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2%</a:t>
                      </a:r>
                      <a:endParaRPr sz="2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Universidad No Terminada</a:t>
                      </a:r>
                      <a:endParaRPr sz="2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53%</a:t>
                      </a:r>
                      <a:endParaRPr sz="2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15%</a:t>
                      </a:r>
                      <a:endParaRPr sz="2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Universidad Terminada Sin Título</a:t>
                      </a:r>
                      <a:endParaRPr sz="2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33%</a:t>
                      </a:r>
                      <a:endParaRPr sz="2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24%</a:t>
                      </a:r>
                      <a:endParaRPr sz="2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Universidad Terminada Con Título</a:t>
                      </a:r>
                      <a:endParaRPr sz="2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8%</a:t>
                      </a:r>
                      <a:endParaRPr sz="2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43%</a:t>
                      </a:r>
                      <a:endParaRPr sz="2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Diplomado</a:t>
                      </a:r>
                      <a:endParaRPr sz="2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1%</a:t>
                      </a:r>
                      <a:endParaRPr sz="2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8%</a:t>
                      </a:r>
                      <a:endParaRPr sz="2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Maestría</a:t>
                      </a:r>
                      <a:endParaRPr sz="2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3%</a:t>
                      </a:r>
                      <a:endParaRPr sz="2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8%</a:t>
                      </a:r>
                      <a:endParaRPr sz="2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Doctorado</a:t>
                      </a:r>
                      <a:endParaRPr sz="2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2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0%</a:t>
                      </a:r>
                      <a:endParaRPr sz="2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200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0%</a:t>
                      </a:r>
                      <a:endParaRPr sz="2200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" name="Google Shape;164;p20"/>
          <p:cNvSpPr txBox="1"/>
          <p:nvPr/>
        </p:nvSpPr>
        <p:spPr>
          <a:xfrm>
            <a:off x="480643" y="0"/>
            <a:ext cx="95859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rgbClr val="006FE1"/>
                </a:solidFill>
                <a:latin typeface="Comfortaa"/>
                <a:ea typeface="Comfortaa"/>
                <a:cs typeface="Comfortaa"/>
                <a:sym typeface="Comfortaa"/>
              </a:rPr>
              <a:t>USUARIOS OCCMUNDIAL CON ESTUDIOS ONLINE VS PRESENCIAL</a:t>
            </a:r>
            <a:endParaRPr sz="2000" b="1" dirty="0">
              <a:solidFill>
                <a:srgbClr val="006FE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>
            <a:spLocks noGrp="1"/>
          </p:cNvSpPr>
          <p:nvPr>
            <p:ph type="body" idx="1"/>
          </p:nvPr>
        </p:nvSpPr>
        <p:spPr>
          <a:xfrm>
            <a:off x="1211914" y="156690"/>
            <a:ext cx="9678828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E1"/>
              </a:buClr>
              <a:buSzPts val="2000"/>
              <a:buFont typeface="Arial"/>
              <a:buNone/>
            </a:pPr>
            <a:r>
              <a:rPr lang="en-AU" sz="2000" b="1" dirty="0">
                <a:latin typeface="Comfortaa"/>
                <a:ea typeface="Comfortaa"/>
                <a:cs typeface="Comfortaa"/>
                <a:sym typeface="Comfortaa"/>
              </a:rPr>
              <a:t>USUARIOS OCCMUNDIAL CON ESTUDIOS NIVEL SUPEROPR POR EDAD Y MODALIDAD</a:t>
            </a:r>
            <a:endParaRPr sz="2000" b="1" i="0" u="none" strike="noStrike" cap="none" dirty="0">
              <a:solidFill>
                <a:srgbClr val="006FE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2" name="Google Shape;182;p22"/>
          <p:cNvSpPr txBox="1"/>
          <p:nvPr/>
        </p:nvSpPr>
        <p:spPr>
          <a:xfrm>
            <a:off x="215445" y="1043300"/>
            <a:ext cx="9004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1200" b="1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1200" b="1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  <a:highlight>
                <a:srgbClr val="FFFFFF"/>
              </a:highlight>
            </a:endParaRPr>
          </a:p>
        </p:txBody>
      </p:sp>
      <p:pic>
        <p:nvPicPr>
          <p:cNvPr id="183" name="Google Shape;183;p22" title="Grá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230" y="1249400"/>
            <a:ext cx="10023444" cy="377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2"/>
          <p:cNvSpPr/>
          <p:nvPr/>
        </p:nvSpPr>
        <p:spPr>
          <a:xfrm>
            <a:off x="3241425" y="4479350"/>
            <a:ext cx="300000" cy="525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C3E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2"/>
          <p:cNvSpPr/>
          <p:nvPr/>
        </p:nvSpPr>
        <p:spPr>
          <a:xfrm>
            <a:off x="7295525" y="4479350"/>
            <a:ext cx="300000" cy="525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C3E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6" name="Google Shape;186;p22"/>
          <p:cNvCxnSpPr/>
          <p:nvPr/>
        </p:nvCxnSpPr>
        <p:spPr>
          <a:xfrm>
            <a:off x="5360525" y="1693100"/>
            <a:ext cx="11700" cy="2891400"/>
          </a:xfrm>
          <a:prstGeom prst="straightConnector1">
            <a:avLst/>
          </a:prstGeom>
          <a:noFill/>
          <a:ln w="9525" cap="flat" cmpd="sng">
            <a:solidFill>
              <a:srgbClr val="2C3E50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87" name="Google Shape;187;p22"/>
          <p:cNvSpPr txBox="1"/>
          <p:nvPr/>
        </p:nvSpPr>
        <p:spPr>
          <a:xfrm>
            <a:off x="435300" y="5170739"/>
            <a:ext cx="49371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b="1">
                <a:latin typeface="Comfortaa"/>
                <a:ea typeface="Comfortaa"/>
                <a:cs typeface="Comfortaa"/>
                <a:sym typeface="Comfortaa"/>
              </a:rPr>
              <a:t>El 61% </a:t>
            </a:r>
            <a:r>
              <a:rPr lang="en-AU">
                <a:latin typeface="Comfortaa"/>
                <a:ea typeface="Comfortaa"/>
                <a:cs typeface="Comfortaa"/>
                <a:sym typeface="Comfortaa"/>
              </a:rPr>
              <a:t>de los usuarios de OCCMundial que egresaron de una institución online  son menores de 35 años.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8" name="Google Shape;188;p22"/>
          <p:cNvSpPr txBox="1"/>
          <p:nvPr/>
        </p:nvSpPr>
        <p:spPr>
          <a:xfrm>
            <a:off x="2545325" y="814688"/>
            <a:ext cx="900300" cy="300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>
                <a:solidFill>
                  <a:srgbClr val="33CCCC"/>
                </a:solidFill>
              </a:rPr>
              <a:t>61%</a:t>
            </a:r>
            <a:endParaRPr>
              <a:solidFill>
                <a:srgbClr val="33CCCC"/>
              </a:solidFill>
            </a:endParaRPr>
          </a:p>
        </p:txBody>
      </p:sp>
      <p:cxnSp>
        <p:nvCxnSpPr>
          <p:cNvPr id="189" name="Google Shape;189;p22"/>
          <p:cNvCxnSpPr>
            <a:stCxn id="188" idx="2"/>
          </p:cNvCxnSpPr>
          <p:nvPr/>
        </p:nvCxnSpPr>
        <p:spPr>
          <a:xfrm rot="-5400000" flipH="1">
            <a:off x="2995475" y="1114688"/>
            <a:ext cx="6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22"/>
          <p:cNvSpPr txBox="1"/>
          <p:nvPr/>
        </p:nvSpPr>
        <p:spPr>
          <a:xfrm>
            <a:off x="6143325" y="5156975"/>
            <a:ext cx="47988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>
                <a:latin typeface="Comfortaa"/>
                <a:ea typeface="Comfortaa"/>
                <a:cs typeface="Comfortaa"/>
                <a:sym typeface="Comfortaa"/>
              </a:rPr>
              <a:t>Sucede lo contrario con los mayores de 36 años, donde solo el </a:t>
            </a:r>
            <a:r>
              <a:rPr lang="en-AU" b="1">
                <a:latin typeface="Comfortaa"/>
                <a:ea typeface="Comfortaa"/>
                <a:cs typeface="Comfortaa"/>
                <a:sym typeface="Comfortaa"/>
              </a:rPr>
              <a:t>39% </a:t>
            </a:r>
            <a:r>
              <a:rPr lang="en-AU">
                <a:latin typeface="Comfortaa"/>
                <a:ea typeface="Comfortaa"/>
                <a:cs typeface="Comfortaa"/>
                <a:sym typeface="Comfortaa"/>
              </a:rPr>
              <a:t>de ellos son egresados de instituciones online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1" name="Google Shape;191;p22"/>
          <p:cNvSpPr txBox="1"/>
          <p:nvPr/>
        </p:nvSpPr>
        <p:spPr>
          <a:xfrm>
            <a:off x="6995375" y="781375"/>
            <a:ext cx="900300" cy="300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>
                <a:solidFill>
                  <a:srgbClr val="33CCCC"/>
                </a:solidFill>
              </a:rPr>
              <a:t>39%</a:t>
            </a:r>
            <a:endParaRPr>
              <a:solidFill>
                <a:srgbClr val="33CCCC"/>
              </a:solidFill>
            </a:endParaRPr>
          </a:p>
        </p:txBody>
      </p:sp>
      <p:sp>
        <p:nvSpPr>
          <p:cNvPr id="192" name="Google Shape;192;p22"/>
          <p:cNvSpPr txBox="1"/>
          <p:nvPr/>
        </p:nvSpPr>
        <p:spPr>
          <a:xfrm>
            <a:off x="155700" y="6260375"/>
            <a:ext cx="76542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>
                <a:solidFill>
                  <a:srgbClr val="FFFFFF"/>
                </a:solidFill>
              </a:rPr>
              <a:t>Fuente: Estudios internos OCCMundial 2018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 txBox="1">
            <a:spLocks noGrp="1"/>
          </p:cNvSpPr>
          <p:nvPr>
            <p:ph type="body" idx="1"/>
          </p:nvPr>
        </p:nvSpPr>
        <p:spPr>
          <a:xfrm>
            <a:off x="250617" y="206847"/>
            <a:ext cx="84636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E1"/>
              </a:buClr>
              <a:buSzPts val="2000"/>
              <a:buFont typeface="Arial"/>
              <a:buNone/>
            </a:pPr>
            <a:r>
              <a:rPr lang="en-AU" sz="2000" b="1" dirty="0">
                <a:latin typeface="Comfortaa"/>
                <a:ea typeface="Comfortaa"/>
                <a:cs typeface="Comfortaa"/>
                <a:sym typeface="Comfortaa"/>
              </a:rPr>
              <a:t>SITUACIÓN LABORAL</a:t>
            </a:r>
            <a:endParaRPr sz="2000" b="1" i="0" u="none" strike="noStrike" cap="none" dirty="0">
              <a:solidFill>
                <a:srgbClr val="006FE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98" name="Google Shape;198;p23" title="Grá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225" y="1205550"/>
            <a:ext cx="5588475" cy="345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3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9925" y="1261725"/>
            <a:ext cx="5495165" cy="33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3"/>
          <p:cNvSpPr txBox="1"/>
          <p:nvPr/>
        </p:nvSpPr>
        <p:spPr>
          <a:xfrm>
            <a:off x="155700" y="6260375"/>
            <a:ext cx="76542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>
                <a:solidFill>
                  <a:srgbClr val="FFFFFF"/>
                </a:solidFill>
              </a:rPr>
              <a:t>Fuente: Estudios internos OCCMundial 2018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772</Words>
  <Application>Microsoft Macintosh PowerPoint</Application>
  <PresentationFormat>Panorámica</PresentationFormat>
  <Paragraphs>178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Roboto Medium</vt:lpstr>
      <vt:lpstr>Calibri</vt:lpstr>
      <vt:lpstr>Arial</vt:lpstr>
      <vt:lpstr>Comfortaa</vt:lpstr>
      <vt:lpstr>Roboto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miguel Angel Cervera Bobadilla</cp:lastModifiedBy>
  <cp:revision>7</cp:revision>
  <dcterms:modified xsi:type="dcterms:W3CDTF">2018-09-20T20:38:41Z</dcterms:modified>
</cp:coreProperties>
</file>