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44"/>
  </p:notesMasterIdLst>
  <p:sldIdLst>
    <p:sldId id="256" r:id="rId2"/>
    <p:sldId id="269" r:id="rId3"/>
    <p:sldId id="264" r:id="rId4"/>
    <p:sldId id="339" r:id="rId5"/>
    <p:sldId id="340" r:id="rId6"/>
    <p:sldId id="272" r:id="rId7"/>
    <p:sldId id="273" r:id="rId8"/>
    <p:sldId id="276" r:id="rId9"/>
    <p:sldId id="342" r:id="rId10"/>
    <p:sldId id="277" r:id="rId11"/>
    <p:sldId id="278" r:id="rId12"/>
    <p:sldId id="279" r:id="rId13"/>
    <p:sldId id="281" r:id="rId14"/>
    <p:sldId id="286" r:id="rId15"/>
    <p:sldId id="287" r:id="rId16"/>
    <p:sldId id="288" r:id="rId17"/>
    <p:sldId id="346" r:id="rId18"/>
    <p:sldId id="289" r:id="rId19"/>
    <p:sldId id="343" r:id="rId20"/>
    <p:sldId id="291" r:id="rId21"/>
    <p:sldId id="345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47" r:id="rId33"/>
    <p:sldId id="308" r:id="rId34"/>
    <p:sldId id="350" r:id="rId35"/>
    <p:sldId id="366" r:id="rId36"/>
    <p:sldId id="329" r:id="rId37"/>
    <p:sldId id="365" r:id="rId38"/>
    <p:sldId id="359" r:id="rId39"/>
    <p:sldId id="334" r:id="rId40"/>
    <p:sldId id="330" r:id="rId41"/>
    <p:sldId id="331" r:id="rId42"/>
    <p:sldId id="336" r:id="rId43"/>
  </p:sldIdLst>
  <p:sldSz cx="12190413" cy="6858000"/>
  <p:notesSz cx="6858000" cy="9144000"/>
  <p:embeddedFontLst>
    <p:embeddedFont>
      <p:font typeface="Arial Narrow" panose="020B0606020202030204" pitchFamily="34" charset="0"/>
      <p:regular r:id="rId45"/>
      <p:bold r:id="rId46"/>
      <p:italic r:id="rId47"/>
      <p:boldItalic r:id="rId48"/>
    </p:embeddedFont>
    <p:embeddedFont>
      <p:font typeface="Corbel" panose="020B0503020204020204" pitchFamily="34" charset="0"/>
      <p:regular r:id="rId49"/>
      <p:bold r:id="rId50"/>
      <p:italic r:id="rId51"/>
      <p:boldItalic r:id="rId52"/>
    </p:embeddedFont>
    <p:embeddedFont>
      <p:font typeface="Century Gothic" panose="020B0502020202020204" pitchFamily="34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Tahoma" panose="020B0604030504040204" pitchFamily="34" charset="0"/>
      <p:regular r:id="rId63"/>
      <p:bold r:id="rId64"/>
    </p:embeddedFont>
    <p:embeddedFont>
      <p:font typeface="PT Sans" panose="020B0604020202020204" charset="0"/>
      <p:regular r:id="rId65"/>
      <p:bold r:id="rId66"/>
      <p:italic r:id="rId67"/>
      <p:boldItalic r:id="rId68"/>
    </p:embeddedFont>
    <p:embeddedFont>
      <p:font typeface="Arial Black" panose="020B0A04020102020204" pitchFamily="34" charset="0"/>
      <p:regular r:id="rId69"/>
      <p:bold r:id="rId70"/>
    </p:embeddedFont>
    <p:embeddedFont>
      <p:font typeface="ＭＳ Ｐゴシック" panose="020B0600070205080204" pitchFamily="34" charset="-128"/>
      <p:regular r:id="rId71"/>
    </p:embeddedFont>
    <p:embeddedFont>
      <p:font typeface="Nunito" panose="020B0604020202020204" charset="0"/>
      <p:bold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CA3935-DAAF-4F0A-8428-7CC2BB1824B9}">
  <a:tblStyle styleId="{BACA3935-DAAF-4F0A-8428-7CC2BB1824B9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F7E7"/>
          </a:solidFill>
        </a:fill>
      </a:tcStyle>
    </a:wholeTbl>
    <a:band1H>
      <a:tcTxStyle/>
      <a:tcStyle>
        <a:tcBdr/>
        <a:fill>
          <a:solidFill>
            <a:srgbClr val="E2E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E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315E4D2-6D52-4731-BB32-B176EA52348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2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font" Target="fonts/font2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72" Type="http://schemas.openxmlformats.org/officeDocument/2006/relationships/font" Target="fonts/font2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7005680878054215E-3"/>
          <c:w val="0.90660556868848119"/>
          <c:h val="0.936000133531114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9"/>
            <c:extLst>
              <c:ext xmlns:c16="http://schemas.microsoft.com/office/drawing/2014/chart" uri="{C3380CC4-5D6E-409C-BE32-E72D297353CC}">
                <c16:uniqueId val="{00000001-BC9F-4E21-99F0-092AAE51787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BC9F-4E21-99F0-092AAE517878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4-BC9F-4E21-99F0-092AAE51787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es-MX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C9F-4E21-99F0-092AAE517878}"/>
                </c:ext>
              </c:extLst>
            </c:dLbl>
            <c:dLbl>
              <c:idx val="1"/>
              <c:layout>
                <c:manualLayout>
                  <c:x val="0.17126483077504881"/>
                  <c:y val="0.18407699520158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C9F-4E21-99F0-092AAE517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2060</c:v>
                </c:pt>
                <c:pt idx="1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9F-4E21-99F0-092AAE517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39518927958843"/>
          <c:y val="0"/>
          <c:w val="0.61251101604793756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explosion val="3"/>
            <c:extLst>
              <c:ext xmlns:c16="http://schemas.microsoft.com/office/drawing/2014/chart" uri="{C3380CC4-5D6E-409C-BE32-E72D297353CC}">
                <c16:uniqueId val="{00000001-FF7D-4E07-87C2-280A7B132732}"/>
              </c:ext>
            </c:extLst>
          </c:dPt>
          <c:dPt>
            <c:idx val="2"/>
            <c:bubble3D val="0"/>
            <c:explosion val="3"/>
            <c:extLst>
              <c:ext xmlns:c16="http://schemas.microsoft.com/office/drawing/2014/chart" uri="{C3380CC4-5D6E-409C-BE32-E72D297353CC}">
                <c16:uniqueId val="{00000003-FF7D-4E07-87C2-280A7B132732}"/>
              </c:ext>
            </c:extLst>
          </c:dPt>
          <c:dLbls>
            <c:dLbl>
              <c:idx val="1"/>
              <c:layout>
                <c:manualLayout>
                  <c:x val="-0.15766609789482988"/>
                  <c:y val="-9.25501249677057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7D-4E07-87C2-280A7B132732}"/>
                </c:ext>
              </c:extLst>
            </c:dLbl>
            <c:dLbl>
              <c:idx val="2"/>
              <c:layout>
                <c:manualLayout>
                  <c:x val="-0.17941849553152486"/>
                  <c:y val="-0.1097734615619076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7D-4E07-87C2-280A7B132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Maestría</c:v>
                </c:pt>
                <c:pt idx="1">
                  <c:v>Especialidad</c:v>
                </c:pt>
                <c:pt idx="2">
                  <c:v>Doctorado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2381</c:v>
                </c:pt>
                <c:pt idx="1">
                  <c:v>129</c:v>
                </c:pt>
                <c:pt idx="2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7D-4E07-87C2-280A7B132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66678409787173E-3"/>
          <c:y val="9.6094564449775252E-2"/>
          <c:w val="0.99721330163614852"/>
          <c:h val="0.40450388928174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TOP</c:v>
                </c:pt>
              </c:strCache>
            </c:strRef>
          </c:tx>
          <c:spPr>
            <a:solidFill>
              <a:srgbClr val="002060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Hoja1!$A$2:$A$25</c:f>
              <c:strCache>
                <c:ptCount val="10"/>
                <c:pt idx="0">
                  <c:v>Trabajo en equipo </c:v>
                </c:pt>
                <c:pt idx="1">
                  <c:v>Liderazgo</c:v>
                </c:pt>
                <c:pt idx="2">
                  <c:v>Trabajo bajo presión</c:v>
                </c:pt>
                <c:pt idx="3">
                  <c:v>Toma de decisiones</c:v>
                </c:pt>
                <c:pt idx="4">
                  <c:v>Proactividad</c:v>
                </c:pt>
                <c:pt idx="5">
                  <c:v>Confianza en sí mismo</c:v>
                </c:pt>
                <c:pt idx="6">
                  <c:v>Pensamiento analítico</c:v>
                </c:pt>
                <c:pt idx="7">
                  <c:v>Negociación</c:v>
                </c:pt>
                <c:pt idx="8">
                  <c:v>Capacidad emprendedora y de innovación</c:v>
                </c:pt>
                <c:pt idx="9">
                  <c:v>Otros</c:v>
                </c:pt>
              </c:strCache>
            </c:strRef>
          </c:cat>
          <c:val>
            <c:numRef>
              <c:f>Hoja1!$B$2:$B$25</c:f>
              <c:numCache>
                <c:formatCode>####.0%</c:formatCode>
                <c:ptCount val="10"/>
                <c:pt idx="0">
                  <c:v>0.78913043478260869</c:v>
                </c:pt>
                <c:pt idx="1">
                  <c:v>0.66956521739130437</c:v>
                </c:pt>
                <c:pt idx="2">
                  <c:v>0.51956521739130435</c:v>
                </c:pt>
                <c:pt idx="3">
                  <c:v>0.40507246376811595</c:v>
                </c:pt>
                <c:pt idx="4">
                  <c:v>0.37028985507246376</c:v>
                </c:pt>
                <c:pt idx="5">
                  <c:v>0.22898550724637678</c:v>
                </c:pt>
                <c:pt idx="6">
                  <c:v>0.22463768115942029</c:v>
                </c:pt>
                <c:pt idx="7">
                  <c:v>0.20942028985507247</c:v>
                </c:pt>
                <c:pt idx="8">
                  <c:v>0.19565217391304349</c:v>
                </c:pt>
                <c:pt idx="9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D-4842-A1F1-ED06F7DE59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270770176"/>
        <c:axId val="270772864"/>
      </c:barChart>
      <c:catAx>
        <c:axId val="27077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/>
            </a:pPr>
            <a:endParaRPr lang="es-MX"/>
          </a:p>
        </c:txPr>
        <c:crossAx val="270772864"/>
        <c:crosses val="autoZero"/>
        <c:auto val="1"/>
        <c:lblAlgn val="ctr"/>
        <c:lblOffset val="100"/>
        <c:noMultiLvlLbl val="0"/>
      </c:catAx>
      <c:valAx>
        <c:axId val="270772864"/>
        <c:scaling>
          <c:orientation val="minMax"/>
          <c:max val="1"/>
        </c:scaling>
        <c:delete val="1"/>
        <c:axPos val="l"/>
        <c:numFmt formatCode="####.0%" sourceLinked="1"/>
        <c:majorTickMark val="out"/>
        <c:minorTickMark val="none"/>
        <c:tickLblPos val="nextTo"/>
        <c:crossAx val="27077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0" name="Google Shape;67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Google Shape;6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6" name="Google Shape;81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9" name="Google Shape;82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0" name="Google Shape;83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2" name="Google Shape;89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1" name="Google Shape;90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2" name="Google Shape;902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188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egresados: 3,700 en mayo,  alrededor de 5,000 en diciembre. Alrededor de 8,700 al año.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4" name="Google Shape;92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3" name="Google Shape;9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830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2" name="Google Shape;9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2" name="Google Shape;992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2" name="Google Shape;1012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8" name="Google Shape;1058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0" name="Google Shape;109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9" name="Google Shape;1099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2" name="Google Shape;111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2" name="Google Shape;1122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Google Shape;116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597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9" name="Google Shape;1199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0" name="Google Shape;1200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Google Shape;116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0084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2" name="Google Shape;1402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6" name="Google Shape;1466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7" name="Google Shape;1467;p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6" name="Google Shape;1426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7" name="Google Shape;1427;p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4" name="Google Shape;143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01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593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89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27" name="Google Shape;27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154806" y="2099733"/>
            <a:ext cx="8824509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154806" y="4777380"/>
            <a:ext cx="8824509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 rot="5400000">
            <a:off x="10088014" y="1792246"/>
            <a:ext cx="990599" cy="30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 rot="5400000">
            <a:off x="8958176" y="3226843"/>
            <a:ext cx="3859795" cy="30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ldNum" idx="12"/>
          </p:nvPr>
        </p:nvSpPr>
        <p:spPr>
          <a:xfrm>
            <a:off x="10349661" y="29261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1"/>
          <p:cNvGrpSpPr/>
          <p:nvPr/>
        </p:nvGrpSpPr>
        <p:grpSpPr>
          <a:xfrm>
            <a:off x="152490" y="-249666"/>
            <a:ext cx="12190413" cy="7085178"/>
            <a:chOff x="-132236" y="-2373"/>
            <a:chExt cx="12192000" cy="7085178"/>
          </a:xfrm>
        </p:grpSpPr>
        <p:sp>
          <p:nvSpPr>
            <p:cNvPr id="130" name="Google Shape;130;p11"/>
            <p:cNvSpPr/>
            <p:nvPr/>
          </p:nvSpPr>
          <p:spPr>
            <a:xfrm>
              <a:off x="-132236" y="224805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-132236" y="218989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11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sldNum" idx="12"/>
          </p:nvPr>
        </p:nvSpPr>
        <p:spPr>
          <a:xfrm>
            <a:off x="10349661" y="29261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1154803" y="1295400"/>
            <a:ext cx="19998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1"/>
          </p:nvPr>
        </p:nvSpPr>
        <p:spPr>
          <a:xfrm>
            <a:off x="1154804" y="2895603"/>
            <a:ext cx="1999880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body" idx="2"/>
          </p:nvPr>
        </p:nvSpPr>
        <p:spPr>
          <a:xfrm>
            <a:off x="3493872" y="2660346"/>
            <a:ext cx="243410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3"/>
          </p:nvPr>
        </p:nvSpPr>
        <p:spPr>
          <a:xfrm>
            <a:off x="3493872" y="3236608"/>
            <a:ext cx="2434106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4"/>
          </p:nvPr>
        </p:nvSpPr>
        <p:spPr>
          <a:xfrm>
            <a:off x="6085841" y="2646549"/>
            <a:ext cx="244671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5"/>
          </p:nvPr>
        </p:nvSpPr>
        <p:spPr>
          <a:xfrm>
            <a:off x="6085841" y="3236611"/>
            <a:ext cx="2446716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6"/>
          </p:nvPr>
        </p:nvSpPr>
        <p:spPr>
          <a:xfrm>
            <a:off x="8707505" y="2660349"/>
            <a:ext cx="2458891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7"/>
          </p:nvPr>
        </p:nvSpPr>
        <p:spPr>
          <a:xfrm>
            <a:off x="8709277" y="3236611"/>
            <a:ext cx="2461761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46" name="Google Shape;146;p11"/>
          <p:cNvCxnSpPr/>
          <p:nvPr/>
        </p:nvCxnSpPr>
        <p:spPr>
          <a:xfrm>
            <a:off x="6016168" y="261268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1"/>
          <p:cNvCxnSpPr/>
          <p:nvPr/>
        </p:nvCxnSpPr>
        <p:spPr>
          <a:xfrm>
            <a:off x="8632023" y="261268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1"/>
          <p:cNvSpPr txBox="1">
            <a:spLocks noGrp="1"/>
          </p:cNvSpPr>
          <p:nvPr>
            <p:ph type="dt" idx="10"/>
          </p:nvPr>
        </p:nvSpPr>
        <p:spPr>
          <a:xfrm>
            <a:off x="11960762" y="6437111"/>
            <a:ext cx="51436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11"/>
          <p:cNvSpPr txBox="1">
            <a:spLocks noGrp="1"/>
          </p:cNvSpPr>
          <p:nvPr>
            <p:ph type="ftr" idx="11"/>
          </p:nvPr>
        </p:nvSpPr>
        <p:spPr>
          <a:xfrm>
            <a:off x="718944" y="6477002"/>
            <a:ext cx="200416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2"/>
          <p:cNvGrpSpPr/>
          <p:nvPr/>
        </p:nvGrpSpPr>
        <p:grpSpPr>
          <a:xfrm>
            <a:off x="-312178" y="134958"/>
            <a:ext cx="12283448" cy="7508073"/>
            <a:chOff x="-93047" y="-2373"/>
            <a:chExt cx="12285047" cy="7508073"/>
          </a:xfrm>
        </p:grpSpPr>
        <p:sp>
          <p:nvSpPr>
            <p:cNvPr id="152" name="Google Shape;152;p12"/>
            <p:cNvSpPr/>
            <p:nvPr/>
          </p:nvSpPr>
          <p:spPr>
            <a:xfrm>
              <a:off x="-93047" y="64770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8" name="Google Shape;158;p12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10349661" y="29261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722296" y="1302230"/>
            <a:ext cx="13643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2"/>
          <p:cNvSpPr txBox="1">
            <a:spLocks noGrp="1"/>
          </p:cNvSpPr>
          <p:nvPr>
            <p:ph type="body" idx="1"/>
          </p:nvPr>
        </p:nvSpPr>
        <p:spPr>
          <a:xfrm>
            <a:off x="722297" y="2902433"/>
            <a:ext cx="1364359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2" name="Google Shape;162;p12"/>
          <p:cNvSpPr txBox="1">
            <a:spLocks noGrp="1"/>
          </p:cNvSpPr>
          <p:nvPr>
            <p:ph type="dt" idx="10"/>
          </p:nvPr>
        </p:nvSpPr>
        <p:spPr>
          <a:xfrm>
            <a:off x="11960762" y="6437111"/>
            <a:ext cx="51436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ftr" idx="11"/>
          </p:nvPr>
        </p:nvSpPr>
        <p:spPr>
          <a:xfrm>
            <a:off x="718944" y="6477002"/>
            <a:ext cx="200416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body" idx="2"/>
          </p:nvPr>
        </p:nvSpPr>
        <p:spPr>
          <a:xfrm>
            <a:off x="2594625" y="2156631"/>
            <a:ext cx="2081870" cy="5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3"/>
          </p:nvPr>
        </p:nvSpPr>
        <p:spPr>
          <a:xfrm>
            <a:off x="2594626" y="2679801"/>
            <a:ext cx="2081870" cy="33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4"/>
          </p:nvPr>
        </p:nvSpPr>
        <p:spPr>
          <a:xfrm>
            <a:off x="4815818" y="2156631"/>
            <a:ext cx="2081870" cy="5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body" idx="5"/>
          </p:nvPr>
        </p:nvSpPr>
        <p:spPr>
          <a:xfrm>
            <a:off x="4815819" y="2679801"/>
            <a:ext cx="2081870" cy="33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body" idx="6"/>
          </p:nvPr>
        </p:nvSpPr>
        <p:spPr>
          <a:xfrm>
            <a:off x="7087945" y="2159960"/>
            <a:ext cx="2081870" cy="5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body" idx="7"/>
          </p:nvPr>
        </p:nvSpPr>
        <p:spPr>
          <a:xfrm>
            <a:off x="7087946" y="2683131"/>
            <a:ext cx="2081870" cy="33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8"/>
          </p:nvPr>
        </p:nvSpPr>
        <p:spPr>
          <a:xfrm>
            <a:off x="9301333" y="2156631"/>
            <a:ext cx="2081870" cy="52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9"/>
          </p:nvPr>
        </p:nvSpPr>
        <p:spPr>
          <a:xfrm>
            <a:off x="9301334" y="2679801"/>
            <a:ext cx="2081870" cy="33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1154803" y="2139466"/>
            <a:ext cx="24378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1144415" y="2736510"/>
            <a:ext cx="2448212" cy="33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76" name="Google Shape;176;p13"/>
          <p:cNvCxnSpPr/>
          <p:nvPr/>
        </p:nvCxnSpPr>
        <p:spPr>
          <a:xfrm>
            <a:off x="3769634" y="2569636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" name="Google Shape;177;p13"/>
          <p:cNvCxnSpPr/>
          <p:nvPr/>
        </p:nvCxnSpPr>
        <p:spPr>
          <a:xfrm>
            <a:off x="6451915" y="2604714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" name="Google Shape;178;p13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3"/>
          </p:nvPr>
        </p:nvSpPr>
        <p:spPr>
          <a:xfrm>
            <a:off x="3886669" y="2153759"/>
            <a:ext cx="24378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4"/>
          </p:nvPr>
        </p:nvSpPr>
        <p:spPr>
          <a:xfrm>
            <a:off x="3876278" y="2750806"/>
            <a:ext cx="2448212" cy="33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5"/>
          </p:nvPr>
        </p:nvSpPr>
        <p:spPr>
          <a:xfrm>
            <a:off x="6628923" y="2139466"/>
            <a:ext cx="24378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body" idx="6"/>
          </p:nvPr>
        </p:nvSpPr>
        <p:spPr>
          <a:xfrm>
            <a:off x="6618532" y="2736510"/>
            <a:ext cx="2448212" cy="33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body" idx="7"/>
          </p:nvPr>
        </p:nvSpPr>
        <p:spPr>
          <a:xfrm>
            <a:off x="9360785" y="2139466"/>
            <a:ext cx="24378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body" idx="8"/>
          </p:nvPr>
        </p:nvSpPr>
        <p:spPr>
          <a:xfrm>
            <a:off x="9350395" y="2736510"/>
            <a:ext cx="2448212" cy="331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87" name="Google Shape;187;p13"/>
          <p:cNvCxnSpPr/>
          <p:nvPr/>
        </p:nvCxnSpPr>
        <p:spPr>
          <a:xfrm>
            <a:off x="9222463" y="255534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4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8" name="Google Shape;198;p14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1153757" y="1693332"/>
            <a:ext cx="3859758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4"/>
          <p:cNvSpPr>
            <a:spLocks noGrp="1"/>
          </p:cNvSpPr>
          <p:nvPr>
            <p:ph type="pic" idx="2"/>
          </p:nvPr>
        </p:nvSpPr>
        <p:spPr>
          <a:xfrm>
            <a:off x="6547019" y="1143000"/>
            <a:ext cx="322677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1154804" y="3657600"/>
            <a:ext cx="385871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5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209" name="Google Shape;209;p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0" b="0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7" name="Google Shape;217;p1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1154806" y="4966674"/>
            <a:ext cx="8824508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5"/>
          <p:cNvSpPr>
            <a:spLocks noGrp="1"/>
          </p:cNvSpPr>
          <p:nvPr>
            <p:ph type="pic" idx="2"/>
          </p:nvPr>
        </p:nvSpPr>
        <p:spPr>
          <a:xfrm>
            <a:off x="1154806" y="685800"/>
            <a:ext cx="8824509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body" idx="1"/>
          </p:nvPr>
        </p:nvSpPr>
        <p:spPr>
          <a:xfrm>
            <a:off x="1154807" y="5536665"/>
            <a:ext cx="882450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6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227" name="Google Shape;227;p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0" t="0" r="0" b="0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5" name="Google Shape;235;p16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1154804" y="1063416"/>
            <a:ext cx="8824510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1154804" y="3543300"/>
            <a:ext cx="8824510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9" name="Google Shape;239;p16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244" name="Google Shape;244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2" name="Google Shape;252;p17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3" name="Google Shape;253;p17"/>
          <p:cNvSpPr txBox="1"/>
          <p:nvPr/>
        </p:nvSpPr>
        <p:spPr>
          <a:xfrm>
            <a:off x="9718173" y="2631815"/>
            <a:ext cx="8018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0" i="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254" name="Google Shape;254;p17"/>
          <p:cNvSpPr txBox="1"/>
          <p:nvPr/>
        </p:nvSpPr>
        <p:spPr>
          <a:xfrm>
            <a:off x="898178" y="591093"/>
            <a:ext cx="80180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600" b="0" i="0">
                <a:solidFill>
                  <a:srgbClr val="ACD43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1581672" y="980517"/>
            <a:ext cx="84528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17"/>
          <p:cNvSpPr txBox="1">
            <a:spLocks noGrp="1"/>
          </p:cNvSpPr>
          <p:nvPr>
            <p:ph type="body" idx="1"/>
          </p:nvPr>
        </p:nvSpPr>
        <p:spPr>
          <a:xfrm>
            <a:off x="1945692" y="3678766"/>
            <a:ext cx="7724766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2"/>
          </p:nvPr>
        </p:nvSpPr>
        <p:spPr>
          <a:xfrm>
            <a:off x="1154804" y="4350657"/>
            <a:ext cx="882451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8" name="Google Shape;258;p17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9" name="Google Shape;259;p17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18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264" name="Google Shape;26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72" name="Google Shape;272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73" name="Google Shape;273;p18"/>
          <p:cNvSpPr txBox="1">
            <a:spLocks noGrp="1"/>
          </p:cNvSpPr>
          <p:nvPr>
            <p:ph type="title"/>
          </p:nvPr>
        </p:nvSpPr>
        <p:spPr>
          <a:xfrm>
            <a:off x="1154805" y="2370667"/>
            <a:ext cx="8824511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8"/>
          <p:cNvSpPr txBox="1">
            <a:spLocks noGrp="1"/>
          </p:cNvSpPr>
          <p:nvPr>
            <p:ph type="body" idx="1"/>
          </p:nvPr>
        </p:nvSpPr>
        <p:spPr>
          <a:xfrm>
            <a:off x="1154804" y="5033068"/>
            <a:ext cx="88245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5" name="Google Shape;275;p18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6" name="Google Shape;276;p18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7" name="Google Shape;277;p18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lumn">
  <p:cSld name="1_3 Column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1"/>
          </p:nvPr>
        </p:nvSpPr>
        <p:spPr>
          <a:xfrm>
            <a:off x="1154805" y="2617299"/>
            <a:ext cx="312876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body" idx="2"/>
          </p:nvPr>
        </p:nvSpPr>
        <p:spPr>
          <a:xfrm>
            <a:off x="1154805" y="3193561"/>
            <a:ext cx="3128761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body" idx="3"/>
          </p:nvPr>
        </p:nvSpPr>
        <p:spPr>
          <a:xfrm>
            <a:off x="4512133" y="2603502"/>
            <a:ext cx="314497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4"/>
          </p:nvPr>
        </p:nvSpPr>
        <p:spPr>
          <a:xfrm>
            <a:off x="4512133" y="3193564"/>
            <a:ext cx="3144971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5"/>
          </p:nvPr>
        </p:nvSpPr>
        <p:spPr>
          <a:xfrm>
            <a:off x="7885675" y="2617302"/>
            <a:ext cx="3160618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6"/>
          </p:nvPr>
        </p:nvSpPr>
        <p:spPr>
          <a:xfrm>
            <a:off x="7885675" y="3193564"/>
            <a:ext cx="3164307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287" name="Google Shape;287;p19"/>
          <p:cNvCxnSpPr/>
          <p:nvPr/>
        </p:nvCxnSpPr>
        <p:spPr>
          <a:xfrm>
            <a:off x="4403398" y="2569636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" name="Google Shape;288;p19"/>
          <p:cNvCxnSpPr/>
          <p:nvPr/>
        </p:nvCxnSpPr>
        <p:spPr>
          <a:xfrm>
            <a:off x="7771389" y="2569636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9" name="Google Shape;289;p19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body" idx="1"/>
          </p:nvPr>
        </p:nvSpPr>
        <p:spPr>
          <a:xfrm>
            <a:off x="1154802" y="4532845"/>
            <a:ext cx="305004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5" name="Google Shape;295;p20"/>
          <p:cNvSpPr>
            <a:spLocks noGrp="1"/>
          </p:cNvSpPr>
          <p:nvPr>
            <p:ph type="pic" idx="2"/>
          </p:nvPr>
        </p:nvSpPr>
        <p:spPr>
          <a:xfrm>
            <a:off x="1334378" y="2603500"/>
            <a:ext cx="269089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body" idx="3"/>
          </p:nvPr>
        </p:nvSpPr>
        <p:spPr>
          <a:xfrm>
            <a:off x="1154803" y="5109110"/>
            <a:ext cx="3050040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4"/>
          </p:nvPr>
        </p:nvSpPr>
        <p:spPr>
          <a:xfrm>
            <a:off x="4571942" y="4532846"/>
            <a:ext cx="3046369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8" name="Google Shape;298;p20"/>
          <p:cNvSpPr>
            <a:spLocks noGrp="1"/>
          </p:cNvSpPr>
          <p:nvPr>
            <p:ph type="pic" idx="5"/>
          </p:nvPr>
        </p:nvSpPr>
        <p:spPr>
          <a:xfrm>
            <a:off x="4747846" y="2603500"/>
            <a:ext cx="269089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body" idx="6"/>
          </p:nvPr>
        </p:nvSpPr>
        <p:spPr>
          <a:xfrm>
            <a:off x="4568270" y="5184002"/>
            <a:ext cx="3050041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body" idx="7"/>
          </p:nvPr>
        </p:nvSpPr>
        <p:spPr>
          <a:xfrm>
            <a:off x="7982396" y="4532847"/>
            <a:ext cx="3050041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1" name="Google Shape;301;p20"/>
          <p:cNvSpPr>
            <a:spLocks noGrp="1"/>
          </p:cNvSpPr>
          <p:nvPr>
            <p:ph type="pic" idx="8"/>
          </p:nvPr>
        </p:nvSpPr>
        <p:spPr>
          <a:xfrm>
            <a:off x="8161968" y="2603500"/>
            <a:ext cx="269089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body" idx="9"/>
          </p:nvPr>
        </p:nvSpPr>
        <p:spPr>
          <a:xfrm>
            <a:off x="7982395" y="5184001"/>
            <a:ext cx="3050040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303" name="Google Shape;303;p20"/>
          <p:cNvCxnSpPr/>
          <p:nvPr/>
        </p:nvCxnSpPr>
        <p:spPr>
          <a:xfrm>
            <a:off x="4387582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20"/>
          <p:cNvCxnSpPr/>
          <p:nvPr/>
        </p:nvCxnSpPr>
        <p:spPr>
          <a:xfrm>
            <a:off x="7800889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p20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1"/>
          </p:nvPr>
        </p:nvSpPr>
        <p:spPr>
          <a:xfrm>
            <a:off x="1154804" y="2603500"/>
            <a:ext cx="876027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"/>
          <p:cNvSpPr txBox="1">
            <a:spLocks noGrp="1"/>
          </p:cNvSpPr>
          <p:nvPr>
            <p:ph type="title"/>
          </p:nvPr>
        </p:nvSpPr>
        <p:spPr>
          <a:xfrm>
            <a:off x="1154804" y="973668"/>
            <a:ext cx="8824511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body" idx="1"/>
          </p:nvPr>
        </p:nvSpPr>
        <p:spPr>
          <a:xfrm rot="5400000">
            <a:off x="3826790" y="-68486"/>
            <a:ext cx="3416300" cy="876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1" name="Google Shape;311;p21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2" name="Google Shape;312;p21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3" name="Google Shape;313;p21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22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316" name="Google Shape;316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25" name="Google Shape;325;p2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26" name="Google Shape;326;p22"/>
          <p:cNvSpPr txBox="1">
            <a:spLocks noGrp="1"/>
          </p:cNvSpPr>
          <p:nvPr>
            <p:ph type="title"/>
          </p:nvPr>
        </p:nvSpPr>
        <p:spPr>
          <a:xfrm rot="5400000">
            <a:off x="6908221" y="2945888"/>
            <a:ext cx="4748589" cy="1413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2"/>
          <p:cNvSpPr txBox="1">
            <a:spLocks noGrp="1"/>
          </p:cNvSpPr>
          <p:nvPr>
            <p:ph type="body" idx="1"/>
          </p:nvPr>
        </p:nvSpPr>
        <p:spPr>
          <a:xfrm rot="5400000">
            <a:off x="1903877" y="529396"/>
            <a:ext cx="4748590" cy="624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8" name="Google Shape;328;p22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9" name="Google Shape;329;p22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0" name="Google Shape;330;p22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53" name="Google Shape;53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2" name="Google Shape;62;p5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1154807" y="2677645"/>
            <a:ext cx="4350457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body" idx="1"/>
          </p:nvPr>
        </p:nvSpPr>
        <p:spPr>
          <a:xfrm>
            <a:off x="6894661" y="2677647"/>
            <a:ext cx="3754890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1154804" y="2603503"/>
            <a:ext cx="4824530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2"/>
          </p:nvPr>
        </p:nvSpPr>
        <p:spPr>
          <a:xfrm>
            <a:off x="6207905" y="2603500"/>
            <a:ext cx="4824531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1154805" y="2603500"/>
            <a:ext cx="482452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body" idx="2"/>
          </p:nvPr>
        </p:nvSpPr>
        <p:spPr>
          <a:xfrm>
            <a:off x="1154804" y="3179765"/>
            <a:ext cx="4824530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body" idx="3"/>
          </p:nvPr>
        </p:nvSpPr>
        <p:spPr>
          <a:xfrm>
            <a:off x="6207905" y="2603500"/>
            <a:ext cx="482453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body" idx="4"/>
          </p:nvPr>
        </p:nvSpPr>
        <p:spPr>
          <a:xfrm>
            <a:off x="6207903" y="3179765"/>
            <a:ext cx="4824531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92" name="Google Shape;92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1" name="Google Shape;101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1154805" y="1295400"/>
            <a:ext cx="279279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5780395" y="1447800"/>
            <a:ext cx="5189389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2"/>
          </p:nvPr>
        </p:nvSpPr>
        <p:spPr>
          <a:xfrm>
            <a:off x="1154805" y="2895603"/>
            <a:ext cx="2792794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with Caption">
  <p:cSld name="1_Content with Captio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0"/>
          <p:cNvGrpSpPr/>
          <p:nvPr/>
        </p:nvGrpSpPr>
        <p:grpSpPr>
          <a:xfrm>
            <a:off x="0" y="-2370"/>
            <a:ext cx="12573864" cy="6867027"/>
            <a:chOff x="0" y="-2373"/>
            <a:chExt cx="12192000" cy="6867027"/>
          </a:xfrm>
        </p:grpSpPr>
        <p:sp>
          <p:nvSpPr>
            <p:cNvPr id="111" name="Google Shape;111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4194220" y="402165"/>
              <a:ext cx="757444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 rot="-5677511">
              <a:off x="1500874" y="1826078"/>
              <a:ext cx="3299407" cy="440924"/>
            </a:xfrm>
            <a:custGeom>
              <a:avLst/>
              <a:gdLst/>
              <a:ahLst/>
              <a:cxnLst/>
              <a:rect l="0" t="0" r="0" b="0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 rot="-5400000">
              <a:off x="589766" y="2801721"/>
              <a:ext cx="6053670" cy="1254558"/>
            </a:xfrm>
            <a:custGeom>
              <a:avLst/>
              <a:gdLst/>
              <a:ahLst/>
              <a:cxnLst/>
              <a:rect l="0" t="0" r="0" b="0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0" name="Google Shape;120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1" name="Google Shape;121;p10"/>
          <p:cNvSpPr txBox="1">
            <a:spLocks noGrp="1"/>
          </p:cNvSpPr>
          <p:nvPr>
            <p:ph type="title"/>
          </p:nvPr>
        </p:nvSpPr>
        <p:spPr>
          <a:xfrm>
            <a:off x="1154803" y="1295400"/>
            <a:ext cx="199988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3888993" y="1447800"/>
            <a:ext cx="7080791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body" idx="2"/>
          </p:nvPr>
        </p:nvSpPr>
        <p:spPr>
          <a:xfrm>
            <a:off x="1154804" y="2895603"/>
            <a:ext cx="1999880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0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" y="-2370"/>
            <a:ext cx="12190413" cy="6867027"/>
            <a:chOff x="0" y="-2373"/>
            <a:chExt cx="12192000" cy="6867027"/>
          </a:xfrm>
        </p:grpSpPr>
        <p:sp>
          <p:nvSpPr>
            <p:cNvPr id="11" name="Google Shape;11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0" b="0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589789" y="595557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entury Gothic"/>
              <a:buNone/>
              <a:defRPr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154804" y="2603500"/>
            <a:ext cx="876027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dt" idx="10"/>
          </p:nvPr>
        </p:nvSpPr>
        <p:spPr>
          <a:xfrm>
            <a:off x="10649552" y="6394064"/>
            <a:ext cx="990470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ftr" idx="11"/>
          </p:nvPr>
        </p:nvSpPr>
        <p:spPr>
          <a:xfrm>
            <a:off x="528291" y="6391841"/>
            <a:ext cx="3859293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10436453" y="0"/>
            <a:ext cx="685711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24" name="Google Shape;24;p1"/>
          <p:cNvSpPr/>
          <p:nvPr/>
        </p:nvSpPr>
        <p:spPr>
          <a:xfrm>
            <a:off x="420359" y="1357557"/>
            <a:ext cx="11486313" cy="51378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itios.itesm.mx/va/calidadacademica/3.ht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o.gl/gxe04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>
            <a:off x="5344732" y="463628"/>
            <a:ext cx="6364697" cy="2305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35"/>
          <p:cNvSpPr txBox="1">
            <a:spLocks noGrp="1"/>
          </p:cNvSpPr>
          <p:nvPr>
            <p:ph type="ctrTitle"/>
          </p:nvPr>
        </p:nvSpPr>
        <p:spPr>
          <a:xfrm>
            <a:off x="5512159" y="746963"/>
            <a:ext cx="6067150" cy="2462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2"/>
              </a:buClr>
              <a:buSzPts val="2800"/>
            </a:pPr>
            <a:r>
              <a:rPr lang="es-MX" sz="3200" b="1" dirty="0" smtClean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  <a:t>3</a:t>
            </a:r>
            <a:r>
              <a:rPr lang="es-MX" sz="2400" b="1" dirty="0" smtClean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  <a:t>er </a:t>
            </a:r>
            <a:r>
              <a:rPr lang="es-MX" sz="2400" b="1" dirty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  <a:t>Seminario Internacional de Educación Superior Abierta y a Distancia – México: </a:t>
            </a:r>
            <a:r>
              <a:rPr lang="es-MX" sz="2400" b="1" dirty="0" smtClean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  <a:t>  </a:t>
            </a:r>
            <a:br>
              <a:rPr lang="es-MX" sz="2400" b="1" dirty="0" smtClean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</a:br>
            <a:r>
              <a:rPr lang="es-MX" sz="2400" b="1" dirty="0" smtClean="0">
                <a:solidFill>
                  <a:schemeClr val="dk2"/>
                </a:solidFill>
                <a:latin typeface="Calibri" panose="020F0502020204030204" pitchFamily="34" charset="0"/>
                <a:ea typeface="Corbel"/>
                <a:cs typeface="Corbel"/>
                <a:sym typeface="Corbel"/>
              </a:rPr>
              <a:t>  </a:t>
            </a:r>
            <a:r>
              <a:rPr lang="es-MX" sz="24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s-MX" sz="24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s-MX" sz="24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r>
              <a:rPr lang="es-MX" sz="24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La Educación a Distancia en México, Oportunidad de Desarrollo</a:t>
            </a:r>
            <a:r>
              <a:rPr lang="es-MX" sz="2400" b="1" dirty="0" smtClean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” </a:t>
            </a:r>
            <a:r>
              <a:rPr lang="es-MX" sz="28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es-MX" sz="2800" b="1" dirty="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6000" dirty="0"/>
          </a:p>
        </p:txBody>
      </p:sp>
      <p:pic>
        <p:nvPicPr>
          <p:cNvPr id="414" name="Google Shape;4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231" y="1611784"/>
            <a:ext cx="3893089" cy="109818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5"/>
          <p:cNvSpPr txBox="1"/>
          <p:nvPr/>
        </p:nvSpPr>
        <p:spPr>
          <a:xfrm>
            <a:off x="5713718" y="4332237"/>
            <a:ext cx="5633579" cy="11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sz="20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r>
              <a:rPr lang="es-MX" sz="20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		Dr</a:t>
            </a:r>
            <a:r>
              <a:rPr lang="es-MX" sz="20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. Teófilo J. </a:t>
            </a:r>
            <a:r>
              <a:rPr lang="es-MX" sz="20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Ramos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r>
              <a:rPr lang="es-MX" sz="20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			Mtro. Gerardo Campos</a:t>
            </a:r>
            <a:endParaRPr sz="1600" dirty="0" smtClean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lang="es-MX" sz="1600" i="1" dirty="0" smtClea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r>
              <a:rPr lang="es-MX" i="1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21 </a:t>
            </a:r>
            <a:r>
              <a:rPr lang="es-MX" b="0" i="1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de </a:t>
            </a:r>
            <a:r>
              <a:rPr lang="es-MX" i="1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septiembre</a:t>
            </a:r>
            <a:r>
              <a:rPr lang="es-MX" b="0" i="1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s-MX" b="0" i="1" u="none" strike="noStrike" cap="none" dirty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2018</a:t>
            </a:r>
            <a:endParaRPr b="0" i="1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7" name="Google Shape;417;p35"/>
          <p:cNvSpPr txBox="1"/>
          <p:nvPr/>
        </p:nvSpPr>
        <p:spPr>
          <a:xfrm>
            <a:off x="230520" y="6453336"/>
            <a:ext cx="1163719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9817" y="3444188"/>
            <a:ext cx="98787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El impacto de los egresados en el </a:t>
            </a:r>
            <a:r>
              <a:rPr lang="es-MX" sz="32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r>
              <a:rPr lang="es-MX" sz="3200" b="1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ercado </a:t>
            </a:r>
            <a:r>
              <a:rPr lang="es-MX" sz="32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laboral</a:t>
            </a:r>
            <a:endParaRPr lang="es-MX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0" name="Google Shape;650;p5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2" name="Google Shape;65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748" y="1412846"/>
            <a:ext cx="3497585" cy="984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617" y="2465591"/>
            <a:ext cx="108631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CATEGORIA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7. VINCULACIÓN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–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EXTENSIÓN</a:t>
            </a:r>
          </a:p>
          <a:p>
            <a:pPr algn="ctr">
              <a:buClr>
                <a:schemeClr val="dk1"/>
              </a:buClr>
              <a:buSzPts val="1800"/>
            </a:pP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CRITERIO 7.2 SEGUIMIENTO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 EGRESADOS</a:t>
            </a:r>
          </a:p>
          <a:p>
            <a:pPr>
              <a:buClr>
                <a:schemeClr val="dk1"/>
              </a:buClr>
              <a:buSzPts val="1800"/>
            </a:pP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Indicadores</a:t>
            </a:r>
          </a:p>
          <a:p>
            <a:pPr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7.2.1. ¿Existe un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registro actualizado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 datos generales de los egresados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?</a:t>
            </a:r>
          </a:p>
          <a:p>
            <a:pPr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7.2.2. ¿Existen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instrumentos para </a:t>
            </a:r>
            <a:r>
              <a:rPr lang="es-MX" sz="20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evaluar el desempeño de los egresados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en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el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mercado laboral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?</a:t>
            </a:r>
            <a:endParaRPr lang="es-MX" sz="2000" b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pPr marL="457200" indent="-274638">
              <a:buClr>
                <a:schemeClr val="dk1"/>
              </a:buClr>
              <a:buSzPts val="1800"/>
              <a:buFont typeface="+mj-lt"/>
              <a:buAutoNum type="alphaLcParenR"/>
            </a:pP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Encuesta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periódica a los egresados para conocer su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situación laboral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.</a:t>
            </a:r>
          </a:p>
          <a:p>
            <a:pPr marL="457200" indent="-274638">
              <a:buClr>
                <a:schemeClr val="dk1"/>
              </a:buClr>
              <a:buSzPts val="1800"/>
              <a:buFont typeface="+mj-lt"/>
              <a:buAutoNum type="alphaLcParenR"/>
            </a:pP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Encuesta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periódica a los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empleadores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 para conocer el desempeño profesional de los egresados.</a:t>
            </a:r>
          </a:p>
          <a:p>
            <a:pPr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7.2.3. ¿Se cuenta con mecanismos para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incorporar los resultados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 las encuestas de seguimiento de egresados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a la reestructuración del plan de estudios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98025" y="6145559"/>
            <a:ext cx="957315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Fuente: INSTRUMENTO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ARMONIZADO PARA EVALUACIÓN DE ACREDITACIÓN -LICENCIATURA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- CACECA</a:t>
            </a:r>
            <a:endParaRPr lang="es-MX" b="1" i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2941" y="2350491"/>
            <a:ext cx="2737472" cy="894127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57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62" name="Google Shape;662;p57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57"/>
          <p:cNvSpPr txBox="1"/>
          <p:nvPr/>
        </p:nvSpPr>
        <p:spPr>
          <a:xfrm>
            <a:off x="622598" y="6059831"/>
            <a:ext cx="10945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1400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Fuente: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 DE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REFERENCIA PARA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EVALUACIÓN Y SEGUIMIENTO DE PROGRAMAS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POSGRADO PRESENCIALES, Versión 6 Abril 2015 – CONACYT (PNPC)</a:t>
            </a:r>
            <a:endParaRPr dirty="0"/>
          </a:p>
        </p:txBody>
      </p:sp>
      <p:graphicFrame>
        <p:nvGraphicFramePr>
          <p:cNvPr id="664" name="Google Shape;664;p57"/>
          <p:cNvGraphicFramePr/>
          <p:nvPr>
            <p:extLst>
              <p:ext uri="{D42A27DB-BD31-4B8C-83A1-F6EECF244321}">
                <p14:modId xmlns:p14="http://schemas.microsoft.com/office/powerpoint/2010/main" val="3796616749"/>
              </p:ext>
            </p:extLst>
          </p:nvPr>
        </p:nvGraphicFramePr>
        <p:xfrm>
          <a:off x="230520" y="1852430"/>
          <a:ext cx="9370681" cy="3962583"/>
        </p:xfrm>
        <a:graphic>
          <a:graphicData uri="http://schemas.openxmlformats.org/drawingml/2006/table">
            <a:tbl>
              <a:tblPr firstRow="1" firstCol="1" bandRow="1">
                <a:noFill/>
                <a:tableStyleId>{BACA3935-DAAF-4F0A-8428-7CC2BB1824B9}</a:tableStyleId>
              </a:tblPr>
              <a:tblGrid>
                <a:gridCol w="1483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7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9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7534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unito"/>
                        <a:buNone/>
                      </a:pPr>
                      <a:r>
                        <a:rPr lang="es-MX" sz="20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Principales rasgos de los posgrados </a:t>
                      </a:r>
                      <a:r>
                        <a:rPr lang="es-MX" sz="2000" b="1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profesionales </a:t>
                      </a:r>
                      <a:r>
                        <a:rPr lang="es-MX" sz="20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y de orientación a la investigación*</a:t>
                      </a:r>
                      <a:endParaRPr sz="20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217C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3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Criterio</a:t>
                      </a:r>
                      <a:endParaRPr sz="28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31BA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Rasgo</a:t>
                      </a:r>
                      <a:endParaRPr sz="16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31BA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Referente</a:t>
                      </a:r>
                      <a:endParaRPr sz="1600" b="1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31BA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0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Pertinencia del programa</a:t>
                      </a:r>
                      <a:endParaRPr sz="16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Desempeño de los egresados 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 una actividad laboral afín a su formación.</a:t>
                      </a:r>
                      <a:endParaRPr sz="16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Reconocimiento de los egresados por su </a:t>
                      </a: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productividad y contribución 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al trabajo profesional.</a:t>
                      </a:r>
                      <a:endParaRPr sz="1600" dirty="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*Para el caso de los </a:t>
                      </a: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doctorados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un indicador es el contar con el </a:t>
                      </a: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reconocimiento académico de los egresados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en el Sistema Nacional </a:t>
                      </a:r>
                      <a:r>
                        <a:rPr lang="es-MX" sz="1600" b="1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de Investigadores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.</a:t>
                      </a:r>
                      <a:endParaRPr sz="16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DC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Satisfacción de los egresados</a:t>
                      </a:r>
                      <a:endParaRPr sz="16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Valor aportado 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por el programa a sus egresados y reconocido por éstos (encuestas de satisfacción de los egresados)</a:t>
                      </a:r>
                      <a:endParaRPr sz="16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Contribución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de los egresados al </a:t>
                      </a: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conocimiento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y la práctica profesional y </a:t>
                      </a:r>
                      <a:r>
                        <a:rPr lang="es-MX" sz="1600" b="1" dirty="0">
                          <a:solidFill>
                            <a:srgbClr val="0070C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reconocimiento</a:t>
                      </a:r>
                      <a:r>
                        <a:rPr lang="es-MX" sz="16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por los empleadores y la sociedad.</a:t>
                      </a:r>
                      <a:endParaRPr sz="16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68575" marR="68575" marT="0" marB="0">
                    <a:solidFill>
                      <a:srgbClr val="DC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65" name="Google Shape;66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7895" y="3737556"/>
            <a:ext cx="2004687" cy="178194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57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8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73" name="Google Shape;673;p5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58"/>
          <p:cNvSpPr/>
          <p:nvPr/>
        </p:nvSpPr>
        <p:spPr>
          <a:xfrm>
            <a:off x="475486" y="1653160"/>
            <a:ext cx="9711502" cy="441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Criterio 11. Trascendencia, cobertura y evolución del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programa</a:t>
            </a:r>
          </a:p>
          <a:p>
            <a:pPr lvl="0"/>
            <a:endParaRPr lang="es-MX" sz="20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u="sng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11.3 Pertinencia del programa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Desempeño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los egresados en una actividad laboral afín a su formación.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</a:pPr>
            <a:r>
              <a:rPr lang="es-MX" sz="20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Inserción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laboral de egresados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que se desempeñan laboralmente en una actividad afín a su formación, en que han sido preparados (Investigación, sector académico, productivo, social o gubernamental)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Reconocimiento académico de los egresados en el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Sistema Nacional de Investigadores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(programas con orientación a la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investigación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Reconocimiento de los egresados por su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productividad y contribución al trabajo profesional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(programas con orientación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profesional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Contribución de los egresados al conocimiento y la práctica profesional y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reconocimiento por los empleadores y la sociedad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dirty="0"/>
          </a:p>
        </p:txBody>
      </p:sp>
      <p:pic>
        <p:nvPicPr>
          <p:cNvPr id="676" name="Google Shape;67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7895" y="3588220"/>
            <a:ext cx="2004687" cy="178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9841" y="1726563"/>
            <a:ext cx="2737472" cy="894127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8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663;p57"/>
          <p:cNvSpPr txBox="1"/>
          <p:nvPr/>
        </p:nvSpPr>
        <p:spPr>
          <a:xfrm>
            <a:off x="608310" y="5988391"/>
            <a:ext cx="10945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1400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Fuente: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 DE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REFERENCIA PARA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EVALUACIÓN Y SEGUIMIENTO DE PROGRAMAS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POSGRADO PRESENCIALES, Versión 6 Abril 2015 – CONACYT (PNPC)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6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60"/>
          <p:cNvSpPr/>
          <p:nvPr/>
        </p:nvSpPr>
        <p:spPr>
          <a:xfrm>
            <a:off x="1008555" y="2039977"/>
            <a:ext cx="100811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Medición de resultados: </a:t>
            </a:r>
            <a:r>
              <a:rPr lang="es-MX" sz="54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Seguimiento de egresados</a:t>
            </a:r>
            <a:endParaRPr sz="5400" b="1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94" name="Google Shape;694;p60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65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fld>
            <a:endParaRPr sz="2800" b="0" i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20" name="Google Shape;82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839" y="1497498"/>
            <a:ext cx="6408711" cy="48118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1" name="Google Shape;821;p65"/>
          <p:cNvGrpSpPr/>
          <p:nvPr/>
        </p:nvGrpSpPr>
        <p:grpSpPr>
          <a:xfrm>
            <a:off x="2782838" y="1484784"/>
            <a:ext cx="3248876" cy="1515731"/>
            <a:chOff x="-2583339" y="5041915"/>
            <a:chExt cx="11796913" cy="1456190"/>
          </a:xfrm>
        </p:grpSpPr>
        <p:sp>
          <p:nvSpPr>
            <p:cNvPr id="822" name="Google Shape;822;p65"/>
            <p:cNvSpPr/>
            <p:nvPr/>
          </p:nvSpPr>
          <p:spPr>
            <a:xfrm>
              <a:off x="-2583339" y="5041915"/>
              <a:ext cx="10080997" cy="947401"/>
            </a:xfrm>
            <a:prstGeom prst="rect">
              <a:avLst/>
            </a:prstGeom>
            <a:solidFill>
              <a:srgbClr val="404040">
                <a:alpha val="64705"/>
              </a:srgb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823" name="Google Shape;823;p65"/>
            <p:cNvCxnSpPr/>
            <p:nvPr/>
          </p:nvCxnSpPr>
          <p:spPr>
            <a:xfrm>
              <a:off x="-83540" y="6498105"/>
              <a:ext cx="9297114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pic>
        <p:nvPicPr>
          <p:cNvPr id="824" name="Google Shape;824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2878" y="1688055"/>
            <a:ext cx="2228825" cy="588817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65"/>
          <p:cNvSpPr/>
          <p:nvPr/>
        </p:nvSpPr>
        <p:spPr>
          <a:xfrm>
            <a:off x="2829701" y="2780928"/>
            <a:ext cx="61689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¿Para </a:t>
            </a:r>
            <a:r>
              <a:rPr lang="es-MX" sz="4800" b="1" dirty="0" smtClean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qué nos </a:t>
            </a:r>
            <a:r>
              <a:rPr lang="es-MX" sz="4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sirven estos estudios?</a:t>
            </a:r>
            <a:endParaRPr sz="4800" b="1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6" name="Google Shape;826;p65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fld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66"/>
          <p:cNvSpPr/>
          <p:nvPr/>
        </p:nvSpPr>
        <p:spPr>
          <a:xfrm>
            <a:off x="406575" y="1700800"/>
            <a:ext cx="8017500" cy="44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Evaluación / Acreditación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Desarrollo curricular y mejora de planes de estudio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Indicadores de inserción laboral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Evolución en la vida profesional del egresado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Satisfacción con la formación y servicios recibidos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Percepción de los empleadores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Información para los grupos de interés (</a:t>
            </a:r>
            <a:r>
              <a:rPr lang="es-MX" sz="2600" b="1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stakeholders</a:t>
            </a: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) 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s-MX" sz="26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Fortalecimiento de la vinculación con egresados </a:t>
            </a:r>
            <a:endParaRPr dirty="0"/>
          </a:p>
        </p:txBody>
      </p:sp>
      <p:sp>
        <p:nvSpPr>
          <p:cNvPr id="834" name="Google Shape;834;p6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Objetivos de los estudios</a:t>
            </a:r>
            <a:endParaRPr/>
          </a:p>
        </p:txBody>
      </p:sp>
      <p:pic>
        <p:nvPicPr>
          <p:cNvPr id="835" name="Google Shape;835;p66" descr="http://blog.virtualianet.com/wp-content/uploads/sites/5/2014/12/Co%CC%81mo-establecer-metas-posibl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0135" y="2132856"/>
            <a:ext cx="3278003" cy="3278003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6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67"/>
          <p:cNvSpPr/>
          <p:nvPr/>
        </p:nvSpPr>
        <p:spPr>
          <a:xfrm rot="2640000">
            <a:off x="10082419" y="3679999"/>
            <a:ext cx="1282714" cy="894472"/>
          </a:xfrm>
          <a:prstGeom prst="triangle">
            <a:avLst>
              <a:gd name="adj" fmla="val 30404"/>
            </a:avLst>
          </a:prstGeom>
          <a:solidFill>
            <a:srgbClr val="FCE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67"/>
          <p:cNvSpPr/>
          <p:nvPr/>
        </p:nvSpPr>
        <p:spPr>
          <a:xfrm rot="2640000">
            <a:off x="6629913" y="256786"/>
            <a:ext cx="1326201" cy="914400"/>
          </a:xfrm>
          <a:prstGeom prst="triangle">
            <a:avLst>
              <a:gd name="adj" fmla="val 50000"/>
            </a:avLst>
          </a:prstGeom>
          <a:solidFill>
            <a:srgbClr val="FCE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67"/>
          <p:cNvSpPr/>
          <p:nvPr/>
        </p:nvSpPr>
        <p:spPr>
          <a:xfrm>
            <a:off x="5633594" y="3365117"/>
            <a:ext cx="2146917" cy="900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270"/>
            </a:avLst>
          </a:prstGeom>
          <a:solidFill>
            <a:srgbClr val="ECF1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67"/>
          <p:cNvSpPr/>
          <p:nvPr/>
        </p:nvSpPr>
        <p:spPr>
          <a:xfrm rot="2640000">
            <a:off x="8485773" y="1624686"/>
            <a:ext cx="2247756" cy="914400"/>
          </a:xfrm>
          <a:prstGeom prst="triangle">
            <a:avLst>
              <a:gd name="adj" fmla="val 50000"/>
            </a:avLst>
          </a:prstGeom>
          <a:solidFill>
            <a:srgbClr val="FCE3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67"/>
          <p:cNvSpPr/>
          <p:nvPr/>
        </p:nvSpPr>
        <p:spPr>
          <a:xfrm rot="2700000">
            <a:off x="6720305" y="1904904"/>
            <a:ext cx="4721435" cy="1043109"/>
          </a:xfrm>
          <a:prstGeom prst="roundRect">
            <a:avLst>
              <a:gd name="adj" fmla="val 16667"/>
            </a:avLst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6" name="Google Shape;846;p67"/>
          <p:cNvSpPr/>
          <p:nvPr/>
        </p:nvSpPr>
        <p:spPr>
          <a:xfrm>
            <a:off x="1622356" y="4576431"/>
            <a:ext cx="1403817" cy="1075487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10253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7" name="Google Shape;847;p67"/>
          <p:cNvCxnSpPr/>
          <p:nvPr/>
        </p:nvCxnSpPr>
        <p:spPr>
          <a:xfrm>
            <a:off x="8389771" y="5937025"/>
            <a:ext cx="50393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48" name="Google Shape;848;p67"/>
          <p:cNvSpPr/>
          <p:nvPr/>
        </p:nvSpPr>
        <p:spPr>
          <a:xfrm>
            <a:off x="6137087" y="5793812"/>
            <a:ext cx="2447681" cy="864000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9" name="Google Shape;849;p67"/>
          <p:cNvCxnSpPr/>
          <p:nvPr/>
        </p:nvCxnSpPr>
        <p:spPr>
          <a:xfrm>
            <a:off x="6779673" y="4716019"/>
            <a:ext cx="50393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50" name="Google Shape;850;p67"/>
          <p:cNvSpPr/>
          <p:nvPr/>
        </p:nvSpPr>
        <p:spPr>
          <a:xfrm>
            <a:off x="4551238" y="4376325"/>
            <a:ext cx="2051733" cy="1296000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1" name="Google Shape;851;p67"/>
          <p:cNvCxnSpPr/>
          <p:nvPr/>
        </p:nvCxnSpPr>
        <p:spPr>
          <a:xfrm>
            <a:off x="5079911" y="3560415"/>
            <a:ext cx="50393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52" name="Google Shape;852;p67"/>
          <p:cNvSpPr/>
          <p:nvPr/>
        </p:nvSpPr>
        <p:spPr>
          <a:xfrm>
            <a:off x="3680959" y="3406324"/>
            <a:ext cx="1475808" cy="900000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3" name="Google Shape;853;p67"/>
          <p:cNvCxnSpPr/>
          <p:nvPr/>
        </p:nvCxnSpPr>
        <p:spPr>
          <a:xfrm>
            <a:off x="4487523" y="2306666"/>
            <a:ext cx="50393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54" name="Google Shape;854;p67"/>
          <p:cNvSpPr/>
          <p:nvPr/>
        </p:nvSpPr>
        <p:spPr>
          <a:xfrm>
            <a:off x="2621169" y="1815937"/>
            <a:ext cx="1890419" cy="1413307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5" name="Google Shape;855;p67"/>
          <p:cNvCxnSpPr/>
          <p:nvPr/>
        </p:nvCxnSpPr>
        <p:spPr>
          <a:xfrm>
            <a:off x="3208012" y="905240"/>
            <a:ext cx="503934" cy="0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856" name="Google Shape;856;p67"/>
          <p:cNvSpPr/>
          <p:nvPr/>
        </p:nvSpPr>
        <p:spPr>
          <a:xfrm>
            <a:off x="1800506" y="640149"/>
            <a:ext cx="1443601" cy="1044000"/>
          </a:xfrm>
          <a:prstGeom prst="rect">
            <a:avLst/>
          </a:prstGeom>
          <a:solidFill>
            <a:srgbClr val="FCE3D1"/>
          </a:solidFill>
          <a:ln w="19050" cap="rnd" cmpd="sng">
            <a:solidFill>
              <a:srgbClr val="073D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67"/>
          <p:cNvSpPr/>
          <p:nvPr/>
        </p:nvSpPr>
        <p:spPr>
          <a:xfrm>
            <a:off x="1523802" y="158493"/>
            <a:ext cx="9034824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67"/>
          <p:cNvSpPr txBox="1"/>
          <p:nvPr/>
        </p:nvSpPr>
        <p:spPr>
          <a:xfrm>
            <a:off x="1585517" y="152193"/>
            <a:ext cx="86254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 Narrow"/>
              <a:buNone/>
            </a:pPr>
            <a:r>
              <a:rPr lang="es-MX" sz="2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Programa de seguimiento de egresados de profesional</a:t>
            </a:r>
            <a:endParaRPr/>
          </a:p>
        </p:txBody>
      </p:sp>
      <p:sp>
        <p:nvSpPr>
          <p:cNvPr id="859" name="Google Shape;859;p67"/>
          <p:cNvSpPr txBox="1"/>
          <p:nvPr/>
        </p:nvSpPr>
        <p:spPr>
          <a:xfrm>
            <a:off x="3713169" y="717789"/>
            <a:ext cx="21654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Satisfacción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Retroalimentación</a:t>
            </a:r>
            <a:endParaRPr/>
          </a:p>
        </p:txBody>
      </p:sp>
      <p:sp>
        <p:nvSpPr>
          <p:cNvPr id="860" name="Google Shape;860;p67"/>
          <p:cNvSpPr txBox="1"/>
          <p:nvPr/>
        </p:nvSpPr>
        <p:spPr>
          <a:xfrm>
            <a:off x="5038760" y="2117535"/>
            <a:ext cx="216540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Tasa de empleo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Calidad del empleo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Emprendimiento</a:t>
            </a:r>
            <a:endParaRPr/>
          </a:p>
        </p:txBody>
      </p:sp>
      <p:sp>
        <p:nvSpPr>
          <p:cNvPr id="861" name="Google Shape;861;p67"/>
          <p:cNvSpPr txBox="1"/>
          <p:nvPr/>
        </p:nvSpPr>
        <p:spPr>
          <a:xfrm>
            <a:off x="7701017" y="3509192"/>
            <a:ext cx="17115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Comparación con el contexto nacional</a:t>
            </a:r>
            <a:endParaRPr sz="1600" b="1" i="0" u="none" strike="noStrike" cap="none">
              <a:solidFill>
                <a:srgbClr val="00B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2" name="Google Shape;862;p67"/>
          <p:cNvSpPr txBox="1"/>
          <p:nvPr/>
        </p:nvSpPr>
        <p:spPr>
          <a:xfrm>
            <a:off x="7089486" y="4398554"/>
            <a:ext cx="24325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Trayectoria profesional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Emprendimiento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Posgrado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Liderazgo</a:t>
            </a:r>
            <a:endParaRPr/>
          </a:p>
        </p:txBody>
      </p:sp>
      <p:sp>
        <p:nvSpPr>
          <p:cNvPr id="863" name="Google Shape;863;p67"/>
          <p:cNvSpPr txBox="1"/>
          <p:nvPr/>
        </p:nvSpPr>
        <p:spPr>
          <a:xfrm>
            <a:off x="9090425" y="889046"/>
            <a:ext cx="17460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Black"/>
              <a:buNone/>
            </a:pPr>
            <a:r>
              <a:rPr lang="es-MX" sz="2400" b="1" i="0" u="none" strike="noStrike" cap="none" dirty="0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Mejora continua</a:t>
            </a:r>
            <a:endParaRPr dirty="0"/>
          </a:p>
        </p:txBody>
      </p:sp>
      <p:sp>
        <p:nvSpPr>
          <p:cNvPr id="864" name="Google Shape;864;p67"/>
          <p:cNvSpPr/>
          <p:nvPr/>
        </p:nvSpPr>
        <p:spPr>
          <a:xfrm>
            <a:off x="1945491" y="5220364"/>
            <a:ext cx="6510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Anual</a:t>
            </a:r>
            <a:endParaRPr/>
          </a:p>
        </p:txBody>
      </p:sp>
      <p:sp>
        <p:nvSpPr>
          <p:cNvPr id="865" name="Google Shape;865;p67"/>
          <p:cNvSpPr/>
          <p:nvPr/>
        </p:nvSpPr>
        <p:spPr>
          <a:xfrm>
            <a:off x="1394411" y="4621936"/>
            <a:ext cx="18886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Empleadores</a:t>
            </a:r>
            <a:endParaRPr/>
          </a:p>
        </p:txBody>
      </p:sp>
      <p:sp>
        <p:nvSpPr>
          <p:cNvPr id="866" name="Google Shape;866;p67"/>
          <p:cNvSpPr/>
          <p:nvPr/>
        </p:nvSpPr>
        <p:spPr>
          <a:xfrm>
            <a:off x="1523810" y="640157"/>
            <a:ext cx="18886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Candidatos a graduarse</a:t>
            </a:r>
            <a:endParaRPr/>
          </a:p>
        </p:txBody>
      </p:sp>
      <p:sp>
        <p:nvSpPr>
          <p:cNvPr id="867" name="Google Shape;867;p67"/>
          <p:cNvSpPr/>
          <p:nvPr/>
        </p:nvSpPr>
        <p:spPr>
          <a:xfrm>
            <a:off x="2023177" y="1163898"/>
            <a:ext cx="8898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400"/>
              <a:buFont typeface="Arial Narrow"/>
              <a:buNone/>
            </a:pPr>
            <a:r>
              <a:rPr lang="es-MX" sz="14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Semestral</a:t>
            </a:r>
            <a:endParaRPr/>
          </a:p>
        </p:txBody>
      </p:sp>
      <p:sp>
        <p:nvSpPr>
          <p:cNvPr id="868" name="Google Shape;868;p67"/>
          <p:cNvSpPr/>
          <p:nvPr/>
        </p:nvSpPr>
        <p:spPr>
          <a:xfrm>
            <a:off x="2660713" y="1968835"/>
            <a:ext cx="1827633" cy="604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500"/>
              <a:buFont typeface="Arial Narrow"/>
              <a:buNone/>
            </a:pPr>
            <a:r>
              <a:rPr lang="es-MX" sz="15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Recién graduados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FF"/>
              </a:buClr>
              <a:buSzPts val="1300"/>
              <a:buFont typeface="Arial Narrow"/>
              <a:buNone/>
            </a:pPr>
            <a:r>
              <a:rPr lang="es-MX" sz="13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(3 meses de graduados)</a:t>
            </a:r>
            <a:endParaRPr/>
          </a:p>
        </p:txBody>
      </p:sp>
      <p:sp>
        <p:nvSpPr>
          <p:cNvPr id="869" name="Google Shape;869;p67"/>
          <p:cNvSpPr/>
          <p:nvPr/>
        </p:nvSpPr>
        <p:spPr>
          <a:xfrm>
            <a:off x="3111277" y="2514250"/>
            <a:ext cx="8898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400"/>
              <a:buFont typeface="Arial Narrow"/>
              <a:buNone/>
            </a:pPr>
            <a:r>
              <a:rPr lang="es-MX" sz="14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Semestral</a:t>
            </a:r>
            <a:endParaRPr/>
          </a:p>
        </p:txBody>
      </p:sp>
      <p:sp>
        <p:nvSpPr>
          <p:cNvPr id="870" name="Google Shape;870;p67"/>
          <p:cNvSpPr/>
          <p:nvPr/>
        </p:nvSpPr>
        <p:spPr>
          <a:xfrm>
            <a:off x="3611699" y="3387467"/>
            <a:ext cx="15834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A 1 año de su graduación</a:t>
            </a:r>
            <a:endParaRPr/>
          </a:p>
        </p:txBody>
      </p:sp>
      <p:sp>
        <p:nvSpPr>
          <p:cNvPr id="871" name="Google Shape;871;p67"/>
          <p:cNvSpPr/>
          <p:nvPr/>
        </p:nvSpPr>
        <p:spPr>
          <a:xfrm>
            <a:off x="3948580" y="3965711"/>
            <a:ext cx="88987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400"/>
              <a:buFont typeface="Arial Narrow"/>
              <a:buNone/>
            </a:pPr>
            <a:r>
              <a:rPr lang="es-MX" sz="14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Semestral</a:t>
            </a:r>
            <a:endParaRPr/>
          </a:p>
        </p:txBody>
      </p:sp>
      <p:sp>
        <p:nvSpPr>
          <p:cNvPr id="872" name="Google Shape;872;p67"/>
          <p:cNvSpPr/>
          <p:nvPr/>
        </p:nvSpPr>
        <p:spPr>
          <a:xfrm>
            <a:off x="4528447" y="4378885"/>
            <a:ext cx="2040004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Trayectoria Profesional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Arial Narrow"/>
              <a:buNone/>
            </a:pPr>
            <a:r>
              <a:rPr lang="es-MX" sz="1400" b="0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(a los 5, 10, 15, 20 y 25 años de graduados)</a:t>
            </a:r>
            <a:endParaRPr/>
          </a:p>
        </p:txBody>
      </p:sp>
      <p:sp>
        <p:nvSpPr>
          <p:cNvPr id="873" name="Google Shape;873;p67"/>
          <p:cNvSpPr/>
          <p:nvPr/>
        </p:nvSpPr>
        <p:spPr>
          <a:xfrm>
            <a:off x="5270411" y="5190894"/>
            <a:ext cx="593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400"/>
              <a:buFont typeface="Arial Narrow"/>
              <a:buNone/>
            </a:pPr>
            <a:r>
              <a:rPr lang="es-MX" sz="14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Anual</a:t>
            </a:r>
            <a:endParaRPr/>
          </a:p>
        </p:txBody>
      </p:sp>
      <p:sp>
        <p:nvSpPr>
          <p:cNvPr id="874" name="Google Shape;874;p67"/>
          <p:cNvSpPr/>
          <p:nvPr/>
        </p:nvSpPr>
        <p:spPr>
          <a:xfrm>
            <a:off x="6137088" y="5771426"/>
            <a:ext cx="239194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 Narrow"/>
              <a:buNone/>
            </a:pPr>
            <a:r>
              <a:rPr lang="es-MX" sz="1600" b="1" i="0" u="none" strike="noStrike" cap="non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Participación en los Sectores Público y Privado</a:t>
            </a:r>
            <a:endParaRPr sz="1400" b="0" i="0" u="none" strike="noStrike" cap="non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5" name="Google Shape;875;p67"/>
          <p:cNvSpPr/>
          <p:nvPr/>
        </p:nvSpPr>
        <p:spPr>
          <a:xfrm>
            <a:off x="7070094" y="6315577"/>
            <a:ext cx="593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7B7B"/>
              </a:buClr>
              <a:buSzPts val="1400"/>
              <a:buFont typeface="Arial Narrow"/>
              <a:buNone/>
            </a:pPr>
            <a:r>
              <a:rPr lang="es-MX" sz="1400" b="1" i="0" u="none" strike="noStrike" cap="none">
                <a:solidFill>
                  <a:srgbClr val="7B7B7B"/>
                </a:solidFill>
                <a:latin typeface="Arial Narrow"/>
                <a:ea typeface="Arial Narrow"/>
                <a:cs typeface="Arial Narrow"/>
                <a:sym typeface="Arial Narrow"/>
              </a:rPr>
              <a:t>Anual</a:t>
            </a:r>
            <a:endParaRPr/>
          </a:p>
        </p:txBody>
      </p:sp>
      <p:cxnSp>
        <p:nvCxnSpPr>
          <p:cNvPr id="876" name="Google Shape;876;p67"/>
          <p:cNvCxnSpPr/>
          <p:nvPr/>
        </p:nvCxnSpPr>
        <p:spPr>
          <a:xfrm>
            <a:off x="6572606" y="766915"/>
            <a:ext cx="4317707" cy="4318269"/>
          </a:xfrm>
          <a:prstGeom prst="straightConnector1">
            <a:avLst/>
          </a:prstGeom>
          <a:noFill/>
          <a:ln w="9525" cap="rnd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77" name="Google Shape;877;p67"/>
          <p:cNvSpPr/>
          <p:nvPr/>
        </p:nvSpPr>
        <p:spPr>
          <a:xfrm>
            <a:off x="7325399" y="1092248"/>
            <a:ext cx="1248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9"/>
              </a:buClr>
              <a:buSzPts val="1800"/>
              <a:buFont typeface="Arial Narrow"/>
              <a:buNone/>
            </a:pPr>
            <a:r>
              <a:rPr lang="es-MX" sz="1800" b="1" i="0" u="none" strike="noStrike" cap="none">
                <a:solidFill>
                  <a:srgbClr val="073DA9"/>
                </a:solidFill>
                <a:latin typeface="Arial Narrow"/>
                <a:ea typeface="Arial Narrow"/>
                <a:cs typeface="Arial Narrow"/>
                <a:sym typeface="Arial Narrow"/>
              </a:rPr>
              <a:t>Indicadores</a:t>
            </a:r>
            <a:endParaRPr/>
          </a:p>
        </p:txBody>
      </p:sp>
      <p:sp>
        <p:nvSpPr>
          <p:cNvPr id="878" name="Google Shape;878;p67"/>
          <p:cNvSpPr/>
          <p:nvPr/>
        </p:nvSpPr>
        <p:spPr>
          <a:xfrm>
            <a:off x="8127036" y="1820638"/>
            <a:ext cx="10052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9"/>
              </a:buClr>
              <a:buSzPts val="1800"/>
              <a:buFont typeface="Arial Narrow"/>
              <a:buNone/>
            </a:pPr>
            <a:r>
              <a:rPr lang="es-MX" sz="1800" b="1" i="0" u="none" strike="noStrike" cap="none">
                <a:solidFill>
                  <a:srgbClr val="073DA9"/>
                </a:solidFill>
                <a:latin typeface="Arial Narrow"/>
                <a:ea typeface="Arial Narrow"/>
                <a:cs typeface="Arial Narrow"/>
                <a:sym typeface="Arial Narrow"/>
              </a:rPr>
              <a:t>Reportes</a:t>
            </a:r>
            <a:endParaRPr/>
          </a:p>
        </p:txBody>
      </p:sp>
      <p:sp>
        <p:nvSpPr>
          <p:cNvPr id="879" name="Google Shape;879;p67"/>
          <p:cNvSpPr/>
          <p:nvPr/>
        </p:nvSpPr>
        <p:spPr>
          <a:xfrm>
            <a:off x="8833184" y="2563615"/>
            <a:ext cx="9609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9"/>
              </a:buClr>
              <a:buSzPts val="1800"/>
              <a:buFont typeface="Arial Narrow"/>
              <a:buNone/>
            </a:pPr>
            <a:r>
              <a:rPr lang="es-MX" sz="1800" b="1" i="0" u="none" strike="noStrike" cap="none">
                <a:solidFill>
                  <a:srgbClr val="073DA9"/>
                </a:solidFill>
                <a:latin typeface="Arial Narrow"/>
                <a:ea typeface="Arial Narrow"/>
                <a:cs typeface="Arial Narrow"/>
                <a:sym typeface="Arial Narrow"/>
              </a:rPr>
              <a:t>Tableros</a:t>
            </a:r>
            <a:endParaRPr/>
          </a:p>
        </p:txBody>
      </p:sp>
      <p:sp>
        <p:nvSpPr>
          <p:cNvPr id="880" name="Google Shape;880;p67"/>
          <p:cNvSpPr/>
          <p:nvPr/>
        </p:nvSpPr>
        <p:spPr>
          <a:xfrm>
            <a:off x="9732568" y="3350601"/>
            <a:ext cx="9123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DA9"/>
              </a:buClr>
              <a:buSzPts val="1800"/>
              <a:buFont typeface="Arial Narrow"/>
              <a:buNone/>
            </a:pPr>
            <a:r>
              <a:rPr lang="es-MX" sz="1800" b="1" i="0" u="none" strike="noStrike" cap="none">
                <a:solidFill>
                  <a:srgbClr val="073DA9"/>
                </a:solidFill>
                <a:latin typeface="Arial Narrow"/>
                <a:ea typeface="Arial Narrow"/>
                <a:cs typeface="Arial Narrow"/>
                <a:sym typeface="Arial Narrow"/>
              </a:rPr>
              <a:t>Análisis</a:t>
            </a:r>
            <a:endParaRPr/>
          </a:p>
        </p:txBody>
      </p:sp>
      <p:sp>
        <p:nvSpPr>
          <p:cNvPr id="881" name="Google Shape;881;p67"/>
          <p:cNvSpPr txBox="1"/>
          <p:nvPr/>
        </p:nvSpPr>
        <p:spPr>
          <a:xfrm>
            <a:off x="5611508" y="3387467"/>
            <a:ext cx="21167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Tasa de empleo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Calidad del empleo</a:t>
            </a:r>
            <a:endParaRPr/>
          </a:p>
          <a:p>
            <a:pPr marL="180975" marR="0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Emprendimiento</a:t>
            </a:r>
            <a:endParaRPr/>
          </a:p>
        </p:txBody>
      </p:sp>
      <p:sp>
        <p:nvSpPr>
          <p:cNvPr id="882" name="Google Shape;882;p67"/>
          <p:cNvSpPr/>
          <p:nvPr/>
        </p:nvSpPr>
        <p:spPr>
          <a:xfrm>
            <a:off x="9041834" y="5756801"/>
            <a:ext cx="126652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Char char="•"/>
            </a:pPr>
            <a:r>
              <a:rPr lang="es-MX" sz="1600" b="1" i="0" u="none" strike="noStrike" cap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Liderazgo</a:t>
            </a:r>
            <a:endParaRPr/>
          </a:p>
        </p:txBody>
      </p:sp>
      <p:sp>
        <p:nvSpPr>
          <p:cNvPr id="883" name="Google Shape;883;p67"/>
          <p:cNvSpPr/>
          <p:nvPr/>
        </p:nvSpPr>
        <p:spPr>
          <a:xfrm>
            <a:off x="3240403" y="5949775"/>
            <a:ext cx="2403828" cy="863601"/>
          </a:xfrm>
          <a:prstGeom prst="rect">
            <a:avLst/>
          </a:prstGeom>
          <a:solidFill>
            <a:srgbClr val="FCE3D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 Narrow"/>
              <a:buNone/>
            </a:pPr>
            <a:r>
              <a:rPr lang="es-MX" sz="16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Al año se realizan más de </a:t>
            </a:r>
            <a:r>
              <a:rPr lang="es-MX" sz="1600" b="1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36,000 </a:t>
            </a:r>
            <a:r>
              <a:rPr lang="es-MX" sz="16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encuestas.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endParaRPr sz="1600" b="0" i="0" u="none" strike="noStrike" cap="none">
              <a:solidFill>
                <a:srgbClr val="2E75B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4" name="Google Shape;884;p67"/>
          <p:cNvSpPr/>
          <p:nvPr/>
        </p:nvSpPr>
        <p:spPr>
          <a:xfrm>
            <a:off x="3130396" y="5749142"/>
            <a:ext cx="2561502" cy="1014598"/>
          </a:xfrm>
          <a:prstGeom prst="frame">
            <a:avLst>
              <a:gd name="adj1" fmla="val 12500"/>
            </a:avLst>
          </a:prstGeom>
          <a:solidFill>
            <a:srgbClr val="5B9B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67"/>
          <p:cNvSpPr/>
          <p:nvPr/>
        </p:nvSpPr>
        <p:spPr>
          <a:xfrm>
            <a:off x="1794945" y="1394747"/>
            <a:ext cx="14348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100"/>
              <a:buFont typeface="Arial Narrow"/>
              <a:buNone/>
            </a:pPr>
            <a:r>
              <a:rPr lang="es-MX" sz="1100" b="0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Tasa de respuesta: </a:t>
            </a:r>
            <a:r>
              <a:rPr lang="es-MX" sz="1100" b="1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94%</a:t>
            </a:r>
            <a:endParaRPr/>
          </a:p>
        </p:txBody>
      </p:sp>
      <p:sp>
        <p:nvSpPr>
          <p:cNvPr id="886" name="Google Shape;886;p67"/>
          <p:cNvSpPr/>
          <p:nvPr/>
        </p:nvSpPr>
        <p:spPr>
          <a:xfrm>
            <a:off x="2835478" y="2779814"/>
            <a:ext cx="1434821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100"/>
              <a:buFont typeface="Arial Narrow"/>
              <a:buNone/>
            </a:pPr>
            <a:r>
              <a:rPr lang="es-MX" sz="1100" b="0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Tasa de respuesta: </a:t>
            </a:r>
            <a:r>
              <a:rPr lang="es-MX" sz="1100" b="1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91%</a:t>
            </a:r>
            <a:endParaRPr/>
          </a:p>
        </p:txBody>
      </p:sp>
      <p:sp>
        <p:nvSpPr>
          <p:cNvPr id="887" name="Google Shape;887;p67"/>
          <p:cNvSpPr/>
          <p:nvPr/>
        </p:nvSpPr>
        <p:spPr>
          <a:xfrm>
            <a:off x="4742515" y="5425299"/>
            <a:ext cx="168966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1050"/>
              <a:buFont typeface="Arial Narrow"/>
              <a:buNone/>
            </a:pPr>
            <a:r>
              <a:rPr lang="es-MX" sz="1050" b="0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Tasa de respuesta: </a:t>
            </a:r>
            <a:r>
              <a:rPr lang="es-MX" sz="1050" b="1" i="0" u="none" strike="noStrike" cap="none">
                <a:solidFill>
                  <a:srgbClr val="AEABAB"/>
                </a:solidFill>
                <a:latin typeface="Arial Narrow"/>
                <a:ea typeface="Arial Narrow"/>
                <a:cs typeface="Arial Narrow"/>
                <a:sym typeface="Arial Narrow"/>
              </a:rPr>
              <a:t>40% - 50%</a:t>
            </a:r>
            <a:endParaRPr/>
          </a:p>
        </p:txBody>
      </p:sp>
      <p:cxnSp>
        <p:nvCxnSpPr>
          <p:cNvPr id="888" name="Google Shape;888;p67"/>
          <p:cNvCxnSpPr/>
          <p:nvPr/>
        </p:nvCxnSpPr>
        <p:spPr>
          <a:xfrm>
            <a:off x="1715166" y="2705608"/>
            <a:ext cx="2555133" cy="2559666"/>
          </a:xfrm>
          <a:prstGeom prst="straightConnector1">
            <a:avLst/>
          </a:prstGeom>
          <a:noFill/>
          <a:ln w="76200" cap="flat" cmpd="sng">
            <a:solidFill>
              <a:srgbClr val="10253F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89" name="Google Shape;889;p67"/>
          <p:cNvSpPr/>
          <p:nvPr/>
        </p:nvSpPr>
        <p:spPr>
          <a:xfrm rot="-5400000">
            <a:off x="-2172657" y="3356688"/>
            <a:ext cx="60928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"Formamos líderes con espíritu emprendedor, sentido humano y competitivos internacionalmente"</a:t>
            </a:r>
            <a:endParaRPr sz="1800" b="1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87048" y="606051"/>
            <a:ext cx="5969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fld id="{00000000-1234-1234-1234-123412341234}" type="slidenum">
              <a:rPr lang="es-MX" sz="28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/>
              <a:t>15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latin typeface="Nunito"/>
                <a:ea typeface="Nunito"/>
                <a:cs typeface="Nunito"/>
              </a:rPr>
              <a:t>Estudios institucionales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76" y="1495624"/>
            <a:ext cx="9943553" cy="5184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99404" y="556625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54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6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6" name="Google Shape;896;p68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Candidatos a graduarse</a:t>
            </a:r>
            <a:endParaRPr sz="2800" b="1" i="0" u="none" strike="noStrike" cap="none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897" name="Google Shape;897;p68"/>
          <p:cNvGraphicFramePr/>
          <p:nvPr>
            <p:extLst>
              <p:ext uri="{D42A27DB-BD31-4B8C-83A1-F6EECF244321}">
                <p14:modId xmlns:p14="http://schemas.microsoft.com/office/powerpoint/2010/main" val="1140976257"/>
              </p:ext>
            </p:extLst>
          </p:nvPr>
        </p:nvGraphicFramePr>
        <p:xfrm>
          <a:off x="504498" y="1643941"/>
          <a:ext cx="11089225" cy="2115332"/>
        </p:xfrm>
        <a:graphic>
          <a:graphicData uri="http://schemas.openxmlformats.org/drawingml/2006/table">
            <a:tbl>
              <a:tblPr firstRow="1" bandRow="1">
                <a:noFill/>
                <a:tableStyleId>{BACA3935-DAAF-4F0A-8428-7CC2BB1824B9}</a:tableStyleId>
              </a:tblPr>
              <a:tblGrid>
                <a:gridCol w="274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6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Objetivos</a:t>
                      </a:r>
                      <a:endParaRPr sz="16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6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Periodicidad</a:t>
                      </a:r>
                      <a:endParaRPr sz="16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Instrumento</a:t>
                      </a:r>
                      <a:endParaRPr sz="16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Muestra / Censo</a:t>
                      </a:r>
                      <a:endParaRPr sz="16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600" b="1" dirty="0" smtClean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Uso </a:t>
                      </a:r>
                      <a:r>
                        <a:rPr lang="es-MX" sz="1600" b="1" dirty="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de los resultados</a:t>
                      </a:r>
                      <a:endParaRPr sz="1600" b="1" dirty="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425">
                <a:tc>
                  <a:txBody>
                    <a:bodyPr/>
                    <a:lstStyle/>
                    <a:p>
                      <a:pPr marL="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Conocer el nivel de satisfacción de los graduandos con la formación y los servicios recibidos.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Semestral</a:t>
                      </a:r>
                      <a:endParaRPr sz="18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Encuesta </a:t>
                      </a:r>
                      <a:endParaRPr sz="18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Censo</a:t>
                      </a:r>
                      <a:endParaRPr sz="18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 anchor="ctr">
                    <a:solidFill>
                      <a:srgbClr val="DCE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s-MX" sz="1800" b="1" u="none" strike="noStrike" cap="none" dirty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Indicadores de </a:t>
                      </a:r>
                      <a:r>
                        <a:rPr lang="es-MX" sz="1800" b="1" u="none" strike="noStrike" cap="none" dirty="0" smtClean="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satisfacción y recomendación</a:t>
                      </a:r>
                      <a:endParaRPr dirty="0"/>
                    </a:p>
                  </a:txBody>
                  <a:tcPr marL="91450" marR="91450" marT="45725" marB="45725" anchor="ctr">
                    <a:solidFill>
                      <a:srgbClr val="DCE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98" name="Google Shape;898;p68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46D2D76-8503-4E97-B16E-95DEC38A4943}"/>
              </a:ext>
            </a:extLst>
          </p:cNvPr>
          <p:cNvSpPr txBox="1">
            <a:spLocks/>
          </p:cNvSpPr>
          <p:nvPr/>
        </p:nvSpPr>
        <p:spPr>
          <a:xfrm>
            <a:off x="504498" y="4032180"/>
            <a:ext cx="8287436" cy="22771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eorgia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Georgia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Georgia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Georgia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s-MX" sz="1600" dirty="0">
                <a:latin typeface="Neue Haas Unica W1G Thin" charset="0"/>
              </a:rPr>
              <a:t>En esta encuesta se pide a los graduandos que opinen sobre los siguientes aspectos</a:t>
            </a:r>
            <a:r>
              <a:rPr lang="es-MX" sz="1600" dirty="0" smtClean="0">
                <a:latin typeface="Neue Haas Unica W1G Thin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Clases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Nivel académico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Profesores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Director </a:t>
            </a:r>
            <a:r>
              <a:rPr lang="es-MX" sz="1600" dirty="0">
                <a:latin typeface="Neue Haas Unica W1G Thin" charset="0"/>
              </a:rPr>
              <a:t>de carrera	</a:t>
            </a:r>
            <a:endParaRPr lang="es-MX" sz="1600" dirty="0" smtClean="0">
              <a:latin typeface="Neue Haas Unica W1G Thi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Servicios Académicos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err="1" smtClean="0">
                <a:latin typeface="Neue Haas Unica W1G Thin" charset="0"/>
              </a:rPr>
              <a:t>LiFE</a:t>
            </a:r>
            <a:endParaRPr lang="es-MX" sz="1600" dirty="0" smtClean="0">
              <a:latin typeface="Neue Haas Unica W1G Thin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600" dirty="0" smtClean="0">
                <a:latin typeface="Neue Haas Unica W1G Thin" charset="0"/>
              </a:rPr>
              <a:t>Centro de vida y carrera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3822205" y="4391888"/>
            <a:ext cx="5414289" cy="191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Servicios Administrativos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Servicios de Experiencia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Infraestructura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Vivencia	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Opinión sobre nivel de desarrollo de competencias de la visión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Integridad Académica</a:t>
            </a:r>
          </a:p>
          <a:p>
            <a:pPr marL="228600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</a:pPr>
            <a:r>
              <a:rPr lang="es-MX" dirty="0">
                <a:latin typeface="Neue Haas Unica W1G Thin" charset="0"/>
              </a:rPr>
              <a:t>Sentimiento TEC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94" y="4007381"/>
            <a:ext cx="2446846" cy="163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9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5" name="Google Shape;905;p69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975388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Satisfacción respecto </a:t>
            </a: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a servicios y vivencia en el Tec  </a:t>
            </a: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Candidatos a graduarse</a:t>
            </a:r>
            <a:endParaRPr dirty="0"/>
          </a:p>
        </p:txBody>
      </p:sp>
      <p:sp>
        <p:nvSpPr>
          <p:cNvPr id="920" name="Google Shape;920;p69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88" y="1476357"/>
            <a:ext cx="5698362" cy="4846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21" y="1476357"/>
            <a:ext cx="5638044" cy="4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48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Proceso de aseguramiento de la calidad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2238061" y="1500174"/>
            <a:ext cx="2879625" cy="2088000"/>
          </a:xfrm>
          <a:prstGeom prst="rect">
            <a:avLst/>
          </a:prstGeom>
          <a:solidFill>
            <a:srgbClr val="B0B0B0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PLANEACIÓN</a:t>
            </a:r>
            <a:endParaRPr/>
          </a:p>
        </p:txBody>
      </p:sp>
      <p:grpSp>
        <p:nvGrpSpPr>
          <p:cNvPr id="555" name="Google Shape;555;p48"/>
          <p:cNvGrpSpPr/>
          <p:nvPr/>
        </p:nvGrpSpPr>
        <p:grpSpPr>
          <a:xfrm>
            <a:off x="2218389" y="3571877"/>
            <a:ext cx="2879625" cy="2856957"/>
            <a:chOff x="694678" y="3571877"/>
            <a:chExt cx="2880000" cy="2856957"/>
          </a:xfrm>
        </p:grpSpPr>
        <p:sp>
          <p:nvSpPr>
            <p:cNvPr id="556" name="Google Shape;556;p48"/>
            <p:cNvSpPr/>
            <p:nvPr/>
          </p:nvSpPr>
          <p:spPr>
            <a:xfrm>
              <a:off x="694678" y="4340834"/>
              <a:ext cx="2880000" cy="2088000"/>
            </a:xfrm>
            <a:prstGeom prst="rect">
              <a:avLst/>
            </a:prstGeom>
            <a:solidFill>
              <a:srgbClr val="094C9D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Nunito"/>
                <a:buNone/>
              </a:pPr>
              <a:r>
                <a:rPr lang="es-MX" sz="2800" b="1" i="0" u="none" strike="noStrike" cap="non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OPERACIÓN</a:t>
              </a:r>
              <a:endParaRPr/>
            </a:p>
          </p:txBody>
        </p:sp>
        <p:sp>
          <p:nvSpPr>
            <p:cNvPr id="557" name="Google Shape;557;p48"/>
            <p:cNvSpPr/>
            <p:nvPr/>
          </p:nvSpPr>
          <p:spPr>
            <a:xfrm rot="5400000">
              <a:off x="1801670" y="3659066"/>
              <a:ext cx="714379" cy="540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558" name="Google Shape;558;p48"/>
          <p:cNvGrpSpPr/>
          <p:nvPr/>
        </p:nvGrpSpPr>
        <p:grpSpPr>
          <a:xfrm>
            <a:off x="5091955" y="1500174"/>
            <a:ext cx="5003260" cy="4953162"/>
            <a:chOff x="3568617" y="1500174"/>
            <a:chExt cx="5003911" cy="5143536"/>
          </a:xfrm>
        </p:grpSpPr>
        <p:grpSp>
          <p:nvGrpSpPr>
            <p:cNvPr id="559" name="Google Shape;559;p48"/>
            <p:cNvGrpSpPr/>
            <p:nvPr/>
          </p:nvGrpSpPr>
          <p:grpSpPr>
            <a:xfrm>
              <a:off x="3568617" y="1500174"/>
              <a:ext cx="5003911" cy="5143536"/>
              <a:chOff x="3568617" y="1500174"/>
              <a:chExt cx="5003911" cy="5143536"/>
            </a:xfrm>
          </p:grpSpPr>
          <p:sp>
            <p:nvSpPr>
              <p:cNvPr id="560" name="Google Shape;560;p48"/>
              <p:cNvSpPr/>
              <p:nvPr/>
            </p:nvSpPr>
            <p:spPr>
              <a:xfrm>
                <a:off x="4832462" y="1500174"/>
                <a:ext cx="3740066" cy="5143536"/>
              </a:xfrm>
              <a:prstGeom prst="rect">
                <a:avLst/>
              </a:prstGeom>
              <a:solidFill>
                <a:srgbClr val="36A7E9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1764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600"/>
                  <a:buFont typeface="Calibri"/>
                  <a:buNone/>
                </a:pPr>
                <a:r>
                  <a:rPr lang="es-MX" sz="16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Nunito"/>
                  <a:buNone/>
                </a:pPr>
                <a:r>
                  <a:rPr lang="es-MX" sz="3200" b="1" i="0" u="none" strike="noStrike" cap="none">
                    <a:solidFill>
                      <a:schemeClr val="lt1"/>
                    </a:solidFill>
                    <a:latin typeface="Nunito"/>
                    <a:ea typeface="Nunito"/>
                    <a:cs typeface="Nunito"/>
                    <a:sym typeface="Nunito"/>
                  </a:rPr>
                  <a:t>SEGUIMIENTO, EVALUACIÓN, CONTROL Y MEDIDAS CORRECTIVAS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3200"/>
                  <a:buFont typeface="Century Gothic"/>
                  <a:buNone/>
                </a:pPr>
                <a:endParaRPr sz="3200" b="1" i="0" u="none" strike="noStrike" cap="non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800"/>
                  <a:buFont typeface="Nunito"/>
                  <a:buNone/>
                </a:pPr>
                <a:r>
                  <a:rPr lang="es-MX" sz="2800" b="1" i="0" u="none" strike="noStrike" cap="none">
                    <a:solidFill>
                      <a:srgbClr val="FFFFFF"/>
                    </a:solidFill>
                    <a:latin typeface="Nunito"/>
                    <a:ea typeface="Nunito"/>
                    <a:cs typeface="Nunito"/>
                    <a:sym typeface="Nunito"/>
                  </a:rPr>
                  <a:t>   </a:t>
                </a:r>
                <a:endParaRPr/>
              </a:p>
            </p:txBody>
          </p:sp>
          <p:sp>
            <p:nvSpPr>
              <p:cNvPr id="561" name="Google Shape;561;p48"/>
              <p:cNvSpPr txBox="1"/>
              <p:nvPr/>
            </p:nvSpPr>
            <p:spPr>
              <a:xfrm>
                <a:off x="3568617" y="5500702"/>
                <a:ext cx="128913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1BA79"/>
                  </a:buClr>
                  <a:buSzPts val="1600"/>
                  <a:buFont typeface="Arial"/>
                  <a:buNone/>
                </a:pPr>
                <a:r>
                  <a:rPr lang="es-MX" sz="1600" b="1" i="1" u="none" strike="noStrike" cap="none">
                    <a:solidFill>
                      <a:srgbClr val="31BA79"/>
                    </a:solidFill>
                    <a:latin typeface="Arial"/>
                    <a:ea typeface="Arial"/>
                    <a:cs typeface="Arial"/>
                    <a:sym typeface="Arial"/>
                  </a:rPr>
                  <a:t>Resultados</a:t>
                </a:r>
                <a:endParaRPr/>
              </a:p>
            </p:txBody>
          </p:sp>
          <p:sp>
            <p:nvSpPr>
              <p:cNvPr id="562" name="Google Shape;562;p48"/>
              <p:cNvSpPr/>
              <p:nvPr/>
            </p:nvSpPr>
            <p:spPr>
              <a:xfrm>
                <a:off x="3571867" y="5857892"/>
                <a:ext cx="1260000" cy="50006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Gothic"/>
                  <a:buNone/>
                </a:pPr>
                <a:endParaRPr sz="1600" b="1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563" name="Google Shape;563;p48"/>
            <p:cNvSpPr/>
            <p:nvPr/>
          </p:nvSpPr>
          <p:spPr>
            <a:xfrm rot="10800000">
              <a:off x="3571868" y="4429132"/>
              <a:ext cx="1260000" cy="3571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48"/>
            <p:cNvSpPr/>
            <p:nvPr/>
          </p:nvSpPr>
          <p:spPr>
            <a:xfrm rot="10800000">
              <a:off x="3571868" y="2357430"/>
              <a:ext cx="1260000" cy="3571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entury Gothic"/>
                <a:buNone/>
              </a:pPr>
              <a:endPara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65" name="Google Shape;565;p48"/>
          <p:cNvSpPr txBox="1"/>
          <p:nvPr/>
        </p:nvSpPr>
        <p:spPr>
          <a:xfrm>
            <a:off x="6522668" y="4612952"/>
            <a:ext cx="3395901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AE7A"/>
              </a:buClr>
              <a:buSzPts val="2800"/>
              <a:buFont typeface="Nunito"/>
              <a:buNone/>
            </a:pPr>
            <a:r>
              <a:rPr lang="es-MX" sz="2800" b="1" i="0" u="none" strike="noStrike" cap="none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A través de indicadores de calidad </a:t>
            </a:r>
            <a:endParaRPr sz="2800" b="1" i="0" u="none" strike="noStrike" cap="none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6" name="Google Shape;566;p48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7" name="Google Shape;927;p70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Empleo a tres meses de graduados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28" name="Google Shape;928;p70"/>
          <p:cNvSpPr/>
          <p:nvPr/>
        </p:nvSpPr>
        <p:spPr>
          <a:xfrm>
            <a:off x="622598" y="1484784"/>
            <a:ext cx="972108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realiza 2 veces por año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encuesta se aplica a los 3 meses de la graduación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Tasa de Respuesta (TR): &gt; 90%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Permite obtener información sobre: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Tasa de empleo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Niveles de </a:t>
            </a:r>
            <a:r>
              <a:rPr lang="es-MX" sz="2400" b="1" i="0" u="none" strike="noStrike" cap="none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salario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Tiempo para obtener empleo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Calidad del empleo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MX" sz="24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Emprendimiento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información se desglosa al nivel de cada </a:t>
            </a: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carrera, Escuelas y campus</a:t>
            </a:r>
            <a:endParaRPr dirty="0"/>
          </a:p>
        </p:txBody>
      </p:sp>
      <p:pic>
        <p:nvPicPr>
          <p:cNvPr id="929" name="Google Shape;92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7374" y="2547203"/>
            <a:ext cx="3600996" cy="2399476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70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1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7" name="Google Shape;937;p71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Ejemplo de indicadores de calidad del empleo – </a:t>
            </a: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Empleo a tres meses de graduados</a:t>
            </a:r>
            <a:endParaRPr sz="2800" b="1" i="0" u="none" strike="noStrike" cap="none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7" name="Google Shape;967;p71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146" y="1486726"/>
            <a:ext cx="8024654" cy="49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7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6" name="Google Shape;986;p73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Posgrado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7" name="Google Shape;987;p73"/>
          <p:cNvSpPr/>
          <p:nvPr/>
        </p:nvSpPr>
        <p:spPr>
          <a:xfrm>
            <a:off x="406574" y="1484784"/>
            <a:ext cx="972108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realiza 1 vez al año (TR: entre 70 y 80%)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encuesta se aplica a los egresados del año previo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Permite obtener información sobre: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Tasa de empleo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Niveles de sueldo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Puestos que ocupan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Relación del posgrado con su trabajo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Reconocimientos y promociones recibidas</a:t>
            </a:r>
            <a:endParaRPr/>
          </a:p>
        </p:txBody>
      </p:sp>
      <p:pic>
        <p:nvPicPr>
          <p:cNvPr id="988" name="Google Shape;988;p73" descr="_AGT7008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40690" y="2780928"/>
            <a:ext cx="3227851" cy="2420888"/>
          </a:xfrm>
          <a:prstGeom prst="rect">
            <a:avLst/>
          </a:prstGeom>
          <a:noFill/>
          <a:ln>
            <a:noFill/>
          </a:ln>
        </p:spPr>
      </p:pic>
      <p:sp>
        <p:nvSpPr>
          <p:cNvPr id="989" name="Google Shape;989;p73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74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6" name="Google Shape;996;p74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Posgrado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98" name="Google Shape;998;p74"/>
          <p:cNvSpPr txBox="1"/>
          <p:nvPr/>
        </p:nvSpPr>
        <p:spPr>
          <a:xfrm>
            <a:off x="230520" y="652191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062" y="1355038"/>
            <a:ext cx="7426314" cy="521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75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5" name="Google Shape;1005;p75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Trayectoria Profesional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6" name="Google Shape;1006;p75"/>
          <p:cNvSpPr/>
          <p:nvPr/>
        </p:nvSpPr>
        <p:spPr>
          <a:xfrm>
            <a:off x="230520" y="1628800"/>
            <a:ext cx="9177054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realiza 1 vez al año (TR: entre 40 y 50%)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 encuesta se aplica a los 5, 10, 15, 20 y 25 años después de la graduación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Permite obtener información sobre: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Evolución profesional de los egresados de licenciatura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Experiencia laboral en el extranjero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Participación en la creación de empresas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Tipos de puestos que ocupan</a:t>
            </a:r>
            <a:endParaRPr sz="28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07" name="Google Shape;100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0596" y="3140968"/>
            <a:ext cx="3387258" cy="2252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5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5" name="Google Shape;1015;p7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9753889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s-MX" b="1" dirty="0">
                <a:latin typeface="Nunito"/>
                <a:ea typeface="Nunito"/>
                <a:cs typeface="Nunito"/>
                <a:sym typeface="Nunito"/>
              </a:rPr>
              <a:t>Emprendimiento: </a:t>
            </a:r>
            <a:r>
              <a:rPr lang="es-MX" b="1" dirty="0" smtClean="0">
                <a:latin typeface="Nunito"/>
                <a:ea typeface="Nunito"/>
                <a:cs typeface="Nunito"/>
                <a:sym typeface="Nunito"/>
              </a:rPr>
              <a:t>Participación </a:t>
            </a:r>
            <a:r>
              <a:rPr lang="es-MX" b="1" dirty="0">
                <a:latin typeface="Nunito"/>
                <a:ea typeface="Nunito"/>
                <a:cs typeface="Nunito"/>
                <a:sym typeface="Nunito"/>
              </a:rPr>
              <a:t>en actividad empresarial</a:t>
            </a:r>
          </a:p>
        </p:txBody>
      </p:sp>
      <p:sp>
        <p:nvSpPr>
          <p:cNvPr id="1016" name="Google Shape;1016;p76"/>
          <p:cNvSpPr/>
          <p:nvPr/>
        </p:nvSpPr>
        <p:spPr>
          <a:xfrm rot="-5400000" flipH="1">
            <a:off x="4461574" y="4913809"/>
            <a:ext cx="1074214" cy="936104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0070C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7" name="Google Shape;1017;p76"/>
          <p:cNvSpPr/>
          <p:nvPr/>
        </p:nvSpPr>
        <p:spPr>
          <a:xfrm rot="5400000">
            <a:off x="7519693" y="5205852"/>
            <a:ext cx="1041205" cy="1453763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BFBF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8" name="Google Shape;1018;p76"/>
          <p:cNvSpPr txBox="1"/>
          <p:nvPr/>
        </p:nvSpPr>
        <p:spPr>
          <a:xfrm>
            <a:off x="7519540" y="5229200"/>
            <a:ext cx="434817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Los egresados que respondieron que actualmente son socios o dueños como </a:t>
            </a:r>
            <a:r>
              <a:rPr lang="es-MX" sz="1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actividad secundaria </a:t>
            </a:r>
            <a:r>
              <a:rPr lang="es-MX" sz="1600" b="1" dirty="0" smtClean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(1,129), </a:t>
            </a: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 nivel global generan </a:t>
            </a:r>
            <a:r>
              <a:rPr lang="es-MX" sz="1600" b="1" dirty="0" smtClean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679 </a:t>
            </a: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empresas y </a:t>
            </a:r>
            <a:r>
              <a:rPr lang="es-MX" sz="16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22,629 </a:t>
            </a:r>
            <a:r>
              <a:rPr lang="es-MX" sz="1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empleos. </a:t>
            </a:r>
            <a:endParaRPr sz="1600" b="1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0" name="Google Shape;1020;p76"/>
          <p:cNvSpPr/>
          <p:nvPr/>
        </p:nvSpPr>
        <p:spPr>
          <a:xfrm rot="5400000">
            <a:off x="-65645" y="3334517"/>
            <a:ext cx="279316" cy="198974"/>
          </a:xfrm>
          <a:prstGeom prst="triangl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1" name="Google Shape;1021;p76"/>
          <p:cNvSpPr/>
          <p:nvPr/>
        </p:nvSpPr>
        <p:spPr>
          <a:xfrm>
            <a:off x="190550" y="5343986"/>
            <a:ext cx="445147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Los egresados que respondieron que actualmente son socios o dueños </a:t>
            </a:r>
            <a:r>
              <a:rPr lang="es-MX" sz="1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como actividad primordial</a:t>
            </a: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1600" b="1" dirty="0" smtClean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(977), </a:t>
            </a: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 nivel global generan </a:t>
            </a:r>
            <a:r>
              <a:rPr lang="es-MX" sz="1600" b="1" dirty="0" smtClean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1,725 </a:t>
            </a:r>
            <a:r>
              <a:rPr lang="es-MX" sz="1600" b="1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empresas y </a:t>
            </a:r>
            <a:r>
              <a:rPr lang="es-MX" sz="16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77,762 </a:t>
            </a:r>
            <a:r>
              <a:rPr lang="es-MX" sz="16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empleos. </a:t>
            </a:r>
            <a:endParaRPr dirty="0"/>
          </a:p>
        </p:txBody>
      </p:sp>
      <p:sp>
        <p:nvSpPr>
          <p:cNvPr id="1022" name="Google Shape;1022;p76"/>
          <p:cNvSpPr txBox="1"/>
          <p:nvPr/>
        </p:nvSpPr>
        <p:spPr>
          <a:xfrm>
            <a:off x="74013" y="1552767"/>
            <a:ext cx="16403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Trayectoria Profesional </a:t>
            </a:r>
            <a:r>
              <a:rPr lang="es-MX" sz="11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2016</a:t>
            </a:r>
            <a:endParaRPr dirty="0"/>
          </a:p>
        </p:txBody>
      </p:sp>
      <p:pic>
        <p:nvPicPr>
          <p:cNvPr id="1023" name="Google Shape;102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9702" y="2605169"/>
            <a:ext cx="1365326" cy="1657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7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251514"/>
              </p:ext>
            </p:extLst>
          </p:nvPr>
        </p:nvGraphicFramePr>
        <p:xfrm>
          <a:off x="691084" y="1907201"/>
          <a:ext cx="9660110" cy="2861310"/>
        </p:xfrm>
        <a:graphic>
          <a:graphicData uri="http://schemas.openxmlformats.org/drawingml/2006/table">
            <a:tbl>
              <a:tblPr/>
              <a:tblGrid>
                <a:gridCol w="1822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5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81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47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4347"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Generación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Egresados </a:t>
                      </a:r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que </a:t>
                      </a:r>
                      <a:r>
                        <a:rPr lang="es-MX" sz="1600" b="1" i="0" u="sng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son o han</a:t>
                      </a:r>
                      <a:r>
                        <a:rPr lang="es-MX" sz="1600" b="1" i="0" u="sng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 sido</a:t>
                      </a:r>
                      <a:r>
                        <a:rPr lang="es-MX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/>
                        </a:rPr>
                        <a:t> socios o dueños de una varias empresas</a:t>
                      </a:r>
                      <a:endParaRPr lang="es-MX" sz="16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 socio o dueño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0B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Ha sido socio o </a:t>
                      </a:r>
                      <a:endParaRPr lang="es-MX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dueño </a:t>
                      </a:r>
                    </a:p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pero 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ya no 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l" fontAlgn="b"/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406"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es-MX" sz="10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s-MX" sz="1000" b="1" i="0" u="sng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Egresados que respondieron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s-MX" sz="2000" dirty="0"/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 su actividad </a:t>
                      </a:r>
                      <a:r>
                        <a:rPr lang="es-MX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primordial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endParaRPr lang="es-MX" sz="2000"/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Es su actividad </a:t>
                      </a:r>
                      <a:r>
                        <a:rPr lang="es-MX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secundaria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3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31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años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ctr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Bent-Up Arrow 14"/>
          <p:cNvSpPr/>
          <p:nvPr/>
        </p:nvSpPr>
        <p:spPr bwMode="auto">
          <a:xfrm rot="16200000" flipH="1" flipV="1">
            <a:off x="6591798" y="4947793"/>
            <a:ext cx="1030778" cy="824706"/>
          </a:xfrm>
          <a:prstGeom prst="bentUpArrow">
            <a:avLst/>
          </a:prstGeom>
          <a:solidFill>
            <a:srgbClr val="002060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MX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77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1" name="Google Shape;1031;p77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9681881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Sabemos el porcentaje de graduados que estudian posgrado y dónde lo hacen</a:t>
            </a:r>
            <a:endParaRPr/>
          </a:p>
        </p:txBody>
      </p:sp>
      <p:pic>
        <p:nvPicPr>
          <p:cNvPr id="1054" name="Google Shape;1054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01350" y="2893582"/>
            <a:ext cx="2047466" cy="3409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77"/>
          <p:cNvSpPr txBox="1"/>
          <p:nvPr/>
        </p:nvSpPr>
        <p:spPr>
          <a:xfrm>
            <a:off x="230520" y="654477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Curved Down Arrow 27"/>
          <p:cNvSpPr/>
          <p:nvPr/>
        </p:nvSpPr>
        <p:spPr>
          <a:xfrm rot="4162794">
            <a:off x="5675599" y="3221977"/>
            <a:ext cx="1094086" cy="653595"/>
          </a:xfrm>
          <a:prstGeom prst="curved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188" y="2214550"/>
            <a:ext cx="124745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Extranjero     </a:t>
            </a:r>
            <a:endParaRPr lang="es-MX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96051" y="2696372"/>
            <a:ext cx="93807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México</a:t>
            </a:r>
            <a:endParaRPr lang="es-MX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4261948901"/>
              </p:ext>
            </p:extLst>
          </p:nvPr>
        </p:nvGraphicFramePr>
        <p:xfrm>
          <a:off x="5596356" y="2244315"/>
          <a:ext cx="1422633" cy="137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261586" y="3271775"/>
            <a:ext cx="92204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Doctorado</a:t>
            </a:r>
            <a:endParaRPr lang="es-MX" sz="1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4235" y="2697030"/>
            <a:ext cx="11689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Especialidad</a:t>
            </a:r>
            <a:endParaRPr lang="es-MX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05204" y="2417937"/>
            <a:ext cx="95410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Maestría</a:t>
            </a:r>
            <a:endParaRPr lang="es-MX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5" name="Chart 34"/>
          <p:cNvGraphicFramePr/>
          <p:nvPr>
            <p:extLst>
              <p:ext uri="{D42A27DB-BD31-4B8C-83A1-F6EECF244321}">
                <p14:modId xmlns:p14="http://schemas.microsoft.com/office/powerpoint/2010/main" val="1840872201"/>
              </p:ext>
            </p:extLst>
          </p:nvPr>
        </p:nvGraphicFramePr>
        <p:xfrm>
          <a:off x="1713719" y="2139216"/>
          <a:ext cx="2239914" cy="137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/>
          <p:cNvSpPr/>
          <p:nvPr/>
        </p:nvSpPr>
        <p:spPr bwMode="auto">
          <a:xfrm>
            <a:off x="1154567" y="1894221"/>
            <a:ext cx="3459832" cy="1819555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35496" y="1481528"/>
            <a:ext cx="8296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total de estudios de posgrado realizados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(2,828)</a:t>
            </a:r>
            <a:r>
              <a:rPr lang="es-MX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s-MX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6806472" y="4493123"/>
            <a:ext cx="17979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MX" sz="1400" b="1" i="1" dirty="0" smtClean="0">
                <a:solidFill>
                  <a:srgbClr val="0000FF"/>
                </a:solidFill>
              </a:rPr>
              <a:t>64%</a:t>
            </a:r>
            <a:r>
              <a:rPr lang="es-MX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MX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(1,261 / 1,964) 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estudios de posgrado </a:t>
            </a:r>
            <a:r>
              <a:rPr lang="es-MX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realizados en México</a:t>
            </a:r>
            <a:r>
              <a:rPr lang="es-MX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llevan a cabo en el </a:t>
            </a:r>
            <a:r>
              <a:rPr lang="es-MX" sz="1400" b="1" i="1" dirty="0">
                <a:solidFill>
                  <a:srgbClr val="0000FF"/>
                </a:solidFill>
              </a:rPr>
              <a:t>Sistema Tecnológico de Monterrey</a:t>
            </a:r>
            <a:r>
              <a:rPr lang="es-MX" sz="1400" i="1" dirty="0">
                <a:solidFill>
                  <a:srgbClr val="0000FF"/>
                </a:solidFill>
              </a:rPr>
              <a:t>.</a:t>
            </a:r>
            <a:endParaRPr lang="es-MX" sz="1400" dirty="0">
              <a:solidFill>
                <a:srgbClr val="0000FF"/>
              </a:solidFill>
            </a:endParaRPr>
          </a:p>
        </p:txBody>
      </p:sp>
      <p:sp>
        <p:nvSpPr>
          <p:cNvPr id="39" name="Striped Right Arrow 38"/>
          <p:cNvSpPr/>
          <p:nvPr/>
        </p:nvSpPr>
        <p:spPr bwMode="auto">
          <a:xfrm>
            <a:off x="6418180" y="4480860"/>
            <a:ext cx="351027" cy="388091"/>
          </a:xfrm>
          <a:prstGeom prst="stripedRightArrow">
            <a:avLst/>
          </a:prstGeom>
          <a:solidFill>
            <a:srgbClr val="F6B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MX">
              <a:ea typeface="ＭＳ Ｐゴシック" charset="-12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73657" y="1905761"/>
            <a:ext cx="21156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Tipo de posgrado:</a:t>
            </a:r>
            <a:endParaRPr lang="es-MX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 rot="5400000">
            <a:off x="1169366" y="1968774"/>
            <a:ext cx="279316" cy="199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angle 41"/>
          <p:cNvSpPr/>
          <p:nvPr/>
        </p:nvSpPr>
        <p:spPr>
          <a:xfrm>
            <a:off x="4943059" y="1927552"/>
            <a:ext cx="3085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Lugar donde realizó el posgrado:</a:t>
            </a:r>
            <a:endParaRPr lang="es-MX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5400000">
            <a:off x="4484952" y="1990565"/>
            <a:ext cx="279316" cy="199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Rectangle 43"/>
          <p:cNvSpPr/>
          <p:nvPr/>
        </p:nvSpPr>
        <p:spPr>
          <a:xfrm>
            <a:off x="343645" y="3857792"/>
            <a:ext cx="52364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Universidades en </a:t>
            </a:r>
            <a:r>
              <a:rPr lang="es-MX" sz="16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México</a:t>
            </a:r>
            <a:r>
              <a:rPr lang="es-MX" sz="16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donde realizan estudios de posgrado:</a:t>
            </a:r>
            <a:endParaRPr lang="es-MX" sz="1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Isosceles Triangle 44"/>
          <p:cNvSpPr/>
          <p:nvPr/>
        </p:nvSpPr>
        <p:spPr>
          <a:xfrm rot="5400000">
            <a:off x="139354" y="3920805"/>
            <a:ext cx="279316" cy="1990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angle 45"/>
          <p:cNvSpPr/>
          <p:nvPr/>
        </p:nvSpPr>
        <p:spPr bwMode="auto">
          <a:xfrm>
            <a:off x="4714733" y="1877193"/>
            <a:ext cx="3060000" cy="1836583"/>
          </a:xfrm>
          <a:prstGeom prst="rect">
            <a:avLst/>
          </a:prstGeom>
          <a:noFill/>
          <a:ln w="28575" cap="flat" cmpd="sng" algn="ctr">
            <a:solidFill>
              <a:srgbClr val="00206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263918"/>
              </p:ext>
            </p:extLst>
          </p:nvPr>
        </p:nvGraphicFramePr>
        <p:xfrm>
          <a:off x="60842" y="4040500"/>
          <a:ext cx="6247502" cy="2560320"/>
        </p:xfrm>
        <a:graphic>
          <a:graphicData uri="http://schemas.openxmlformats.org/drawingml/2006/table">
            <a:tbl>
              <a:tblPr/>
              <a:tblGrid>
                <a:gridCol w="41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8140"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Universidad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Posgrados realizados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ITESM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750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ITESM - UNIVERSIDAD VIRTUAL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423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UTM- UNIVERSIDAD TEC MILENIO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IPADE - INSTITUTO PANAMERICANO DE ALTA DIRECCION DE EMPRESA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UNAM - UNIVERSIDAD NACIONAL AUTONOMA DE MEXICO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UANL - UNIVERSIDAD AUTONOMA DE NUEVO LEON 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UIA - UNIVERSIDAD IBEROAMERICANA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36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ITAM - INSTITUTO TECNOLOGICO AUTONOMO DE MEXICO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UVM - UNIVERSIDAD VALLE DE MEXICO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UA - UNIVERSIDAD ANAHUAC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Otras universidades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22%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435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1,964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8" name="Rectangle 47"/>
          <p:cNvSpPr/>
          <p:nvPr/>
        </p:nvSpPr>
        <p:spPr>
          <a:xfrm>
            <a:off x="8681681" y="1799051"/>
            <a:ext cx="2892519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52% de los egresados estudió un posgrado</a:t>
            </a:r>
            <a:endParaRPr lang="es-MX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Striped Right Arrow 48"/>
          <p:cNvSpPr/>
          <p:nvPr/>
        </p:nvSpPr>
        <p:spPr bwMode="auto">
          <a:xfrm rot="10800000">
            <a:off x="8186805" y="1988847"/>
            <a:ext cx="351027" cy="388091"/>
          </a:xfrm>
          <a:prstGeom prst="stripedRightArrow">
            <a:avLst>
              <a:gd name="adj1" fmla="val 50000"/>
              <a:gd name="adj2" fmla="val 59768"/>
            </a:avLst>
          </a:prstGeom>
          <a:solidFill>
            <a:srgbClr val="F6B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s-MX">
              <a:ea typeface="ＭＳ Ｐゴシック" charset="-128"/>
            </a:endParaRPr>
          </a:p>
        </p:txBody>
      </p:sp>
      <p:sp>
        <p:nvSpPr>
          <p:cNvPr id="50" name="Google Shape;1022;p76"/>
          <p:cNvSpPr txBox="1"/>
          <p:nvPr/>
        </p:nvSpPr>
        <p:spPr>
          <a:xfrm>
            <a:off x="7953947" y="6135932"/>
            <a:ext cx="16403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Trayectoria Profesional </a:t>
            </a:r>
            <a:r>
              <a:rPr lang="es-MX" sz="11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2016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7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2" name="Google Shape;1062;p78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En su trayectoria profesional, los graduados exhiben las características de la Visión</a:t>
            </a:r>
            <a:endParaRPr/>
          </a:p>
        </p:txBody>
      </p:sp>
      <p:sp>
        <p:nvSpPr>
          <p:cNvPr id="1063" name="Google Shape;1063;p78"/>
          <p:cNvSpPr/>
          <p:nvPr/>
        </p:nvSpPr>
        <p:spPr>
          <a:xfrm>
            <a:off x="1774726" y="1556792"/>
            <a:ext cx="8496944" cy="4827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64" name="Google Shape;1064;p78"/>
          <p:cNvCxnSpPr/>
          <p:nvPr/>
        </p:nvCxnSpPr>
        <p:spPr>
          <a:xfrm>
            <a:off x="2236789" y="4155824"/>
            <a:ext cx="7665894" cy="0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065" name="Google Shape;1065;p78"/>
          <p:cNvCxnSpPr/>
          <p:nvPr/>
        </p:nvCxnSpPr>
        <p:spPr>
          <a:xfrm flipH="1">
            <a:off x="5920740" y="2006611"/>
            <a:ext cx="0" cy="2149213"/>
          </a:xfrm>
          <a:prstGeom prst="straightConnector1">
            <a:avLst/>
          </a:prstGeom>
          <a:noFill/>
          <a:ln w="25400" cap="flat" cmpd="sng">
            <a:solidFill>
              <a:srgbClr val="A5A5A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066" name="Google Shape;1066;p78"/>
          <p:cNvSpPr/>
          <p:nvPr/>
        </p:nvSpPr>
        <p:spPr>
          <a:xfrm>
            <a:off x="4465531" y="4369968"/>
            <a:ext cx="291041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88% </a:t>
            </a:r>
            <a:r>
              <a:rPr lang="es-MX" sz="16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considera que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el</a:t>
            </a:r>
            <a:r>
              <a:rPr lang="es-MX" sz="160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MX" sz="1600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Tec contribuyó </a:t>
            </a:r>
            <a:r>
              <a:rPr lang="es-MX" sz="16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a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desarrollar su</a:t>
            </a:r>
            <a:r>
              <a:rPr lang="es-MX" sz="1600" dirty="0">
                <a:solidFill>
                  <a:srgbClr val="062A40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MX" sz="1600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liderazgo.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73DA9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67" name="Google Shape;106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8018" y="5315486"/>
            <a:ext cx="985443" cy="87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78"/>
          <p:cNvSpPr/>
          <p:nvPr/>
        </p:nvSpPr>
        <p:spPr>
          <a:xfrm>
            <a:off x="3635036" y="1592822"/>
            <a:ext cx="45714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A 25 años de graduados:</a:t>
            </a:r>
            <a:endParaRPr dirty="0"/>
          </a:p>
        </p:txBody>
      </p:sp>
      <p:sp>
        <p:nvSpPr>
          <p:cNvPr id="1071" name="Google Shape;1071;p78"/>
          <p:cNvSpPr/>
          <p:nvPr/>
        </p:nvSpPr>
        <p:spPr>
          <a:xfrm>
            <a:off x="2387862" y="2253891"/>
            <a:ext cx="328124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71% </a:t>
            </a:r>
            <a:r>
              <a:rPr lang="es-MX" sz="1600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son o han sido </a:t>
            </a:r>
            <a:r>
              <a:rPr lang="es-MX" sz="1600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socios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o dueños de empresas.</a:t>
            </a:r>
            <a:endParaRPr dirty="0"/>
          </a:p>
        </p:txBody>
      </p:sp>
      <p:pic>
        <p:nvPicPr>
          <p:cNvPr id="1072" name="Google Shape;1072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7605" y="2877618"/>
            <a:ext cx="288963" cy="60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73282" y="2871760"/>
            <a:ext cx="288963" cy="60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892" y="2865894"/>
            <a:ext cx="294533" cy="6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3261" y="2870600"/>
            <a:ext cx="288963" cy="60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25871" y="2864734"/>
            <a:ext cx="294533" cy="6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792917" y="3450167"/>
            <a:ext cx="253502" cy="60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036024" y="3462967"/>
            <a:ext cx="253502" cy="60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307049" y="3472277"/>
            <a:ext cx="253502" cy="608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4588542" y="3481587"/>
            <a:ext cx="253502" cy="60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Google Shape;1081;p78"/>
          <p:cNvSpPr/>
          <p:nvPr/>
        </p:nvSpPr>
        <p:spPr>
          <a:xfrm>
            <a:off x="3816619" y="3472277"/>
            <a:ext cx="995202" cy="1298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2" name="Google Shape;1082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1120" y="3450167"/>
            <a:ext cx="288963" cy="608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78"/>
          <p:cNvSpPr/>
          <p:nvPr/>
        </p:nvSpPr>
        <p:spPr>
          <a:xfrm>
            <a:off x="8245921" y="2349798"/>
            <a:ext cx="2102471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25% </a:t>
            </a:r>
            <a:r>
              <a:rPr lang="es-MX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tiene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experiencia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rgbClr val="031520"/>
                </a:solidFill>
                <a:latin typeface="Arial Black"/>
                <a:ea typeface="Arial Black"/>
                <a:cs typeface="Arial Black"/>
                <a:sym typeface="Arial Black"/>
              </a:rPr>
              <a:t>laboral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Internacional y el 59% </a:t>
            </a:r>
            <a:r>
              <a:rPr lang="es-MX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ha laborado en el </a:t>
            </a:r>
            <a:r>
              <a:rPr lang="es-MX" dirty="0">
                <a:solidFill>
                  <a:srgbClr val="073DA9"/>
                </a:solidFill>
                <a:latin typeface="Arial Black"/>
                <a:ea typeface="Arial Black"/>
                <a:cs typeface="Arial Black"/>
                <a:sym typeface="Arial Black"/>
              </a:rPr>
              <a:t>extranjero</a:t>
            </a:r>
            <a:r>
              <a:rPr lang="es-MX" dirty="0" smtClean="0">
                <a:solidFill>
                  <a:schemeClr val="tx1"/>
                </a:solidFill>
                <a:latin typeface="Arial Black"/>
                <a:ea typeface="Arial Black"/>
                <a:cs typeface="Arial Black"/>
                <a:sym typeface="Arial Black"/>
              </a:rPr>
              <a:t> más de un año</a:t>
            </a:r>
            <a:endParaRPr dirty="0">
              <a:solidFill>
                <a:schemeClr val="tx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84" name="Google Shape;1084;p7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14242" y="2057395"/>
            <a:ext cx="2015079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8"/>
          <p:cNvSpPr txBox="1"/>
          <p:nvPr/>
        </p:nvSpPr>
        <p:spPr>
          <a:xfrm>
            <a:off x="8631312" y="5928867"/>
            <a:ext cx="164035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i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Trayectoria Profesional </a:t>
            </a:r>
            <a:r>
              <a:rPr lang="es-MX" sz="1100" i="1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2016</a:t>
            </a:r>
            <a:endParaRPr dirty="0"/>
          </a:p>
        </p:txBody>
      </p:sp>
      <p:sp>
        <p:nvSpPr>
          <p:cNvPr id="1086" name="Google Shape;1086;p78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79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3" name="Google Shape;1093;p79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Sector Público y </a:t>
            </a: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Privado* </a:t>
            </a:r>
            <a:endParaRPr dirty="0"/>
          </a:p>
        </p:txBody>
      </p:sp>
      <p:sp>
        <p:nvSpPr>
          <p:cNvPr id="1094" name="Google Shape;1094;p79"/>
          <p:cNvSpPr/>
          <p:nvPr/>
        </p:nvSpPr>
        <p:spPr>
          <a:xfrm>
            <a:off x="838622" y="1628800"/>
            <a:ext cx="784887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realiza 1 vez al </a:t>
            </a: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año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obtiene información de la presencia de los egresados en </a:t>
            </a:r>
            <a:r>
              <a:rPr lang="es-MX" sz="2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principales niveles de gobierno</a:t>
            </a: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y en las </a:t>
            </a:r>
            <a:r>
              <a:rPr lang="es-MX" sz="2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200 empresas más importantes del país</a:t>
            </a:r>
            <a:endParaRPr dirty="0">
              <a:solidFill>
                <a:srgbClr val="0070C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Permite obtener información sobre la participación de egresados de otras  universidades en estos niveles</a:t>
            </a:r>
            <a:endParaRPr sz="2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95" name="Google Shape;1095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7534" y="1917325"/>
            <a:ext cx="2428875" cy="3509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Google Shape;1096;p79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7270" y="6040389"/>
            <a:ext cx="685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Estudio no vigente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8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3" name="Google Shape;1103;p80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Sector Público y Privado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04" name="Google Shape;1104;p80"/>
          <p:cNvSpPr/>
          <p:nvPr/>
        </p:nvSpPr>
        <p:spPr>
          <a:xfrm>
            <a:off x="478582" y="1628800"/>
            <a:ext cx="5040560" cy="4555093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Ex-A-Tec en el Sector Público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Gubernaturas: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El 22% (7/32) de los gobernadores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Alcaldías: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El 8% (8/105) de los alcaldes de las ciudades más pobladas de México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Cámara de Senadores: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El 7% (9/128) de los senadores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Cámara de Diputados: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El 4% (19/500) de los diputados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Poder Ejecutivo Federal (funcionarios nombrados directamente por el Presidente):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El 7% (5/74) de los funcionarios</a:t>
            </a:r>
            <a:endParaRPr/>
          </a:p>
        </p:txBody>
      </p:sp>
      <p:sp>
        <p:nvSpPr>
          <p:cNvPr id="1105" name="Google Shape;1105;p80"/>
          <p:cNvSpPr/>
          <p:nvPr/>
        </p:nvSpPr>
        <p:spPr>
          <a:xfrm>
            <a:off x="5807173" y="1628800"/>
            <a:ext cx="6060537" cy="2308324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Ex-A-Tec en el Sector Privado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 Se toman como referencia las primeras 200 empresas del listado de las 500 empresas más importantes de México, según Expansión* 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19% (33/170) de los CEO’s de las empresas más importantes de México son egresados del Tec de Monterrey, de profesional y/o posgrado</a:t>
            </a:r>
            <a:endParaRPr/>
          </a:p>
        </p:txBody>
      </p:sp>
      <p:sp>
        <p:nvSpPr>
          <p:cNvPr id="1106" name="Google Shape;1106;p80"/>
          <p:cNvSpPr/>
          <p:nvPr/>
        </p:nvSpPr>
        <p:spPr>
          <a:xfrm>
            <a:off x="5823758" y="3982950"/>
            <a:ext cx="2420856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*publicación del verano de 2010.</a:t>
            </a:r>
            <a:endParaRPr/>
          </a:p>
        </p:txBody>
      </p:sp>
      <p:sp>
        <p:nvSpPr>
          <p:cNvPr id="1107" name="Google Shape;1107;p80"/>
          <p:cNvSpPr/>
          <p:nvPr/>
        </p:nvSpPr>
        <p:spPr>
          <a:xfrm>
            <a:off x="5439061" y="6132452"/>
            <a:ext cx="679675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 i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Fuente: Participación de los Ex-A-Tec’s en los Poderes Ejecutivo Federal y Legislativo, en Gubernaturas y Alcaldías; así como en las 200 empresas más importantes de México – Mayo 2011</a:t>
            </a:r>
            <a:endParaRPr sz="1100" b="1" i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08" name="Google Shape;110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5606" y="4080291"/>
            <a:ext cx="1872208" cy="19359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80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85" name="Google Shape;485;p43"/>
          <p:cNvCxnSpPr/>
          <p:nvPr/>
        </p:nvCxnSpPr>
        <p:spPr>
          <a:xfrm rot="10800000" flipH="1">
            <a:off x="4006344" y="2639119"/>
            <a:ext cx="596723" cy="4225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86" name="Google Shape;486;p43"/>
          <p:cNvSpPr txBox="1"/>
          <p:nvPr/>
        </p:nvSpPr>
        <p:spPr>
          <a:xfrm>
            <a:off x="1310113" y="2232162"/>
            <a:ext cx="2113883" cy="523220"/>
          </a:xfrm>
          <a:prstGeom prst="rect">
            <a:avLst/>
          </a:prstGeom>
          <a:solidFill>
            <a:srgbClr val="DDEDA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757575"/>
                </a:solidFill>
                <a:latin typeface="Nunito"/>
                <a:ea typeface="Nunito"/>
                <a:cs typeface="Nunito"/>
                <a:sym typeface="Nunito"/>
              </a:rPr>
              <a:t>Insumos</a:t>
            </a:r>
            <a:endParaRPr sz="2800" b="1" i="0" u="none" strike="noStrike" cap="none" dirty="0">
              <a:solidFill>
                <a:srgbClr val="7575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5196483" y="2232162"/>
            <a:ext cx="2107727" cy="523220"/>
          </a:xfrm>
          <a:prstGeom prst="rect">
            <a:avLst/>
          </a:prstGeom>
          <a:solidFill>
            <a:srgbClr val="C0EE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757575"/>
                </a:solidFill>
                <a:latin typeface="Nunito"/>
                <a:ea typeface="Nunito"/>
                <a:cs typeface="Nunito"/>
                <a:sym typeface="Nunito"/>
              </a:rPr>
              <a:t>Procesos</a:t>
            </a:r>
            <a:endParaRPr sz="2800" b="1" i="0" u="none" strike="noStrike" cap="none">
              <a:solidFill>
                <a:srgbClr val="7575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43"/>
          <p:cNvSpPr txBox="1"/>
          <p:nvPr/>
        </p:nvSpPr>
        <p:spPr>
          <a:xfrm>
            <a:off x="8491040" y="2232162"/>
            <a:ext cx="2236187" cy="523220"/>
          </a:xfrm>
          <a:prstGeom prst="rect">
            <a:avLst/>
          </a:prstGeom>
          <a:solidFill>
            <a:srgbClr val="F5E5A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757575"/>
                </a:solidFill>
                <a:latin typeface="Nunito"/>
                <a:ea typeface="Nunito"/>
                <a:cs typeface="Nunito"/>
                <a:sym typeface="Nunito"/>
              </a:rPr>
              <a:t>Resultados</a:t>
            </a:r>
            <a:endParaRPr sz="2800" b="1" i="0" u="none" strike="noStrike" cap="none">
              <a:solidFill>
                <a:srgbClr val="75757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708650" y="1670740"/>
            <a:ext cx="752938" cy="584775"/>
          </a:xfrm>
          <a:prstGeom prst="rect">
            <a:avLst/>
          </a:prstGeom>
          <a:solidFill>
            <a:srgbClr val="A1E6C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32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4554074" y="1653860"/>
            <a:ext cx="752938" cy="584775"/>
          </a:xfrm>
          <a:prstGeom prst="rect">
            <a:avLst/>
          </a:prstGeom>
          <a:solidFill>
            <a:srgbClr val="A1E6C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 sz="32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7871067" y="1651396"/>
            <a:ext cx="752938" cy="584775"/>
          </a:xfrm>
          <a:prstGeom prst="rect">
            <a:avLst/>
          </a:prstGeom>
          <a:solidFill>
            <a:srgbClr val="A1E6C5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endParaRPr sz="3200" b="1" i="0" u="none" strike="noStrike" cap="non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2" name="Google Shape;492;p43"/>
          <p:cNvCxnSpPr/>
          <p:nvPr/>
        </p:nvCxnSpPr>
        <p:spPr>
          <a:xfrm rot="10800000" flipH="1">
            <a:off x="7599264" y="2589059"/>
            <a:ext cx="596723" cy="4225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93" name="Google Shape;493;p43"/>
          <p:cNvSpPr txBox="1"/>
          <p:nvPr/>
        </p:nvSpPr>
        <p:spPr>
          <a:xfrm>
            <a:off x="1310113" y="3374990"/>
            <a:ext cx="2113883" cy="400110"/>
          </a:xfrm>
          <a:prstGeom prst="rect">
            <a:avLst/>
          </a:prstGeom>
          <a:solidFill>
            <a:srgbClr val="DDEDA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15799B"/>
                </a:solidFill>
                <a:latin typeface="Nunito"/>
                <a:ea typeface="Nunito"/>
                <a:cs typeface="Nunito"/>
                <a:sym typeface="Nunito"/>
              </a:rPr>
              <a:t>Estudiantes</a:t>
            </a:r>
            <a:endParaRPr/>
          </a:p>
        </p:txBody>
      </p:sp>
      <p:sp>
        <p:nvSpPr>
          <p:cNvPr id="494" name="Google Shape;494;p43"/>
          <p:cNvSpPr txBox="1"/>
          <p:nvPr/>
        </p:nvSpPr>
        <p:spPr>
          <a:xfrm>
            <a:off x="5196482" y="3374990"/>
            <a:ext cx="2107727" cy="2862322"/>
          </a:xfrm>
          <a:prstGeom prst="rect">
            <a:avLst/>
          </a:prstGeom>
          <a:solidFill>
            <a:srgbClr val="C0EED8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Profesores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Currículum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Cursos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Infraestructura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030A0"/>
                </a:solidFill>
                <a:latin typeface="Nunito"/>
                <a:ea typeface="Nunito"/>
                <a:cs typeface="Nunito"/>
                <a:sym typeface="Nunito"/>
              </a:rPr>
              <a:t>Finanzas</a:t>
            </a:r>
            <a:endParaRPr sz="2000" b="1" i="0" u="none" strike="noStrike" cap="none">
              <a:solidFill>
                <a:srgbClr val="7030A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8491040" y="3374992"/>
            <a:ext cx="2236187" cy="2554545"/>
          </a:xfrm>
          <a:prstGeom prst="rect">
            <a:avLst/>
          </a:prstGeom>
          <a:solidFill>
            <a:srgbClr val="F5E5AC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D660F"/>
                </a:solidFill>
                <a:latin typeface="Nunito"/>
                <a:ea typeface="Nunito"/>
                <a:cs typeface="Nunito"/>
                <a:sym typeface="Nunito"/>
              </a:rPr>
              <a:t>Capacidades de los graduandos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D660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D660F"/>
                </a:solidFill>
                <a:latin typeface="Nunito"/>
                <a:ea typeface="Nunito"/>
                <a:cs typeface="Nunito"/>
                <a:sym typeface="Nunito"/>
              </a:rPr>
              <a:t>Desempeño de los graduados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7D660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7D660F"/>
                </a:solidFill>
                <a:latin typeface="Nunito"/>
                <a:ea typeface="Nunito"/>
                <a:cs typeface="Nunito"/>
                <a:sym typeface="Nunito"/>
              </a:rPr>
              <a:t>Impacto en la sociedad</a:t>
            </a:r>
            <a:endParaRPr sz="2000" b="1" i="0" u="none" strike="noStrike" cap="none">
              <a:solidFill>
                <a:srgbClr val="7D660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43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Proceso educativo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81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6" name="Google Shape;1116;p81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Empleadores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17" name="Google Shape;1117;p81"/>
          <p:cNvSpPr/>
          <p:nvPr/>
        </p:nvSpPr>
        <p:spPr>
          <a:xfrm>
            <a:off x="230520" y="1477890"/>
            <a:ext cx="9315667" cy="478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s-MX" sz="3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Permite obtener información sobre: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Opinión sobre el desempeño de los egresados</a:t>
            </a:r>
            <a:endParaRPr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Posicionamiento con respecto a otras universidades</a:t>
            </a:r>
            <a:endParaRPr sz="28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Participación en el mercado </a:t>
            </a:r>
            <a:r>
              <a:rPr lang="es-MX" sz="2800" b="1" i="0" u="none" strike="noStrike" cap="none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laboral</a:t>
            </a:r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Las </a:t>
            </a: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competencias requeridas por los empleadores y el nivel de desarrollo que tienen los egresados </a:t>
            </a: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universitarios</a:t>
            </a:r>
          </a:p>
          <a:p>
            <a:pPr marL="742950" lvl="1" indent="-285750">
              <a:buClr>
                <a:schemeClr val="dk1"/>
              </a:buClr>
              <a:buSzPts val="2800"/>
              <a:buFont typeface="Arial"/>
              <a:buChar char="•"/>
            </a:pP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En </a:t>
            </a: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qué puestos </a:t>
            </a: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contratarían </a:t>
            </a:r>
            <a:r>
              <a:rPr lang="es-MX" sz="28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egresados así como también las fortalezas y </a:t>
            </a:r>
            <a:r>
              <a:rPr lang="es-MX" sz="2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debilidades.</a:t>
            </a:r>
            <a:endParaRPr sz="2800" b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</p:txBody>
      </p:sp>
      <p:pic>
        <p:nvPicPr>
          <p:cNvPr id="1118" name="Google Shape;111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82725" y="1725077"/>
            <a:ext cx="2916770" cy="1852311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81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82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6" name="Google Shape;1126;p82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Empleadores</a:t>
            </a:r>
            <a:endParaRPr sz="2800" b="1" i="0" u="none" strike="noStrike" cap="none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127" name="Google Shape;1127;p82"/>
          <p:cNvGraphicFramePr/>
          <p:nvPr>
            <p:extLst>
              <p:ext uri="{D42A27DB-BD31-4B8C-83A1-F6EECF244321}">
                <p14:modId xmlns:p14="http://schemas.microsoft.com/office/powerpoint/2010/main" val="610801561"/>
              </p:ext>
            </p:extLst>
          </p:nvPr>
        </p:nvGraphicFramePr>
        <p:xfrm>
          <a:off x="694606" y="1484784"/>
          <a:ext cx="10919300" cy="4751615"/>
        </p:xfrm>
        <a:graphic>
          <a:graphicData uri="http://schemas.openxmlformats.org/drawingml/2006/table">
            <a:tbl>
              <a:tblPr>
                <a:noFill/>
                <a:tableStyleId>{C315E4D2-6D52-4731-BB32-B176EA523487}</a:tableStyleId>
              </a:tblPr>
              <a:tblGrid>
                <a:gridCol w="178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8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08050">
                  <a:extLst>
                    <a:ext uri="{9D8B030D-6E8A-4147-A177-3AD203B41FA5}">
                      <a16:colId xmlns:a16="http://schemas.microsoft.com/office/drawing/2014/main" val="2654114294"/>
                    </a:ext>
                  </a:extLst>
                </a:gridCol>
              </a:tblGrid>
              <a:tr h="383750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Comparativo de </a:t>
                      </a:r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las metodologías</a:t>
                      </a:r>
                      <a:endParaRPr sz="12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 </a:t>
                      </a:r>
                      <a:endParaRPr sz="1200" dirty="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2009</a:t>
                      </a:r>
                      <a:endParaRPr sz="12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760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 dirty="0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2013</a:t>
                      </a:r>
                      <a:endParaRPr sz="1600" b="1" i="0" u="none" strike="noStrike" dirty="0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 dirty="0" smtClean="0">
                          <a:solidFill>
                            <a:srgbClr val="F2F2F2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2018</a:t>
                      </a:r>
                      <a:endParaRPr sz="1600" b="1" i="0" u="none" strike="noStrike" dirty="0">
                        <a:solidFill>
                          <a:srgbClr val="F2F2F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Cobertura (plazas)</a:t>
                      </a:r>
                      <a:endParaRPr sz="1200"/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  (</a:t>
                      </a: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México,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Monterrey, Guadalajara,                                         Querétaro, Chihuahua y Puebla)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 ciudades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Nacional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Fase Cualitativa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23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Entrevistas Profundidad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1400" b="1" i="0" u="none" strike="noStrike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Número de cuestionarios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1,019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1,452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5,811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Empresas entrevistadas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581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334 empresas con egresados del Tec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1118 empresas que NO cuentan con egresados del Tec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1,336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Filtro requerido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Contar con egresados del Tec como empleados</a:t>
                      </a:r>
                      <a:endParaRPr sz="12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N/A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Contar con egresados del Tec como empleados</a:t>
                      </a:r>
                      <a:endParaRPr lang="es-MX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4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Áreas estudiadas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unito"/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Operaciones/Producción  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Comercialización/</a:t>
                      </a:r>
                      <a:r>
                        <a:rPr lang="es-MX" sz="1400" b="1" i="0" u="none" strike="noStrike" dirty="0" err="1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Vtas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/</a:t>
                      </a:r>
                      <a:r>
                        <a:rPr lang="es-MX" sz="1400" b="1" i="0" u="none" strike="noStrike" dirty="0" err="1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Mkt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, </a:t>
                      </a:r>
                      <a:r>
                        <a:rPr lang="es-MX" sz="1400" b="1" i="0" u="none" strike="noStrike" dirty="0" err="1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Admón</a:t>
                      </a: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/Finanzas 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Informática/Sistemas, Ciencias Sociales y Salud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Operaciones/Producción  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Comercialización/</a:t>
                      </a:r>
                      <a:r>
                        <a:rPr lang="es-MX" sz="1400" b="1" i="0" u="none" strike="noStrike" dirty="0" err="1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Vtas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/</a:t>
                      </a:r>
                      <a:r>
                        <a:rPr lang="es-MX" sz="1400" b="1" i="0" u="none" strike="noStrike" dirty="0" err="1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Mkt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, </a:t>
                      </a:r>
                      <a:r>
                        <a:rPr lang="es-MX" sz="1400" b="1" i="0" u="none" strike="noStrike" dirty="0" err="1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Admón</a:t>
                      </a:r>
                      <a:r>
                        <a:rPr lang="es-MX" sz="1400" b="1" i="0" u="none" strike="noStrike" dirty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/Finanzas  </a:t>
                      </a: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Informática/Sistemas, Ciencias Sociales y Salud</a:t>
                      </a:r>
                      <a:endParaRPr sz="14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400" b="1" i="0" u="none" strike="noStrike" cap="none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Arial"/>
                        </a:rPr>
                        <a:t>Negocios, Arquitectura y Diseño, Humanidades y Educación, Ingeniería y Ciencias, Gobierno y Ciencias Sociales, Medicina y Ciencias de la Salud.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1600"/>
                        <a:buFont typeface="Nunito"/>
                        <a:buNone/>
                      </a:pPr>
                      <a:r>
                        <a:rPr lang="es-MX" sz="1400" b="1" i="0" u="none" strike="noStrike" cap="none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Arial"/>
                        </a:rPr>
                        <a:t>No</a:t>
                      </a:r>
                      <a:r>
                        <a:rPr lang="es-MX" sz="1400" b="1" i="0" u="none" strike="noStrike" cap="none" baseline="0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Arial"/>
                        </a:rPr>
                        <a:t> se consideró RH</a:t>
                      </a:r>
                      <a:endParaRPr sz="1400" b="1" i="0" u="none" strike="noStrike" cap="non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Arial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2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Sectores</a:t>
                      </a:r>
                      <a:endParaRPr sz="1600" b="1" i="0" u="none" strike="noStrike">
                        <a:solidFill>
                          <a:srgbClr val="000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Privado y Público</a:t>
                      </a:r>
                      <a:endParaRPr sz="1400" b="1" i="0" u="none" strike="noStrike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400" b="1" i="0" u="none" strike="noStrike" dirty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Privado y Público</a:t>
                      </a:r>
                      <a:endParaRPr sz="1400" b="1" i="0" u="none" strike="noStrike" dirty="0">
                        <a:solidFill>
                          <a:srgbClr val="00206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400" b="1" i="0" u="none" strike="noStrike" smtClean="0">
                          <a:solidFill>
                            <a:srgbClr val="00206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Privado y Público</a:t>
                      </a: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8" name="Google Shape;1128;p82"/>
          <p:cNvSpPr txBox="1"/>
          <p:nvPr/>
        </p:nvSpPr>
        <p:spPr>
          <a:xfrm>
            <a:off x="230520" y="647619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8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32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7" name="Google Shape;1167;p8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Empleadores 2018</a:t>
            </a:r>
            <a:endParaRPr sz="2800" b="1" i="0" u="none" strike="noStrike" cap="none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4" name="Google Shape;1194;p86"/>
          <p:cNvSpPr txBox="1"/>
          <p:nvPr/>
        </p:nvSpPr>
        <p:spPr>
          <a:xfrm>
            <a:off x="376849" y="1393451"/>
            <a:ext cx="5733797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Con el apoyo de una agencia externa se realizaron </a:t>
            </a:r>
            <a:r>
              <a:rPr lang="es-MX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5,811 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entrevistas </a:t>
            </a:r>
            <a:r>
              <a:rPr lang="es-MX" sz="160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a directores de </a:t>
            </a:r>
            <a:r>
              <a:rPr lang="es-MX" sz="1600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Directores </a:t>
            </a:r>
            <a:r>
              <a:rPr lang="es-MX" sz="160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de Área de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empresas medianas o grandes, </a:t>
            </a:r>
            <a:r>
              <a:rPr lang="es-MX" sz="160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que cuentan con 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cien o más empleados.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0"/>
            <a:r>
              <a:rPr lang="es-MX" sz="1600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El </a:t>
            </a:r>
            <a:r>
              <a:rPr lang="es-MX" sz="1600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estudio se llevó a cabo en </a:t>
            </a:r>
            <a:r>
              <a:rPr lang="es-MX" sz="1600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de manera </a:t>
            </a:r>
            <a:r>
              <a:rPr lang="es-MX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nacional</a:t>
            </a:r>
            <a:r>
              <a:rPr lang="es-MX" sz="1600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del 18 de </a:t>
            </a:r>
            <a:r>
              <a:rPr lang="es-MX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septiembre 2017 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al 26 de </a:t>
            </a:r>
            <a:r>
              <a:rPr lang="es-MX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enero</a:t>
            </a:r>
            <a:r>
              <a:rPr lang="es-MX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lang="es-MX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2018.</a:t>
            </a:r>
            <a:endParaRPr sz="1600" b="1" dirty="0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95" name="Google Shape;1195;p86"/>
          <p:cNvSpPr/>
          <p:nvPr/>
        </p:nvSpPr>
        <p:spPr>
          <a:xfrm>
            <a:off x="281707" y="3445815"/>
            <a:ext cx="38058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>
                <a:solidFill>
                  <a:srgbClr val="0070C0"/>
                </a:solidFill>
                <a:latin typeface="PT Sans"/>
                <a:ea typeface="PT Sans"/>
                <a:cs typeface="PT Sans"/>
                <a:sym typeface="PT Sans"/>
              </a:rPr>
              <a:t>Algunas empresas participantes</a:t>
            </a:r>
            <a:r>
              <a:rPr lang="es-MX" sz="1600" b="1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endParaRPr sz="105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96" name="Google Shape;1196;p8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Picture 38" descr="Resultado de imagen para OPERADORA COMERCIAL LIVERPO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95" y="2984547"/>
            <a:ext cx="1559065" cy="4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sultado de imagen para santa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510" y="3833426"/>
            <a:ext cx="1262867" cy="5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Resultado de imagen para SEGUROS MONTERR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5" r="15335"/>
          <a:stretch/>
        </p:blipFill>
        <p:spPr bwMode="auto">
          <a:xfrm>
            <a:off x="8255986" y="1711582"/>
            <a:ext cx="1285424" cy="93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Resultado de imagen para COST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8" y="4317692"/>
            <a:ext cx="1375218" cy="6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0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44" y="4653651"/>
            <a:ext cx="1700270" cy="113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6" descr="Resultado de imagen para HOME DEPO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952" y="3063429"/>
            <a:ext cx="668068" cy="6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Imagen relacionad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 bwMode="auto">
          <a:xfrm>
            <a:off x="9815205" y="5523143"/>
            <a:ext cx="1692318" cy="90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Resultado de imagen para CEME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5" y="5525597"/>
            <a:ext cx="1841503" cy="9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Resultado de imagen para CASAS JAVER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6" b="33336"/>
          <a:stretch/>
        </p:blipFill>
        <p:spPr bwMode="auto">
          <a:xfrm>
            <a:off x="9673716" y="4820920"/>
            <a:ext cx="1975297" cy="68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Resultado de imagen para KIMBERLY-CLARK DE MÃXICO, S.A.B. DE C.V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25" y="5640474"/>
            <a:ext cx="2398380" cy="29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2" descr="Resultado de imagen para GENERAL ELECTR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04" y="3596628"/>
            <a:ext cx="723501" cy="7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Resultado de imagen para sa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585" y="5064700"/>
            <a:ext cx="1216548" cy="11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Resultado de imagen para BIMBO SA DE CV PLANTA TIA ROS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410" y="4242266"/>
            <a:ext cx="1241004" cy="61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2" descr="Resultado de imagen para NISSAN MEXICANA, S.A. DE C.V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27" y="3459647"/>
            <a:ext cx="1166852" cy="9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Resultado de imagen para PEMEX LOGÃSTIC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428" y="1859127"/>
            <a:ext cx="1571033" cy="5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Resultado de imagen para coca cola fems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3" y="4214208"/>
            <a:ext cx="1073637" cy="65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6" descr="Resultado de imagen para d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27" y="2007851"/>
            <a:ext cx="1026479" cy="51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87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3" name="Google Shape;1203;p87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Empleadores 2013</a:t>
            </a:r>
            <a:endParaRPr sz="2800" b="1" i="0" u="none" strike="noStrike" cap="none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04" name="Google Shape;1204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520" y="1838411"/>
            <a:ext cx="5760640" cy="403244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05" name="Google Shape;1205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7631" y="1838411"/>
            <a:ext cx="5814453" cy="403886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6" name="Google Shape;1206;p87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8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34</a:t>
            </a:fld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7" name="Google Shape;1167;p8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 smtClean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Empleadores 2018</a:t>
            </a:r>
            <a:endParaRPr sz="2800" b="1" i="0" u="none" strike="noStrike" cap="none" dirty="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6" name="Google Shape;1196;p8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5508" y="1534671"/>
            <a:ext cx="43313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COMPETENCIAS REQUERIDAS POR LOS EMPLEADORES</a:t>
            </a:r>
          </a:p>
        </p:txBody>
      </p:sp>
      <p:graphicFrame>
        <p:nvGraphicFramePr>
          <p:cNvPr id="8" name="9 Gráfico"/>
          <p:cNvGraphicFramePr/>
          <p:nvPr>
            <p:extLst>
              <p:ext uri="{D42A27DB-BD31-4B8C-83A1-F6EECF244321}">
                <p14:modId xmlns:p14="http://schemas.microsoft.com/office/powerpoint/2010/main" val="4183954323"/>
              </p:ext>
            </p:extLst>
          </p:nvPr>
        </p:nvGraphicFramePr>
        <p:xfrm>
          <a:off x="928047" y="1688559"/>
          <a:ext cx="10467833" cy="461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ángulo 4"/>
          <p:cNvSpPr/>
          <p:nvPr/>
        </p:nvSpPr>
        <p:spPr>
          <a:xfrm>
            <a:off x="4722126" y="2246774"/>
            <a:ext cx="6262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Calibri Light" panose="020F0302020204030204"/>
              </a:rPr>
              <a:t>¿Me podría mencionar las 5 principales competencias que desearía </a:t>
            </a:r>
            <a:r>
              <a:rPr lang="es-MX" b="1" dirty="0" smtClean="0">
                <a:latin typeface="Calibri Light" panose="020F0302020204030204"/>
              </a:rPr>
              <a:t>usted </a:t>
            </a:r>
            <a:r>
              <a:rPr lang="es-MX" b="1" dirty="0">
                <a:latin typeface="Calibri Light" panose="020F0302020204030204"/>
              </a:rPr>
              <a:t>que los egresados universitarios tuvieran desarrolladas al momento de contratación?</a:t>
            </a:r>
          </a:p>
        </p:txBody>
      </p:sp>
    </p:spTree>
    <p:extLst>
      <p:ext uri="{BB962C8B-B14F-4D97-AF65-F5344CB8AC3E}">
        <p14:creationId xmlns:p14="http://schemas.microsoft.com/office/powerpoint/2010/main" val="39559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9" y="595557"/>
            <a:ext cx="9678676" cy="706964"/>
          </a:xfrm>
        </p:spPr>
        <p:txBody>
          <a:bodyPr/>
          <a:lstStyle/>
          <a:p>
            <a:r>
              <a:rPr lang="es-MX" dirty="0" smtClean="0"/>
              <a:t>    Ranking </a:t>
            </a:r>
            <a:r>
              <a:rPr lang="es-MX" dirty="0"/>
              <a:t>de Empleabilidad de Egresados </a:t>
            </a:r>
            <a:r>
              <a:rPr lang="es-MX" dirty="0" smtClean="0"/>
              <a:t>2019 QS*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1874" y="2084516"/>
            <a:ext cx="9855066" cy="3416300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2"/>
                </a:solidFill>
              </a:rPr>
              <a:t>E</a:t>
            </a:r>
            <a:r>
              <a:rPr lang="es-MX" sz="2000" b="1" dirty="0" smtClean="0">
                <a:solidFill>
                  <a:schemeClr val="bg2"/>
                </a:solidFill>
              </a:rPr>
              <a:t>l </a:t>
            </a:r>
            <a:r>
              <a:rPr lang="es-MX" sz="2000" b="1" dirty="0">
                <a:solidFill>
                  <a:schemeClr val="bg2"/>
                </a:solidFill>
              </a:rPr>
              <a:t>Tecnológico de Monterrey </a:t>
            </a:r>
            <a:r>
              <a:rPr lang="es-MX" sz="2000" b="1" dirty="0" smtClean="0">
                <a:solidFill>
                  <a:schemeClr val="bg2"/>
                </a:solidFill>
              </a:rPr>
              <a:t>se mantiene </a:t>
            </a:r>
            <a:r>
              <a:rPr lang="es-MX" sz="2000" b="1" dirty="0">
                <a:solidFill>
                  <a:schemeClr val="bg2"/>
                </a:solidFill>
              </a:rPr>
              <a:t>como la universidad número </a:t>
            </a:r>
            <a:r>
              <a:rPr lang="es-MX" sz="2000" b="1" dirty="0" smtClean="0">
                <a:solidFill>
                  <a:schemeClr val="bg2"/>
                </a:solidFill>
              </a:rPr>
              <a:t>1 en empleabilidad en </a:t>
            </a:r>
            <a:r>
              <a:rPr lang="es-MX" sz="2000" b="1" dirty="0">
                <a:solidFill>
                  <a:schemeClr val="bg2"/>
                </a:solidFill>
              </a:rPr>
              <a:t>México </a:t>
            </a:r>
            <a:r>
              <a:rPr lang="es-MX" sz="2000" b="1" dirty="0" smtClean="0">
                <a:solidFill>
                  <a:schemeClr val="bg2"/>
                </a:solidFill>
              </a:rPr>
              <a:t>y </a:t>
            </a:r>
            <a:r>
              <a:rPr lang="es-MX" sz="2000" b="1" dirty="0">
                <a:solidFill>
                  <a:schemeClr val="bg2"/>
                </a:solidFill>
              </a:rPr>
              <a:t>en Latinoamérica </a:t>
            </a:r>
            <a:r>
              <a:rPr lang="es-MX" sz="2000" b="1" dirty="0" smtClean="0">
                <a:solidFill>
                  <a:schemeClr val="bg2"/>
                </a:solidFill>
              </a:rPr>
              <a:t>se ubica como </a:t>
            </a:r>
            <a:r>
              <a:rPr lang="es-MX" sz="2000" b="1" dirty="0">
                <a:solidFill>
                  <a:schemeClr val="bg2"/>
                </a:solidFill>
              </a:rPr>
              <a:t>la número 2, de 32 universidades clasificadas en esta región</a:t>
            </a:r>
            <a:r>
              <a:rPr lang="es-MX" sz="2000" b="1" dirty="0" smtClean="0">
                <a:solidFill>
                  <a:schemeClr val="bg2"/>
                </a:solidFill>
              </a:rPr>
              <a:t>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s-MX" sz="2000" b="1" dirty="0">
              <a:solidFill>
                <a:schemeClr val="bg2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chemeClr val="bg2"/>
                </a:solidFill>
              </a:rPr>
              <a:t>Ascendió </a:t>
            </a:r>
            <a:r>
              <a:rPr lang="es-MX" sz="2000" b="1" dirty="0">
                <a:solidFill>
                  <a:schemeClr val="bg2"/>
                </a:solidFill>
              </a:rPr>
              <a:t>10 posiciones con respecto al año </a:t>
            </a:r>
            <a:r>
              <a:rPr lang="es-MX" sz="2000" b="1" dirty="0" smtClean="0">
                <a:solidFill>
                  <a:schemeClr val="bg2"/>
                </a:solidFill>
              </a:rPr>
              <a:t>anterior, </a:t>
            </a:r>
            <a:r>
              <a:rPr lang="es-MX" sz="2000" b="1" dirty="0">
                <a:solidFill>
                  <a:schemeClr val="bg2"/>
                </a:solidFill>
              </a:rPr>
              <a:t>colocándose en el lugar número 52 de 660 universidades evaluadas en todo el mundo.</a:t>
            </a:r>
          </a:p>
          <a:p>
            <a:endParaRPr lang="es-MX" sz="2000" dirty="0">
              <a:solidFill>
                <a:schemeClr val="bg2"/>
              </a:solidFill>
            </a:endParaRPr>
          </a:p>
          <a:p>
            <a:endParaRPr lang="es-MX" sz="200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192" y="5721750"/>
            <a:ext cx="2993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*QS </a:t>
            </a:r>
            <a:r>
              <a:rPr lang="es-MX" dirty="0" err="1"/>
              <a:t>Quacquarelli</a:t>
            </a:r>
            <a:r>
              <a:rPr lang="es-MX" dirty="0"/>
              <a:t> </a:t>
            </a:r>
            <a:r>
              <a:rPr lang="es-MX" dirty="0" err="1"/>
              <a:t>Symonds</a:t>
            </a:r>
            <a:r>
              <a:rPr lang="es-MX" dirty="0"/>
              <a:t> </a:t>
            </a:r>
            <a:r>
              <a:rPr lang="es-MX" dirty="0" err="1"/>
              <a:t>Limited</a:t>
            </a:r>
            <a:endParaRPr lang="es-MX" dirty="0"/>
          </a:p>
        </p:txBody>
      </p:sp>
      <p:sp>
        <p:nvSpPr>
          <p:cNvPr id="5" name="Rectangle 4"/>
          <p:cNvSpPr/>
          <p:nvPr/>
        </p:nvSpPr>
        <p:spPr>
          <a:xfrm>
            <a:off x="10503244" y="544267"/>
            <a:ext cx="617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14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08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36</a:t>
            </a:fld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6" name="Google Shape;1406;p108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En resumen</a:t>
            </a:r>
            <a:endParaRPr sz="2800" b="1" i="0" u="none" strike="noStrike" cap="none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07" name="Google Shape;1407;p10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5179" y="3684781"/>
            <a:ext cx="1936772" cy="252028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408" name="Google Shape;1408;p108"/>
          <p:cNvSpPr txBox="1"/>
          <p:nvPr/>
        </p:nvSpPr>
        <p:spPr>
          <a:xfrm>
            <a:off x="9438768" y="6205067"/>
            <a:ext cx="865074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4</a:t>
            </a:r>
            <a:endParaRPr/>
          </a:p>
        </p:txBody>
      </p:sp>
      <p:grpSp>
        <p:nvGrpSpPr>
          <p:cNvPr id="1409" name="Google Shape;1409;p108"/>
          <p:cNvGrpSpPr/>
          <p:nvPr/>
        </p:nvGrpSpPr>
        <p:grpSpPr>
          <a:xfrm>
            <a:off x="1582908" y="1385875"/>
            <a:ext cx="7026115" cy="5138146"/>
            <a:chOff x="18551" y="45107"/>
            <a:chExt cx="7026115" cy="5138146"/>
          </a:xfrm>
        </p:grpSpPr>
        <p:sp>
          <p:nvSpPr>
            <p:cNvPr id="1410" name="Google Shape;1410;p108"/>
            <p:cNvSpPr/>
            <p:nvPr/>
          </p:nvSpPr>
          <p:spPr>
            <a:xfrm>
              <a:off x="22316" y="45107"/>
              <a:ext cx="2907020" cy="149789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08"/>
            <p:cNvSpPr txBox="1"/>
            <p:nvPr/>
          </p:nvSpPr>
          <p:spPr>
            <a:xfrm>
              <a:off x="22316" y="419581"/>
              <a:ext cx="2532546" cy="748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254000" bIns="162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Etapa previa al levantamiento de datos</a:t>
              </a:r>
              <a:endParaRPr sz="1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12" name="Google Shape;1412;p108"/>
            <p:cNvSpPr/>
            <p:nvPr/>
          </p:nvSpPr>
          <p:spPr>
            <a:xfrm>
              <a:off x="18551" y="1119381"/>
              <a:ext cx="2177790" cy="2977620"/>
            </a:xfrm>
            <a:prstGeom prst="rect">
              <a:avLst/>
            </a:prstGeom>
            <a:solidFill>
              <a:schemeClr val="lt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08"/>
            <p:cNvSpPr txBox="1"/>
            <p:nvPr/>
          </p:nvSpPr>
          <p:spPr>
            <a:xfrm>
              <a:off x="18551" y="1119381"/>
              <a:ext cx="2177790" cy="2977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t" anchorCtr="0">
              <a:noAutofit/>
            </a:bodyPr>
            <a:lstStyle/>
            <a:p>
              <a:pPr marL="82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1. Integración de bases de datos (fuentes de información institucionales.)</a:t>
              </a:r>
              <a:endParaRPr/>
            </a:p>
            <a:p>
              <a:pPr marL="82550" marR="0" lvl="0" indent="-825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2. Desarrollo del muestreo estadístico representativo estratificado por carrera y campus</a:t>
              </a:r>
              <a:endParaRPr/>
            </a:p>
            <a:p>
              <a:pPr marL="82550" marR="0" lvl="0" indent="-825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3. Diseño/modificación de la encuesta</a:t>
              </a:r>
              <a:endParaRPr/>
            </a:p>
            <a:p>
              <a:pPr marL="82550" marR="0" lvl="0" indent="-825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4. Programación electrónica de la encuesta</a:t>
              </a:r>
              <a:endParaRPr/>
            </a:p>
            <a:p>
              <a:pPr marL="82550" marR="0" lvl="0" indent="-825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5. Capacitación a Call Center</a:t>
              </a:r>
              <a:endParaRPr/>
            </a:p>
            <a:p>
              <a:pPr marL="82550" marR="0" lvl="0" indent="-82550" algn="l" rtl="0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None/>
              </a:pPr>
              <a:endParaRPr sz="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82550" marR="0" lvl="0" indent="-82550" algn="l" rtl="0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rPr lang="es-MX" sz="10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6.Comunicado del inicio del estudio en medios institucionales</a:t>
              </a:r>
              <a:endParaRPr/>
            </a:p>
          </p:txBody>
        </p:sp>
        <p:sp>
          <p:nvSpPr>
            <p:cNvPr id="1414" name="Google Shape;1414;p108"/>
            <p:cNvSpPr/>
            <p:nvPr/>
          </p:nvSpPr>
          <p:spPr>
            <a:xfrm>
              <a:off x="2191235" y="1220223"/>
              <a:ext cx="2824249" cy="142694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576C16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08"/>
            <p:cNvSpPr txBox="1"/>
            <p:nvPr/>
          </p:nvSpPr>
          <p:spPr>
            <a:xfrm>
              <a:off x="2191235" y="1576959"/>
              <a:ext cx="2467513" cy="7134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254000" bIns="162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Etapa de levantamiento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de datos</a:t>
              </a:r>
              <a:endParaRPr sz="1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16" name="Google Shape;1416;p108"/>
            <p:cNvSpPr/>
            <p:nvPr/>
          </p:nvSpPr>
          <p:spPr>
            <a:xfrm>
              <a:off x="2192836" y="2217272"/>
              <a:ext cx="2170259" cy="2410164"/>
            </a:xfrm>
            <a:prstGeom prst="rect">
              <a:avLst/>
            </a:prstGeom>
            <a:solidFill>
              <a:schemeClr val="lt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08"/>
            <p:cNvSpPr txBox="1"/>
            <p:nvPr/>
          </p:nvSpPr>
          <p:spPr>
            <a:xfrm>
              <a:off x="2192836" y="2217272"/>
              <a:ext cx="2170259" cy="241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00" tIns="3800" rIns="3800" bIns="3800" anchor="t" anchorCtr="0">
              <a:noAutofit/>
            </a:bodyPr>
            <a:lstStyle/>
            <a:p>
              <a:pPr marL="8255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35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1. Aplicación de la encuesta vía telefónica y por Internet</a:t>
              </a:r>
              <a:endParaRPr/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2. Seguimiento del levantamiento de información.</a:t>
              </a:r>
              <a:endParaRPr/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9525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3.Comunicación constante con los campus para elevar tasas de respuesta.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18" name="Google Shape;1418;p108"/>
            <p:cNvSpPr/>
            <p:nvPr/>
          </p:nvSpPr>
          <p:spPr>
            <a:xfrm>
              <a:off x="4338889" y="2280947"/>
              <a:ext cx="2705777" cy="154077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366FF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08"/>
            <p:cNvSpPr txBox="1"/>
            <p:nvPr/>
          </p:nvSpPr>
          <p:spPr>
            <a:xfrm>
              <a:off x="4338889" y="2666140"/>
              <a:ext cx="2320584" cy="7703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254000" bIns="162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400"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Etapa de análisis y generación de resultados</a:t>
              </a:r>
              <a:endParaRPr sz="14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20" name="Google Shape;1420;p108"/>
            <p:cNvSpPr/>
            <p:nvPr/>
          </p:nvSpPr>
          <p:spPr>
            <a:xfrm>
              <a:off x="4268548" y="3400064"/>
              <a:ext cx="2166548" cy="1783189"/>
            </a:xfrm>
            <a:prstGeom prst="rect">
              <a:avLst/>
            </a:prstGeom>
            <a:solidFill>
              <a:schemeClr val="lt1"/>
            </a:solidFill>
            <a:ln w="19050" cap="rnd" cmpd="sng">
              <a:solidFill>
                <a:srgbClr val="ABD3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08"/>
            <p:cNvSpPr txBox="1"/>
            <p:nvPr/>
          </p:nvSpPr>
          <p:spPr>
            <a:xfrm>
              <a:off x="4268548" y="3400064"/>
              <a:ext cx="2166548" cy="17831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177800" marR="0" lvl="0" indent="-177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1778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1. Validación y depuración de la base de datos</a:t>
              </a:r>
              <a:endParaRPr/>
            </a:p>
            <a:p>
              <a:pPr marL="177800" marR="0" lvl="0" indent="-1778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17780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2. Análisis de la información</a:t>
              </a:r>
              <a:endParaRPr/>
            </a:p>
            <a:p>
              <a:pPr marL="177800" marR="0" lvl="0" indent="-17780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endParaRPr sz="3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177800" marR="0" lvl="0" indent="-177800" algn="l" rtl="0">
                <a:lnSpc>
                  <a:spcPct val="90000"/>
                </a:lnSpc>
                <a:spcBef>
                  <a:spcPts val="105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3. Diseño y desarrollo de productos para los usuarios de la Institución</a:t>
              </a:r>
              <a:endParaRPr/>
            </a:p>
            <a:p>
              <a:pPr marL="82550" marR="0" lvl="0" indent="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lang="es-MX" sz="1200" b="1">
                  <a:solidFill>
                    <a:schemeClr val="dk1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endParaRPr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1422" name="Google Shape;1422;p108" descr="http://3.bp.blogspot.com/-QQWDXOHaQ7s/UPUY5fj_ulI/AAAAAAAAAHM/4lf2p0hIg9U/s1600/encuest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2251" y="1745987"/>
            <a:ext cx="2002253" cy="110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108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s-MX" sz="32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/>
                <a:sym typeface="Arial"/>
              </a:rPr>
              <a:t>               Proyecto GRADUA2  </a:t>
            </a:r>
            <a:endParaRPr lang="es-MX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096" y="2938357"/>
            <a:ext cx="10599312" cy="3416301"/>
          </a:xfrm>
        </p:spPr>
        <p:txBody>
          <a:bodyPr/>
          <a:lstStyle/>
          <a:p>
            <a:pPr marL="541337" indent="-342900">
              <a:lnSpc>
                <a:spcPct val="125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Tuvo como objetivo Intercambiar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experiencias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sobre seguimiento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de egresados y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la aplicación de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resultados en sus procesos de mejora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continua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y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compartir experiencias exitosas con la comunidad académica través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de diferentes medios (i.e. manuales, seminarios, páginas web, etcétera.)</a:t>
            </a:r>
          </a:p>
          <a:p>
            <a:pPr marL="541337" indent="-342900" eaLnBrk="1" hangingPunct="1">
              <a:lnSpc>
                <a:spcPct val="125000"/>
              </a:lnSpc>
              <a:spcBef>
                <a:spcPct val="50000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Para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alcanzar ese objetivo, se integró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un grupo de trabajo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de 21 universidades e instituciones de Europa y América Latina 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con amplia experiencia en seguimiento de egresados, coordinadas </a:t>
            </a:r>
            <a:r>
              <a:rPr lang="es-MX" altLang="es-MX" sz="20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por el Tecnológico de Monterrey</a:t>
            </a:r>
            <a:r>
              <a:rPr lang="es-MX" altLang="es-MX" sz="2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198437" indent="0" eaLnBrk="1" hangingPunct="1">
              <a:lnSpc>
                <a:spcPct val="125000"/>
              </a:lnSpc>
              <a:spcBef>
                <a:spcPct val="50000"/>
              </a:spcBef>
              <a:buClrTx/>
              <a:buSzPct val="100000"/>
              <a:buNone/>
              <a:defRPr/>
            </a:pPr>
            <a:endParaRPr lang="es-MX" altLang="es-MX" sz="20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s-MX" sz="2000" dirty="0" smtClean="0">
                <a:solidFill>
                  <a:schemeClr val="bg2"/>
                </a:solidFill>
              </a:rPr>
              <a:t>   </a:t>
            </a:r>
            <a:endParaRPr lang="es-MX" sz="20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69" y="1382313"/>
            <a:ext cx="1652088" cy="1698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65505" y="604469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dirty="0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78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MX" sz="2800" dirty="0" smtClean="0">
                <a:solidFill>
                  <a:schemeClr val="bg1"/>
                </a:solidFill>
              </a:rPr>
              <a:t>38</a:t>
            </a:r>
            <a:endParaRPr lang="en-US" altLang="es-MX" sz="2800" dirty="0">
              <a:solidFill>
                <a:schemeClr val="bg1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25668" y="1390923"/>
            <a:ext cx="3810000" cy="5715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es-MX" sz="14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Alemania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Freie</a:t>
            </a: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Berlin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Universität</a:t>
            </a: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Kassel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Nacional de Mar de Plata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de Belgrano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Federal de Santa Catarina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Católica de Colombia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Pontificia Universidad Católica de Valparaíso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de Castilla-La Mancha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Politécnica de Valencia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Francia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s-MX" sz="1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Céreq</a:t>
            </a:r>
            <a:r>
              <a:rPr lang="fr-FR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(Centre d’études et de recherches sur les qualifications)</a:t>
            </a:r>
            <a:endParaRPr lang="es-ES_tradnl" altLang="es-MX" sz="13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Université de Nice Sophia Antipolis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  <a:buFontTx/>
              <a:buNone/>
              <a:defRPr/>
            </a:pP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Université de </a:t>
            </a:r>
            <a:r>
              <a:rPr lang="fr-FR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Toulosse</a:t>
            </a: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en-US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155156" y="590287"/>
            <a:ext cx="5339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s-MX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Miembros</a:t>
            </a:r>
            <a:r>
              <a:rPr lang="en-US" altLang="es-MX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de la Red GRADUA2</a:t>
            </a:r>
            <a:endParaRPr lang="en-US" altLang="es-MX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638903" y="1635624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Guatemala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Consejo Superior Universitario Centroamericano (CSUCA)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MX" altLang="es-MX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Italia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Alma </a:t>
            </a:r>
            <a:r>
              <a:rPr lang="es-MX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Laurea </a:t>
            </a:r>
            <a:r>
              <a:rPr lang="es-MX" altLang="es-MX" sz="13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Studiorum</a:t>
            </a: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fr-FR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Università di </a:t>
            </a:r>
            <a:r>
              <a:rPr lang="es-MX" altLang="es-MX" sz="13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Università </a:t>
            </a:r>
            <a:r>
              <a:rPr lang="fr-FR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 Firenze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Mexico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Tecnológico de Monterrey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Iberoamericana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Pontificia Universidad Católica del Perú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Universidad del Pacífico</a:t>
            </a:r>
            <a:endParaRPr lang="es-ES_tradnl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  <a:endParaRPr lang="es-MX" altLang="es-MX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MX" altLang="es-MX" sz="13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	</a:t>
            </a:r>
            <a:r>
              <a:rPr lang="es-MX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Universidad de Lisboa</a:t>
            </a:r>
            <a:r>
              <a:rPr lang="en-US" altLang="es-MX" sz="13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</a:t>
            </a:r>
            <a:endParaRPr lang="en-US" altLang="es-MX" sz="13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1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1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39</a:t>
            </a:r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0" name="Google Shape;1470;p113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Red GRADUA2 / Asociación Columbus</a:t>
            </a:r>
            <a:endParaRPr sz="2800" b="1" i="0" u="none" strike="noStrike" cap="none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71" name="Google Shape;1471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9342" y="1434232"/>
            <a:ext cx="3974845" cy="501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Google Shape;1472;p113"/>
          <p:cNvSpPr txBox="1"/>
          <p:nvPr/>
        </p:nvSpPr>
        <p:spPr>
          <a:xfrm>
            <a:off x="362764" y="1484784"/>
            <a:ext cx="6308506" cy="484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Char char="▶"/>
            </a:pPr>
            <a:r>
              <a:rPr lang="es-MX" sz="3400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Manual de Instrumentos y Recomendaciones sobre el Seguimiento de Egresados (disponible PDF, distribución gratuita)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400" b="1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s-MX" sz="3400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GRADUA2 / Asociación Columbus, 2006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r>
              <a:rPr lang="es-MX" sz="3400" b="1" i="0" u="sng" dirty="0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https://goo.gl/gxe044</a:t>
            </a:r>
            <a:r>
              <a:rPr lang="es-MX" sz="3400" b="1" i="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-MX" sz="3400" b="1" i="0" dirty="0" smtClean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lang="es-MX" sz="34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Noto Sans Symbols"/>
              <a:buNone/>
            </a:pPr>
            <a:endParaRPr sz="3400" b="1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3" name="Google Shape;1473;p113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2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62"/>
          <p:cNvSpPr/>
          <p:nvPr/>
        </p:nvSpPr>
        <p:spPr>
          <a:xfrm>
            <a:off x="1008555" y="2039977"/>
            <a:ext cx="1008112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Los estudios de seguimiento de egresados </a:t>
            </a:r>
            <a:r>
              <a:rPr lang="es-MX" sz="5400" b="1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son </a:t>
            </a:r>
            <a:r>
              <a:rPr lang="es-MX" sz="5400" b="1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parte fundamental de la efectividad institucional</a:t>
            </a:r>
            <a:endParaRPr sz="54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26" name="Google Shape;726;p62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95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09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</a:t>
            </a:r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0" name="Google Shape;1430;p109"/>
          <p:cNvSpPr/>
          <p:nvPr/>
        </p:nvSpPr>
        <p:spPr>
          <a:xfrm>
            <a:off x="1126654" y="2656286"/>
            <a:ext cx="100811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conocer más…</a:t>
            </a:r>
            <a:endParaRPr sz="5400" b="1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1" name="Google Shape;1431;p109"/>
          <p:cNvSpPr txBox="1"/>
          <p:nvPr/>
        </p:nvSpPr>
        <p:spPr>
          <a:xfrm>
            <a:off x="230520" y="6453336"/>
            <a:ext cx="1163719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(2017) Instituto Tecnológico y de Estudios Superiores de Monterrey. La reproducción total o parcial requiere autorización expresa del Tecnológico de Monterrey</a:t>
            </a:r>
            <a:endParaRPr sz="1200" i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10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41</a:t>
            </a:r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8" name="Google Shape;1438;p110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 dirty="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En Google Académico</a:t>
            </a:r>
            <a:endParaRPr sz="2800" b="1" i="0" u="none" strike="noStrike" cap="none" dirty="0">
              <a:solidFill>
                <a:srgbClr val="0070C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9" name="Google Shape;1439;p110"/>
          <p:cNvSpPr txBox="1">
            <a:spLocks noGrp="1"/>
          </p:cNvSpPr>
          <p:nvPr>
            <p:ph type="body" idx="1"/>
          </p:nvPr>
        </p:nvSpPr>
        <p:spPr>
          <a:xfrm>
            <a:off x="396323" y="1649907"/>
            <a:ext cx="11471387" cy="401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▶"/>
            </a:pP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Seguimiento de egresados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▶"/>
            </a:pP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Estudios de seguimiento de egresados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▶"/>
            </a:pP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Alumni</a:t>
            </a: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follow</a:t>
            </a: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up </a:t>
            </a: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studies</a:t>
            </a:r>
            <a:endParaRPr sz="4000" b="1" i="0" u="none" strike="noStrike" cap="none" dirty="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Char char="▶"/>
            </a:pP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Tracer</a:t>
            </a: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studies</a:t>
            </a:r>
            <a:r>
              <a:rPr lang="es-MX" sz="4000" b="1" i="0" u="none" strike="noStrike" cap="none" dirty="0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of </a:t>
            </a:r>
            <a:r>
              <a:rPr lang="es-MX" sz="4000" b="1" i="0" u="none" strike="noStrike" cap="none" dirty="0" err="1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graduates</a:t>
            </a:r>
            <a:endParaRPr sz="4000" b="1" i="0" u="none" strike="noStrike" cap="none" dirty="0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40" name="Google Shape;1440;p110" descr="Resultado de imagen para google academ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5526" y="4077072"/>
            <a:ext cx="2629857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10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15"/>
          <p:cNvSpPr txBox="1">
            <a:spLocks noGrp="1"/>
          </p:cNvSpPr>
          <p:nvPr>
            <p:ph type="ctrTitle"/>
          </p:nvPr>
        </p:nvSpPr>
        <p:spPr>
          <a:xfrm>
            <a:off x="3431554" y="2880360"/>
            <a:ext cx="5033885" cy="157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Nunito"/>
              <a:buNone/>
            </a:pPr>
            <a:r>
              <a:rPr lang="es-MX" sz="4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¡Muchas gracias!</a:t>
            </a:r>
            <a:endParaRPr sz="4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487" name="Google Shape;1487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5285" y="703730"/>
            <a:ext cx="3599189" cy="9509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15;p35"/>
          <p:cNvSpPr txBox="1"/>
          <p:nvPr/>
        </p:nvSpPr>
        <p:spPr>
          <a:xfrm>
            <a:off x="4848744" y="4146886"/>
            <a:ext cx="5633579" cy="116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r>
              <a:rPr lang="es-MX" sz="24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Dr. Teófilo J. Ramos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r>
              <a:rPr lang="es-MX" sz="2400" b="0" i="0" u="none" strike="noStrike" cap="none" dirty="0" smtClean="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tramos@itesm.mx</a:t>
            </a:r>
            <a:endParaRPr sz="18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lang="es-MX" i="1" dirty="0" smtClea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1194" y="295731"/>
            <a:ext cx="838090" cy="767687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MX" sz="2800" dirty="0" smtClean="0">
                <a:solidFill>
                  <a:schemeClr val="bg1"/>
                </a:solidFill>
              </a:rPr>
              <a:t>45</a:t>
            </a:r>
            <a:endParaRPr lang="en-US" altLang="es-MX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2" name="Google Shape;732;p63"/>
          <p:cNvCxnSpPr/>
          <p:nvPr/>
        </p:nvCxnSpPr>
        <p:spPr>
          <a:xfrm rot="10800000">
            <a:off x="5997722" y="1527460"/>
            <a:ext cx="0" cy="63215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33" name="Google Shape;733;p63"/>
          <p:cNvCxnSpPr/>
          <p:nvPr/>
        </p:nvCxnSpPr>
        <p:spPr>
          <a:xfrm rot="10800000">
            <a:off x="6200922" y="1527460"/>
            <a:ext cx="0" cy="63215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4" name="Google Shape;734;p63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5" name="Google Shape;735;p63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Efectividad institucional: estrategia de aseguramiento de la calidad académica</a:t>
            </a:r>
            <a:endParaRPr/>
          </a:p>
        </p:txBody>
      </p:sp>
      <p:sp>
        <p:nvSpPr>
          <p:cNvPr id="736" name="Google Shape;736;p63"/>
          <p:cNvSpPr txBox="1"/>
          <p:nvPr/>
        </p:nvSpPr>
        <p:spPr>
          <a:xfrm>
            <a:off x="1447617" y="1339602"/>
            <a:ext cx="201343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Estudios de egresados: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Percepción 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Empleadores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7" name="Google Shape;737;p63"/>
          <p:cNvSpPr/>
          <p:nvPr/>
        </p:nvSpPr>
        <p:spPr>
          <a:xfrm>
            <a:off x="7463358" y="6189099"/>
            <a:ext cx="403700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3" marR="0" lvl="2" indent="-18256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→ Retroalimentar a los programas académicos</a:t>
            </a:r>
            <a:endParaRPr/>
          </a:p>
        </p:txBody>
      </p:sp>
      <p:pic>
        <p:nvPicPr>
          <p:cNvPr id="738" name="Google Shape;73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599" y="1970318"/>
            <a:ext cx="5633216" cy="4517564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63"/>
          <p:cNvSpPr txBox="1"/>
          <p:nvPr/>
        </p:nvSpPr>
        <p:spPr>
          <a:xfrm>
            <a:off x="6498998" y="2809507"/>
            <a:ext cx="12937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Selección de alumnos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0" name="Google Shape;740;p63"/>
          <p:cNvSpPr txBox="1"/>
          <p:nvPr/>
        </p:nvSpPr>
        <p:spPr>
          <a:xfrm>
            <a:off x="7630610" y="1570625"/>
            <a:ext cx="224263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Criterios de admisión: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Pruebas estandarizadas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(PAA, PAEP)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Antecedentes académicos </a:t>
            </a:r>
            <a:endParaRPr/>
          </a:p>
        </p:txBody>
      </p:sp>
      <p:sp>
        <p:nvSpPr>
          <p:cNvPr id="741" name="Google Shape;741;p63"/>
          <p:cNvSpPr txBox="1"/>
          <p:nvPr/>
        </p:nvSpPr>
        <p:spPr>
          <a:xfrm>
            <a:off x="6498998" y="4829643"/>
            <a:ext cx="12937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Evaluación académica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742" name="Google Shape;742;p63"/>
          <p:cNvSpPr txBox="1"/>
          <p:nvPr/>
        </p:nvSpPr>
        <p:spPr>
          <a:xfrm>
            <a:off x="4327121" y="4829643"/>
            <a:ext cx="14162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Acreditaciones y rankings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3" name="Google Shape;743;p63"/>
          <p:cNvSpPr txBox="1"/>
          <p:nvPr/>
        </p:nvSpPr>
        <p:spPr>
          <a:xfrm>
            <a:off x="4473057" y="2808865"/>
            <a:ext cx="12937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bg1"/>
                </a:solidFill>
                <a:latin typeface="Arial Narrow"/>
                <a:ea typeface="Arial Narrow"/>
                <a:cs typeface="Arial Narrow"/>
                <a:sym typeface="Arial Narrow"/>
              </a:rPr>
              <a:t>Seguimiento  de egresados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44" name="Google Shape;744;p63"/>
          <p:cNvSpPr/>
          <p:nvPr/>
        </p:nvSpPr>
        <p:spPr>
          <a:xfrm>
            <a:off x="8077456" y="4455336"/>
            <a:ext cx="253505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Pruebas nacionales (CENEVAL, PLANEA)  e  internacionales (TOEFL).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Evaluación de competencias de egreso (learning outcomes assessment)  (Disciplinarias y generales) de todos los programas académicos.</a:t>
            </a:r>
            <a:endParaRPr/>
          </a:p>
        </p:txBody>
      </p:sp>
      <p:sp>
        <p:nvSpPr>
          <p:cNvPr id="745" name="Google Shape;745;p63"/>
          <p:cNvSpPr txBox="1"/>
          <p:nvPr/>
        </p:nvSpPr>
        <p:spPr>
          <a:xfrm>
            <a:off x="1536655" y="5209389"/>
            <a:ext cx="239970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✓"/>
            </a:pPr>
            <a:r>
              <a:rPr lang="es-MX" sz="1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Institucionales y de programa</a:t>
            </a:r>
            <a:endParaRPr/>
          </a:p>
        </p:txBody>
      </p:sp>
      <p:sp>
        <p:nvSpPr>
          <p:cNvPr id="746" name="Google Shape;746;p63"/>
          <p:cNvSpPr/>
          <p:nvPr/>
        </p:nvSpPr>
        <p:spPr>
          <a:xfrm>
            <a:off x="1536655" y="5533520"/>
            <a:ext cx="27396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marR="0" lvl="2" indent="-1841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→ Cumplimiento de estándares nacionales e internacionales</a:t>
            </a:r>
            <a:endParaRPr/>
          </a:p>
        </p:txBody>
      </p:sp>
      <p:sp>
        <p:nvSpPr>
          <p:cNvPr id="747" name="Google Shape;747;p63"/>
          <p:cNvSpPr/>
          <p:nvPr/>
        </p:nvSpPr>
        <p:spPr>
          <a:xfrm>
            <a:off x="7767648" y="2690917"/>
            <a:ext cx="273961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850" marR="0" lvl="2" indent="-1841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→ Monitoreo de requisitos mínimos de admisión e identificación de alumnos en situación de riesgo</a:t>
            </a:r>
            <a:endParaRPr/>
          </a:p>
        </p:txBody>
      </p:sp>
      <p:sp>
        <p:nvSpPr>
          <p:cNvPr id="748" name="Google Shape;748;p63"/>
          <p:cNvSpPr txBox="1"/>
          <p:nvPr/>
        </p:nvSpPr>
        <p:spPr>
          <a:xfrm>
            <a:off x="1634022" y="1570625"/>
            <a:ext cx="328678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Candidatos a graduarse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3 meses de graduados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año de graduados (con otras universidades)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Trayectoria de graduados  5, 10, 15, 20, y 25 años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año de graduados (maestrías)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Especialidades medicas (bianual)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medicina (anual)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 doctorados (anual)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Estudio del sector público y privado</a:t>
            </a:r>
            <a:endParaRPr/>
          </a:p>
        </p:txBody>
      </p:sp>
      <p:cxnSp>
        <p:nvCxnSpPr>
          <p:cNvPr id="749" name="Google Shape;749;p63"/>
          <p:cNvCxnSpPr/>
          <p:nvPr/>
        </p:nvCxnSpPr>
        <p:spPr>
          <a:xfrm rot="10800000">
            <a:off x="1686811" y="4119533"/>
            <a:ext cx="2347008" cy="1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0" name="Google Shape;750;p63"/>
          <p:cNvCxnSpPr/>
          <p:nvPr/>
        </p:nvCxnSpPr>
        <p:spPr>
          <a:xfrm rot="10800000">
            <a:off x="1664149" y="4335875"/>
            <a:ext cx="2347008" cy="1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1" name="Google Shape;751;p63"/>
          <p:cNvCxnSpPr/>
          <p:nvPr/>
        </p:nvCxnSpPr>
        <p:spPr>
          <a:xfrm rot="10800000">
            <a:off x="8171478" y="4117635"/>
            <a:ext cx="2347008" cy="1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2" name="Google Shape;752;p63"/>
          <p:cNvCxnSpPr/>
          <p:nvPr/>
        </p:nvCxnSpPr>
        <p:spPr>
          <a:xfrm rot="10800000">
            <a:off x="8161341" y="4333983"/>
            <a:ext cx="2347008" cy="1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753" name="Google Shape;753;p63"/>
          <p:cNvSpPr txBox="1"/>
          <p:nvPr/>
        </p:nvSpPr>
        <p:spPr>
          <a:xfrm>
            <a:off x="5045791" y="3489316"/>
            <a:ext cx="20897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s-MX" sz="16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Análisis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s-MX" sz="16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estratégico 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s-MX" sz="16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mejora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 Narrow"/>
              <a:buNone/>
            </a:pPr>
            <a:r>
              <a:rPr lang="es-MX" sz="16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continua</a:t>
            </a:r>
            <a:endParaRPr/>
          </a:p>
        </p:txBody>
      </p:sp>
      <p:sp>
        <p:nvSpPr>
          <p:cNvPr id="754" name="Google Shape;754;p63"/>
          <p:cNvSpPr txBox="1"/>
          <p:nvPr/>
        </p:nvSpPr>
        <p:spPr>
          <a:xfrm>
            <a:off x="5295542" y="4501095"/>
            <a:ext cx="16243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Indicadores, tableros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análisis y reportes</a:t>
            </a:r>
            <a:endParaRPr sz="1000" b="1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5" name="Google Shape;755;p63"/>
          <p:cNvSpPr/>
          <p:nvPr/>
        </p:nvSpPr>
        <p:spPr>
          <a:xfrm>
            <a:off x="1126654" y="3645024"/>
            <a:ext cx="28989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3" marR="0" lvl="2" indent="-182562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1" u="none" strike="noStrike" cap="non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→ Retroalimentar planes de estudio y Centros de Vida y Carrera</a:t>
            </a:r>
            <a:endParaRPr/>
          </a:p>
        </p:txBody>
      </p:sp>
      <p:sp>
        <p:nvSpPr>
          <p:cNvPr id="756" name="Google Shape;756;p63"/>
          <p:cNvSpPr txBox="1"/>
          <p:nvPr/>
        </p:nvSpPr>
        <p:spPr>
          <a:xfrm>
            <a:off x="8609479" y="6356353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7" name="Google Shape;757;p63"/>
          <p:cNvCxnSpPr/>
          <p:nvPr/>
        </p:nvCxnSpPr>
        <p:spPr>
          <a:xfrm rot="10800000">
            <a:off x="5997722" y="6100115"/>
            <a:ext cx="0" cy="63215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58" name="Google Shape;758;p63"/>
          <p:cNvCxnSpPr/>
          <p:nvPr/>
        </p:nvCxnSpPr>
        <p:spPr>
          <a:xfrm rot="10800000">
            <a:off x="6200922" y="6100115"/>
            <a:ext cx="0" cy="632158"/>
          </a:xfrm>
          <a:prstGeom prst="straightConnector1">
            <a:avLst/>
          </a:prstGeom>
          <a:noFill/>
          <a:ln w="12700" cap="flat" cmpd="sng">
            <a:solidFill>
              <a:srgbClr val="0070C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59" name="Google Shape;759;p63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3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1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fld>
            <a:endParaRPr sz="2800" b="0" i="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51"/>
          <p:cNvSpPr/>
          <p:nvPr/>
        </p:nvSpPr>
        <p:spPr>
          <a:xfrm>
            <a:off x="1126654" y="2719590"/>
            <a:ext cx="100811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5400" b="1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5" name="Google Shape;595;p51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2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02" name="Google Shape;602;p52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3" name="Google Shape;603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086" y="2148201"/>
            <a:ext cx="1349812" cy="144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2" descr="Resultado de imagen para sacscoc"/>
          <p:cNvPicPr preferRelativeResize="0"/>
          <p:nvPr/>
        </p:nvPicPr>
        <p:blipFill rotWithShape="1">
          <a:blip r:embed="rId4">
            <a:alphaModFix/>
          </a:blip>
          <a:srcRect t="20654" b="27261"/>
          <a:stretch/>
        </p:blipFill>
        <p:spPr>
          <a:xfrm>
            <a:off x="8316817" y="4062589"/>
            <a:ext cx="2709840" cy="131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6037" y="1508963"/>
            <a:ext cx="3353144" cy="1204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7724" y="4747146"/>
            <a:ext cx="3124424" cy="87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9851" y="3277441"/>
            <a:ext cx="2617813" cy="101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67251" y="3049544"/>
            <a:ext cx="2004687" cy="1781944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52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394" y="1822392"/>
            <a:ext cx="2737341" cy="89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55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9" name="Google Shape;639;p55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0" name="Google Shape;640;p55"/>
          <p:cNvSpPr/>
          <p:nvPr/>
        </p:nvSpPr>
        <p:spPr>
          <a:xfrm>
            <a:off x="2566814" y="1621244"/>
            <a:ext cx="937290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“El seguimiento de egresados es una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actividad de </a:t>
            </a:r>
            <a:r>
              <a:rPr lang="es-MX" sz="1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primordial importancia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 las políticas educativas nacionales e internacionales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por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 que en este criterio evalúa si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Existen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bases de datos actualizadas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 los egresados 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del programa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académico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  <a:endParaRPr dirty="0"/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realizan encuestas periódicas a los </a:t>
            </a:r>
            <a:r>
              <a:rPr lang="es-MX" sz="1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empleadores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orientadas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 conocer el desempeño profesional de 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los egresados;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Se efectúan encuestas periódicas a los egresados 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para </a:t>
            </a:r>
            <a:r>
              <a:rPr lang="es-MX" sz="1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conocer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su situación laboral y el grado de </a:t>
            </a:r>
            <a:r>
              <a:rPr lang="es-MX" sz="18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satisfacción respecto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 la pertinencia del programa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;</a:t>
            </a:r>
          </a:p>
          <a:p>
            <a:pPr marL="285750" lvl="0" indent="-285750">
              <a:buClr>
                <a:schemeClr val="dk1"/>
              </a:buClr>
              <a:buSzPts val="1800"/>
              <a:buFont typeface="Arial"/>
              <a:buChar char="•"/>
            </a:pP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Existe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un documento que muestre el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análisis de los resultados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 las encuestas, así como mecanismos a fin de </a:t>
            </a:r>
            <a:r>
              <a:rPr lang="es-MX" sz="18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incorporar estos resultados para revisar y actualizar el plan de estudios.</a:t>
            </a:r>
            <a:endParaRPr sz="1800" b="1" dirty="0">
              <a:solidFill>
                <a:srgbClr val="0070C0"/>
              </a:solidFill>
              <a:latin typeface="Nunito"/>
              <a:ea typeface="Nunito"/>
              <a:cs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0"/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Por otra parte, también es importante valorar si existen 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mecanismos para 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lograr que los egresados contribuyan a mejorar el 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programa académico</a:t>
            </a:r>
            <a:r>
              <a:rPr lang="es-MX" sz="1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mediante la impartición de conferencias o cursos</a:t>
            </a:r>
            <a:r>
              <a:rPr lang="es-MX" sz="18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.”</a:t>
            </a:r>
            <a:endParaRPr dirty="0"/>
          </a:p>
        </p:txBody>
      </p:sp>
      <p:sp>
        <p:nvSpPr>
          <p:cNvPr id="641" name="Google Shape;641;p55"/>
          <p:cNvSpPr txBox="1"/>
          <p:nvPr/>
        </p:nvSpPr>
        <p:spPr>
          <a:xfrm>
            <a:off x="576562" y="5923934"/>
            <a:ext cx="10945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MX" sz="1400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Fuente: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 General de Referencia para los Procesos de Acreditación de Programas Académicos de Tipo Superior Ver. </a:t>
            </a:r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3.0</a:t>
            </a:r>
            <a:r>
              <a:rPr lang="es-MX" sz="1400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– COPAES. Noviembre 2016</a:t>
            </a:r>
            <a:endParaRPr dirty="0"/>
          </a:p>
        </p:txBody>
      </p:sp>
      <p:pic>
        <p:nvPicPr>
          <p:cNvPr id="642" name="Google Shape;64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8" y="3212976"/>
            <a:ext cx="2605302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55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6"/>
          <p:cNvSpPr txBox="1">
            <a:spLocks noGrp="1"/>
          </p:cNvSpPr>
          <p:nvPr>
            <p:ph type="title"/>
          </p:nvPr>
        </p:nvSpPr>
        <p:spPr>
          <a:xfrm>
            <a:off x="589789" y="577269"/>
            <a:ext cx="8794727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Nunito"/>
              <a:buNone/>
            </a:pPr>
            <a:r>
              <a:rPr lang="es-MX" sz="2800" b="1" i="0" u="none" strike="noStrike" cap="none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El seguimiento de egresados y las acreditaciones</a:t>
            </a:r>
            <a:endParaRPr sz="2800" b="1" i="0" u="none" strike="noStrike" cap="none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50" name="Google Shape;650;p56"/>
          <p:cNvSpPr txBox="1">
            <a:spLocks noGrp="1"/>
          </p:cNvSpPr>
          <p:nvPr>
            <p:ph type="sldNum" idx="12"/>
          </p:nvPr>
        </p:nvSpPr>
        <p:spPr>
          <a:xfrm>
            <a:off x="10351194" y="295731"/>
            <a:ext cx="838090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28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fld>
            <a:endParaRPr sz="2800" b="0" i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6756" y="1426737"/>
            <a:ext cx="2428875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56"/>
          <p:cNvSpPr txBox="1"/>
          <p:nvPr/>
        </p:nvSpPr>
        <p:spPr>
          <a:xfrm>
            <a:off x="230520" y="6453336"/>
            <a:ext cx="11637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D.R. (201</a:t>
            </a:r>
            <a:r>
              <a:rPr lang="es-MX" sz="1200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s-MX" sz="1200" b="0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) Instituto Tecnológico y de Estudios Superiores de Monterrey. La reproducción total o parcial requiere autorización expresa del Tecnológico de Monterrey</a:t>
            </a:r>
            <a:endParaRPr sz="1200" b="0" i="1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521" y="1975958"/>
            <a:ext cx="11372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3.2 PERTINENCIA</a:t>
            </a:r>
          </a:p>
          <a:p>
            <a:endParaRPr lang="es-MX" sz="2000" b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Se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evalúa si el PE responde actualmente a las necesidades regionales, estatales o nacionales, considerando el análisis del campo laboral, el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seguimiento de egresados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, las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opiniones de empleadores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y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grupos de interés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, las tendencias profesionales, así como el avance disciplinario y tecnológico; si cuenta con un proceso de revisión sistemática, donde participen los grupos de interés </a:t>
            </a:r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para </a:t>
            </a:r>
            <a:r>
              <a:rPr lang="es-MX" sz="2000" b="1" dirty="0" smtClean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asegurar su pertinencia y congruencia con las necesidades,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la misión de la institución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 y la de la unidad académica donde opera. </a:t>
            </a:r>
          </a:p>
          <a:p>
            <a:endParaRPr lang="es-MX" sz="2000" b="1" dirty="0">
              <a:solidFill>
                <a:schemeClr val="dk1"/>
              </a:solidFill>
              <a:latin typeface="Nunito"/>
              <a:ea typeface="Nunito"/>
              <a:cs typeface="Nunito"/>
            </a:endParaRPr>
          </a:p>
          <a:p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Preguntas 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y evidencias</a:t>
            </a:r>
          </a:p>
          <a:p>
            <a:r>
              <a:rPr lang="es-MX" sz="2000" b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¿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El PE opera un proceso formal y sistemático que permite </a:t>
            </a:r>
            <a:r>
              <a:rPr lang="es-MX" sz="2000" b="1" dirty="0">
                <a:solidFill>
                  <a:srgbClr val="0070C0"/>
                </a:solidFill>
                <a:latin typeface="Nunito"/>
                <a:ea typeface="Nunito"/>
                <a:cs typeface="Nunito"/>
              </a:rPr>
              <a:t>obtener y analizar periódicamente la opinión de los egresados / empleadores</a:t>
            </a:r>
            <a:r>
              <a:rPr lang="es-MX" sz="2000" b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545" y="6145559"/>
            <a:ext cx="6234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i="1" dirty="0" smtClean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Fuente: Marco </a:t>
            </a:r>
            <a:r>
              <a:rPr lang="es-MX" b="1" i="1" dirty="0">
                <a:solidFill>
                  <a:schemeClr val="dk1"/>
                </a:solidFill>
                <a:latin typeface="Nunito"/>
                <a:ea typeface="Nunito"/>
                <a:cs typeface="Nunito"/>
              </a:rPr>
              <a:t>de Referencia 2018 del CACEI en el Contexto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1878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n Boardroom">
  <a:themeElements>
    <a:clrScheme name="Custom 3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0E72EC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3816</Words>
  <Application>Microsoft Office PowerPoint</Application>
  <PresentationFormat>Custom</PresentationFormat>
  <Paragraphs>651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Arial</vt:lpstr>
      <vt:lpstr>Arial Narrow</vt:lpstr>
      <vt:lpstr>Corbel</vt:lpstr>
      <vt:lpstr>Century Gothic</vt:lpstr>
      <vt:lpstr>Calibri</vt:lpstr>
      <vt:lpstr>Neue Haas Unica W1G Thin</vt:lpstr>
      <vt:lpstr>Noto Sans Symbols</vt:lpstr>
      <vt:lpstr>Calibri Light</vt:lpstr>
      <vt:lpstr>Tahoma</vt:lpstr>
      <vt:lpstr>PT Sans</vt:lpstr>
      <vt:lpstr>Arial Black</vt:lpstr>
      <vt:lpstr>Times New Roman</vt:lpstr>
      <vt:lpstr>ＭＳ Ｐゴシック</vt:lpstr>
      <vt:lpstr>Nunito</vt:lpstr>
      <vt:lpstr>Ion Boardroom</vt:lpstr>
      <vt:lpstr>3er Seminario Internacional de Educación Superior Abierta y a Distancia – México:       “La Educación a Distancia en México, Oportunidad de Desarrollo”  </vt:lpstr>
      <vt:lpstr>Proceso de aseguramiento de la calidad</vt:lpstr>
      <vt:lpstr>Proceso educativo</vt:lpstr>
      <vt:lpstr>PowerPoint Presentation</vt:lpstr>
      <vt:lpstr>Efectividad institucional: estrategia de aseguramiento de la calidad académica</vt:lpstr>
      <vt:lpstr>PowerPoint Presentation</vt:lpstr>
      <vt:lpstr>El seguimiento de egresados y las acreditaciones</vt:lpstr>
      <vt:lpstr>El seguimiento de egresados y las acreditaciones</vt:lpstr>
      <vt:lpstr>El seguimiento de egresados y las acreditaciones</vt:lpstr>
      <vt:lpstr>El seguimiento de egresados y las acreditaciones</vt:lpstr>
      <vt:lpstr>El seguimiento de egresados y las acreditaciones</vt:lpstr>
      <vt:lpstr>El seguimiento de egresados y las acreditaciones</vt:lpstr>
      <vt:lpstr>PowerPoint Presentation</vt:lpstr>
      <vt:lpstr>PowerPoint Presentation</vt:lpstr>
      <vt:lpstr>Objetivos de los estudios</vt:lpstr>
      <vt:lpstr>PowerPoint Presentation</vt:lpstr>
      <vt:lpstr>Estudios institucionales</vt:lpstr>
      <vt:lpstr>Candidatos a graduarse</vt:lpstr>
      <vt:lpstr>Satisfacción respecto a servicios y vivencia en el Tec  Candidatos a graduarse</vt:lpstr>
      <vt:lpstr>Empleo a tres meses de graduados</vt:lpstr>
      <vt:lpstr>Ejemplo de indicadores de calidad del empleo – Empleo a tres meses de graduados</vt:lpstr>
      <vt:lpstr>Posgrado</vt:lpstr>
      <vt:lpstr>Posgrado</vt:lpstr>
      <vt:lpstr>Trayectoria Profesional</vt:lpstr>
      <vt:lpstr>Emprendimiento: Participación en actividad empresarial</vt:lpstr>
      <vt:lpstr>Sabemos el porcentaje de graduados que estudian posgrado y dónde lo hacen</vt:lpstr>
      <vt:lpstr>En su trayectoria profesional, los graduados exhiben las características de la Visión</vt:lpstr>
      <vt:lpstr>Sector Público y Privado* </vt:lpstr>
      <vt:lpstr>Sector Público y Privado</vt:lpstr>
      <vt:lpstr>Empleadores</vt:lpstr>
      <vt:lpstr>Empleadores</vt:lpstr>
      <vt:lpstr>Empleadores 2018</vt:lpstr>
      <vt:lpstr>Empleadores 2013</vt:lpstr>
      <vt:lpstr>Empleadores 2018</vt:lpstr>
      <vt:lpstr>    Ranking de Empleabilidad de Egresados 2019 QS*</vt:lpstr>
      <vt:lpstr>En resumen</vt:lpstr>
      <vt:lpstr>               Proyecto GRADUA2  </vt:lpstr>
      <vt:lpstr>PowerPoint Presentation</vt:lpstr>
      <vt:lpstr>Red GRADUA2 / Asociación Columbus</vt:lpstr>
      <vt:lpstr>PowerPoint Presentation</vt:lpstr>
      <vt:lpstr>En Google Académico</vt:lpstr>
      <vt:lpstr>¡Muchas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seguimiento de egresados universitarios como una estrategia de Efectividad Institucional</dc:title>
  <dc:creator>Teofilo</dc:creator>
  <cp:lastModifiedBy>Teofilo</cp:lastModifiedBy>
  <cp:revision>152</cp:revision>
  <dcterms:modified xsi:type="dcterms:W3CDTF">2018-09-13T16:15:30Z</dcterms:modified>
</cp:coreProperties>
</file>