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73" r:id="rId8"/>
    <p:sldId id="274" r:id="rId9"/>
    <p:sldId id="275"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6858000" type="screen4x3"/>
  <p:notesSz cx="6858000" cy="9144000"/>
  <p:embeddedFontLst>
    <p:embeddedFont>
      <p:font typeface="Roboto" panose="020B0604020202020204" charset="0"/>
      <p:regular r:id="rId23"/>
      <p:bold r:id="rId24"/>
      <p:italic r:id="rId25"/>
      <p:boldItalic r:id="rId26"/>
    </p:embeddedFont>
    <p:embeddedFont>
      <p:font typeface="Calibri" panose="020F050202020403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6">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7" d="100"/>
          <a:sy n="67" d="100"/>
        </p:scale>
        <p:origin x="-1464" y="-132"/>
      </p:cViewPr>
      <p:guideLst>
        <p:guide orient="horz" pos="216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‹Nº›</a:t>
            </a:fld>
            <a:endParaRPr/>
          </a:p>
        </p:txBody>
      </p:sp>
    </p:spTree>
    <p:extLst>
      <p:ext uri="{BB962C8B-B14F-4D97-AF65-F5344CB8AC3E}">
        <p14:creationId xmlns:p14="http://schemas.microsoft.com/office/powerpoint/2010/main" val="33165193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4206707145_0_4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4206707145_0_4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4206707145_0_4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g4206707145_0_4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4206707145_0_4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g4206707145_0_4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29a463a10_0_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429a463a10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429a463a10_2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429a463a10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29a463a10_4_1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429a463a10_4_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29a463a10_3_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g429a463a10_3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206707145_0_4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g4206707145_0_4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20a3660cb_1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g420a3660cb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4206707145_0_4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g4206707145_0_4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20a3660cb_4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420a3660cb_4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29a463a10_3_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429a463a10_3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4206707145_0_4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g4206707145_0_4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4206707145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4206707145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78"/>
        <p:cNvGrpSpPr/>
        <p:nvPr/>
      </p:nvGrpSpPr>
      <p:grpSpPr>
        <a:xfrm>
          <a:off x="0" y="0"/>
          <a:ext cx="0" cy="0"/>
          <a:chOff x="0" y="0"/>
          <a:chExt cx="0" cy="0"/>
        </a:xfrm>
      </p:grpSpPr>
      <p:sp>
        <p:nvSpPr>
          <p:cNvPr id="79" name="Google Shape;79;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5" name="Google Shape;35;p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 name="Google Shape;45;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Google Shape;46;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47"/>
        <p:cNvGrpSpPr/>
        <p:nvPr/>
      </p:nvGrpSpPr>
      <p:grpSpPr>
        <a:xfrm>
          <a:off x="0" y="0"/>
          <a:ext cx="0" cy="0"/>
          <a:chOff x="0" y="0"/>
          <a:chExt cx="0" cy="0"/>
        </a:xfrm>
      </p:grpSpPr>
      <p:sp>
        <p:nvSpPr>
          <p:cNvPr id="48" name="Google Shape;4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9" name="Google Shape;4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0" name="Google Shape;5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3" name="Google Shape;53;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5" name="Google Shape;55;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8" name="Google Shape;58;p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 name="Google Shape;59;p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forbes.com.mx/los-jovenes-no-estan-eligiendo-las-profesiones-del-futur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13"/>
          <p:cNvSpPr txBox="1"/>
          <p:nvPr/>
        </p:nvSpPr>
        <p:spPr>
          <a:xfrm>
            <a:off x="1216050" y="2719375"/>
            <a:ext cx="5683200" cy="8589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4400"/>
              <a:buFont typeface="Calibri"/>
              <a:buNone/>
            </a:pPr>
            <a:r>
              <a:rPr lang="en-US" sz="2800" b="1">
                <a:solidFill>
                  <a:srgbClr val="83C345"/>
                </a:solidFill>
                <a:latin typeface="Calibri"/>
                <a:ea typeface="Calibri"/>
                <a:cs typeface="Calibri"/>
                <a:sym typeface="Calibri"/>
              </a:rPr>
              <a:t>La Educación en línea frente a los nuevos retos profesionales</a:t>
            </a:r>
            <a:endParaRPr sz="2800" b="1">
              <a:solidFill>
                <a:srgbClr val="83C345"/>
              </a:solidFill>
              <a:latin typeface="Calibri"/>
              <a:ea typeface="Calibri"/>
              <a:cs typeface="Calibri"/>
              <a:sym typeface="Calibri"/>
            </a:endParaRPr>
          </a:p>
          <a:p>
            <a:pPr marL="0" marR="0" lvl="0" indent="0" algn="ctr" rtl="0">
              <a:lnSpc>
                <a:spcPct val="100000"/>
              </a:lnSpc>
              <a:spcBef>
                <a:spcPts val="0"/>
              </a:spcBef>
              <a:spcAft>
                <a:spcPts val="0"/>
              </a:spcAft>
              <a:buClr>
                <a:srgbClr val="44A023"/>
              </a:buClr>
              <a:buSzPts val="2800"/>
              <a:buFont typeface="Calibri"/>
              <a:buNone/>
            </a:pPr>
            <a:endParaRPr sz="2800" b="1">
              <a:solidFill>
                <a:srgbClr val="83C345"/>
              </a:solidFill>
              <a:latin typeface="Calibri"/>
              <a:ea typeface="Calibri"/>
              <a:cs typeface="Calibri"/>
              <a:sym typeface="Calibri"/>
            </a:endParaRPr>
          </a:p>
        </p:txBody>
      </p:sp>
      <p:sp>
        <p:nvSpPr>
          <p:cNvPr id="89" name="Google Shape;89;p13"/>
          <p:cNvSpPr txBox="1"/>
          <p:nvPr/>
        </p:nvSpPr>
        <p:spPr>
          <a:xfrm>
            <a:off x="1371600" y="4079500"/>
            <a:ext cx="6400800" cy="521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000" b="1">
                <a:solidFill>
                  <a:srgbClr val="999999"/>
                </a:solidFill>
                <a:latin typeface="Calibri"/>
                <a:ea typeface="Calibri"/>
                <a:cs typeface="Calibri"/>
                <a:sym typeface="Calibri"/>
              </a:rPr>
              <a:t>MTRA. CLAUDIA MEJÍA MARTÍNEZ</a:t>
            </a:r>
            <a:endParaRPr sz="2000" b="1">
              <a:solidFill>
                <a:srgbClr val="99999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19"/>
          <p:cNvSpPr txBox="1"/>
          <p:nvPr/>
        </p:nvSpPr>
        <p:spPr>
          <a:xfrm>
            <a:off x="636125" y="1639825"/>
            <a:ext cx="4002600" cy="4581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00">
                <a:latin typeface="Calibri"/>
                <a:ea typeface="Calibri"/>
                <a:cs typeface="Calibri"/>
                <a:sym typeface="Calibri"/>
              </a:rPr>
              <a:t>La reorganización de las instituciones de educación superior requiere el tránsito de un modelo pasivo a un modelo moderno, flexible y participativo, que garantice la calidad humana y profesional de sus egresados.</a:t>
            </a:r>
            <a:endParaRPr sz="1600">
              <a:latin typeface="Calibri"/>
              <a:ea typeface="Calibri"/>
              <a:cs typeface="Calibri"/>
              <a:sym typeface="Calibri"/>
            </a:endParaRPr>
          </a:p>
          <a:p>
            <a:pPr marL="0" lvl="0" indent="0" algn="l" rtl="0">
              <a:lnSpc>
                <a:spcPct val="115000"/>
              </a:lnSpc>
              <a:spcBef>
                <a:spcPts val="800"/>
              </a:spcBef>
              <a:spcAft>
                <a:spcPts val="0"/>
              </a:spcAft>
              <a:buNone/>
            </a:pPr>
            <a:r>
              <a:rPr lang="en-US" sz="1600">
                <a:latin typeface="Calibri"/>
                <a:ea typeface="Calibri"/>
                <a:cs typeface="Calibri"/>
                <a:sym typeface="Calibri"/>
              </a:rPr>
              <a:t>Es por esto, que el enfoque del </a:t>
            </a:r>
            <a:r>
              <a:rPr lang="en-US" sz="1600" b="1">
                <a:latin typeface="Calibri"/>
                <a:ea typeface="Calibri"/>
                <a:cs typeface="Calibri"/>
                <a:sym typeface="Calibri"/>
              </a:rPr>
              <a:t>modelo educativo</a:t>
            </a:r>
            <a:r>
              <a:rPr lang="en-US" sz="1600">
                <a:latin typeface="Calibri"/>
                <a:ea typeface="Calibri"/>
                <a:cs typeface="Calibri"/>
                <a:sym typeface="Calibri"/>
              </a:rPr>
              <a:t> de la Universidad, se adscribe a los planteamientos de una pedagogía activa, que a través de diversos tipos de aprendizaje y métodos de enseñanza, involucre a los estudiantes en procesos de pensamiento y aplicación del conocimiento en su entorno inmediato.</a:t>
            </a:r>
            <a:endParaRPr sz="1600"/>
          </a:p>
          <a:p>
            <a:pPr marL="0" lvl="0" indent="0" algn="l" rtl="0">
              <a:lnSpc>
                <a:spcPct val="115000"/>
              </a:lnSpc>
              <a:spcBef>
                <a:spcPts val="0"/>
              </a:spcBef>
              <a:spcAft>
                <a:spcPts val="0"/>
              </a:spcAft>
              <a:buNone/>
            </a:pPr>
            <a:endParaRPr sz="1500"/>
          </a:p>
          <a:p>
            <a:pPr marL="0" lvl="0" indent="0" algn="l" rtl="0">
              <a:lnSpc>
                <a:spcPct val="115000"/>
              </a:lnSpc>
              <a:spcBef>
                <a:spcPts val="800"/>
              </a:spcBef>
              <a:spcAft>
                <a:spcPts val="800"/>
              </a:spcAft>
              <a:buNone/>
            </a:pPr>
            <a:endParaRPr sz="1500"/>
          </a:p>
        </p:txBody>
      </p:sp>
      <p:pic>
        <p:nvPicPr>
          <p:cNvPr id="134" name="Google Shape;134;p19"/>
          <p:cNvPicPr preferRelativeResize="0"/>
          <p:nvPr/>
        </p:nvPicPr>
        <p:blipFill>
          <a:blip r:embed="rId4">
            <a:alphaModFix/>
          </a:blip>
          <a:stretch>
            <a:fillRect/>
          </a:stretch>
        </p:blipFill>
        <p:spPr>
          <a:xfrm>
            <a:off x="4755400" y="1680775"/>
            <a:ext cx="4206375" cy="4076600"/>
          </a:xfrm>
          <a:prstGeom prst="rect">
            <a:avLst/>
          </a:prstGeom>
          <a:noFill/>
          <a:ln>
            <a:noFill/>
          </a:ln>
        </p:spPr>
      </p:pic>
      <p:cxnSp>
        <p:nvCxnSpPr>
          <p:cNvPr id="135" name="Google Shape;135;p19"/>
          <p:cNvCxnSpPr/>
          <p:nvPr/>
        </p:nvCxnSpPr>
        <p:spPr>
          <a:xfrm>
            <a:off x="636125" y="1252400"/>
            <a:ext cx="566400" cy="0"/>
          </a:xfrm>
          <a:prstGeom prst="straightConnector1">
            <a:avLst/>
          </a:prstGeom>
          <a:noFill/>
          <a:ln w="28575" cap="flat" cmpd="sng">
            <a:solidFill>
              <a:srgbClr val="84C32C"/>
            </a:solidFill>
            <a:prstDash val="solid"/>
            <a:miter lim="800000"/>
            <a:headEnd type="none" w="med" len="med"/>
            <a:tailEnd type="none" w="med" len="med"/>
          </a:ln>
        </p:spPr>
      </p:cxnSp>
      <p:sp>
        <p:nvSpPr>
          <p:cNvPr id="136" name="Google Shape;136;p19"/>
          <p:cNvSpPr txBox="1"/>
          <p:nvPr/>
        </p:nvSpPr>
        <p:spPr>
          <a:xfrm>
            <a:off x="509550" y="516825"/>
            <a:ext cx="6598800" cy="63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3500"/>
              <a:buFont typeface="Calibri"/>
              <a:buNone/>
            </a:pPr>
            <a:r>
              <a:rPr lang="en-US" sz="3500" b="1">
                <a:solidFill>
                  <a:srgbClr val="7F7F7F"/>
                </a:solidFill>
                <a:latin typeface="Calibri"/>
                <a:ea typeface="Calibri"/>
                <a:cs typeface="Calibri"/>
                <a:sym typeface="Calibri"/>
              </a:rPr>
              <a:t>Modelo Educativo UTEL</a:t>
            </a:r>
            <a:endParaRPr sz="1100" b="1"/>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0"/>
        <p:cNvGrpSpPr/>
        <p:nvPr/>
      </p:nvGrpSpPr>
      <p:grpSpPr>
        <a:xfrm>
          <a:off x="0" y="0"/>
          <a:ext cx="0" cy="0"/>
          <a:chOff x="0" y="0"/>
          <a:chExt cx="0" cy="0"/>
        </a:xfrm>
      </p:grpSpPr>
      <p:sp>
        <p:nvSpPr>
          <p:cNvPr id="141" name="Google Shape;141;p20"/>
          <p:cNvSpPr txBox="1"/>
          <p:nvPr/>
        </p:nvSpPr>
        <p:spPr>
          <a:xfrm>
            <a:off x="566525" y="1626150"/>
            <a:ext cx="8060700" cy="4797300"/>
          </a:xfrm>
          <a:prstGeom prst="rect">
            <a:avLst/>
          </a:prstGeom>
          <a:noFill/>
          <a:ln>
            <a:noFill/>
          </a:ln>
        </p:spPr>
        <p:txBody>
          <a:bodyPr spcFirstLastPara="1" wrap="square" lIns="91425" tIns="91425" rIns="91425" bIns="91425" anchor="t" anchorCtr="0">
            <a:noAutofit/>
          </a:bodyPr>
          <a:lstStyle/>
          <a:p>
            <a:pPr marL="0" lvl="0" indent="0" algn="just" rtl="0">
              <a:lnSpc>
                <a:spcPct val="130000"/>
              </a:lnSpc>
              <a:spcBef>
                <a:spcPts val="0"/>
              </a:spcBef>
              <a:spcAft>
                <a:spcPts val="0"/>
              </a:spcAft>
              <a:buNone/>
            </a:pPr>
            <a:r>
              <a:rPr lang="en-US" sz="2000" b="1">
                <a:solidFill>
                  <a:srgbClr val="00634F"/>
                </a:solidFill>
                <a:latin typeface="Calibri"/>
                <a:ea typeface="Calibri"/>
                <a:cs typeface="Calibri"/>
                <a:sym typeface="Calibri"/>
              </a:rPr>
              <a:t>Nuestro modelo educativo está basado en:</a:t>
            </a:r>
            <a:endParaRPr sz="2000" b="1">
              <a:solidFill>
                <a:srgbClr val="00634F"/>
              </a:solidFill>
              <a:latin typeface="Calibri"/>
              <a:ea typeface="Calibri"/>
              <a:cs typeface="Calibri"/>
              <a:sym typeface="Calibri"/>
            </a:endParaRPr>
          </a:p>
          <a:p>
            <a:pPr marL="0" lvl="0" indent="0" algn="just" rtl="0">
              <a:lnSpc>
                <a:spcPct val="100000"/>
              </a:lnSpc>
              <a:spcBef>
                <a:spcPts val="1000"/>
              </a:spcBef>
              <a:spcAft>
                <a:spcPts val="0"/>
              </a:spcAft>
              <a:buNone/>
            </a:pPr>
            <a:r>
              <a:rPr lang="en-US" sz="1600" b="1">
                <a:latin typeface="Calibri"/>
                <a:ea typeface="Calibri"/>
                <a:cs typeface="Calibri"/>
                <a:sym typeface="Calibri"/>
              </a:rPr>
              <a:t>Principios básicos de la educación para los adultos</a:t>
            </a:r>
            <a:r>
              <a:rPr lang="en-US" sz="1600">
                <a:latin typeface="Calibri"/>
                <a:ea typeface="Calibri"/>
                <a:cs typeface="Calibri"/>
                <a:sym typeface="Calibri"/>
              </a:rPr>
              <a:t>. Cada uno de los planes de estudio de la oferta académica, fueron diseñados con base en la adecuación de estrategias y el uso de herramientas que facilitan el aprendizaje de los adultos.</a:t>
            </a:r>
            <a:endParaRPr sz="1600">
              <a:latin typeface="Calibri"/>
              <a:ea typeface="Calibri"/>
              <a:cs typeface="Calibri"/>
              <a:sym typeface="Calibri"/>
            </a:endParaRPr>
          </a:p>
          <a:p>
            <a:pPr marL="0" lvl="0" indent="0" algn="just" rtl="0">
              <a:lnSpc>
                <a:spcPct val="100000"/>
              </a:lnSpc>
              <a:spcBef>
                <a:spcPts val="1000"/>
              </a:spcBef>
              <a:spcAft>
                <a:spcPts val="0"/>
              </a:spcAft>
              <a:buNone/>
            </a:pPr>
            <a:r>
              <a:rPr lang="en-US" sz="1600" b="1">
                <a:latin typeface="Calibri"/>
                <a:ea typeface="Calibri"/>
                <a:cs typeface="Calibri"/>
                <a:sym typeface="Calibri"/>
              </a:rPr>
              <a:t>Flexibilidad</a:t>
            </a:r>
            <a:r>
              <a:rPr lang="en-US" sz="1600">
                <a:latin typeface="Calibri"/>
                <a:ea typeface="Calibri"/>
                <a:cs typeface="Calibri"/>
                <a:sym typeface="Calibri"/>
              </a:rPr>
              <a:t>. Que permite a los alumnos estudiar cualquier programa que elija, en cualquier lugar y en cualquier momento, a su propio ritmo.</a:t>
            </a:r>
            <a:endParaRPr sz="1600">
              <a:latin typeface="Calibri"/>
              <a:ea typeface="Calibri"/>
              <a:cs typeface="Calibri"/>
              <a:sym typeface="Calibri"/>
            </a:endParaRPr>
          </a:p>
          <a:p>
            <a:pPr marL="0" lvl="0" indent="0" algn="just" rtl="0">
              <a:lnSpc>
                <a:spcPct val="100000"/>
              </a:lnSpc>
              <a:spcBef>
                <a:spcPts val="1000"/>
              </a:spcBef>
              <a:spcAft>
                <a:spcPts val="0"/>
              </a:spcAft>
              <a:buNone/>
            </a:pPr>
            <a:r>
              <a:rPr lang="en-US" sz="1600" b="1">
                <a:latin typeface="Calibri"/>
                <a:ea typeface="Calibri"/>
                <a:cs typeface="Calibri"/>
                <a:sym typeface="Calibri"/>
              </a:rPr>
              <a:t>Incentivación de la interacción.</a:t>
            </a:r>
            <a:r>
              <a:rPr lang="en-US" sz="1600">
                <a:latin typeface="Calibri"/>
                <a:ea typeface="Calibri"/>
                <a:cs typeface="Calibri"/>
                <a:sym typeface="Calibri"/>
              </a:rPr>
              <a:t> Las actividades individuales y en grupo permiten a los estudiantes establecer redes de apoyo para su aprendizaje, esto se da con la participación y retroalimentación de sus compañeros y profesores, y con la revisión del contenido a través del aula virtual.</a:t>
            </a:r>
            <a:endParaRPr sz="1600">
              <a:latin typeface="Calibri"/>
              <a:ea typeface="Calibri"/>
              <a:cs typeface="Calibri"/>
              <a:sym typeface="Calibri"/>
            </a:endParaRPr>
          </a:p>
          <a:p>
            <a:pPr marL="0" lvl="0" indent="0" algn="just" rtl="0">
              <a:lnSpc>
                <a:spcPct val="100000"/>
              </a:lnSpc>
              <a:spcBef>
                <a:spcPts val="1000"/>
              </a:spcBef>
              <a:spcAft>
                <a:spcPts val="0"/>
              </a:spcAft>
              <a:buNone/>
            </a:pPr>
            <a:r>
              <a:rPr lang="en-US" sz="1600" b="1">
                <a:latin typeface="Calibri"/>
                <a:ea typeface="Calibri"/>
                <a:cs typeface="Calibri"/>
                <a:sym typeface="Calibri"/>
              </a:rPr>
              <a:t>Empleabilidad</a:t>
            </a:r>
            <a:r>
              <a:rPr lang="en-US" sz="1600">
                <a:latin typeface="Calibri"/>
                <a:ea typeface="Calibri"/>
                <a:cs typeface="Calibri"/>
                <a:sym typeface="Calibri"/>
              </a:rPr>
              <a:t>. Programas diseñados para que los estudiantes desarrollen habilidades y competencias profesionales, que les permitan desempeñarse exitosamente en su entorno laboral; beneficiándose de manera directa no sólo ellos, sino también a su familia, empresa y comunidad.</a:t>
            </a:r>
            <a:endParaRPr sz="1600">
              <a:latin typeface="Calibri"/>
              <a:ea typeface="Calibri"/>
              <a:cs typeface="Calibri"/>
              <a:sym typeface="Calibri"/>
            </a:endParaRPr>
          </a:p>
          <a:p>
            <a:pPr marL="0" lvl="0" indent="0" algn="just" rtl="0">
              <a:lnSpc>
                <a:spcPct val="115000"/>
              </a:lnSpc>
              <a:spcBef>
                <a:spcPts val="1000"/>
              </a:spcBef>
              <a:spcAft>
                <a:spcPts val="800"/>
              </a:spcAft>
              <a:buNone/>
            </a:pPr>
            <a:endParaRPr sz="1500"/>
          </a:p>
        </p:txBody>
      </p:sp>
      <p:cxnSp>
        <p:nvCxnSpPr>
          <p:cNvPr id="142" name="Google Shape;142;p20"/>
          <p:cNvCxnSpPr/>
          <p:nvPr/>
        </p:nvCxnSpPr>
        <p:spPr>
          <a:xfrm>
            <a:off x="636125" y="1252400"/>
            <a:ext cx="566400" cy="0"/>
          </a:xfrm>
          <a:prstGeom prst="straightConnector1">
            <a:avLst/>
          </a:prstGeom>
          <a:noFill/>
          <a:ln w="28575" cap="flat" cmpd="sng">
            <a:solidFill>
              <a:srgbClr val="84C32C"/>
            </a:solidFill>
            <a:prstDash val="solid"/>
            <a:miter lim="800000"/>
            <a:headEnd type="none" w="med" len="med"/>
            <a:tailEnd type="none" w="med" len="med"/>
          </a:ln>
        </p:spPr>
      </p:cxnSp>
      <p:sp>
        <p:nvSpPr>
          <p:cNvPr id="143" name="Google Shape;143;p20"/>
          <p:cNvSpPr txBox="1"/>
          <p:nvPr/>
        </p:nvSpPr>
        <p:spPr>
          <a:xfrm>
            <a:off x="509550" y="516825"/>
            <a:ext cx="6598800" cy="63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3500"/>
              <a:buFont typeface="Calibri"/>
              <a:buNone/>
            </a:pPr>
            <a:r>
              <a:rPr lang="en-US" sz="3500" b="1">
                <a:solidFill>
                  <a:srgbClr val="7F7F7F"/>
                </a:solidFill>
                <a:latin typeface="Calibri"/>
                <a:ea typeface="Calibri"/>
                <a:cs typeface="Calibri"/>
                <a:sym typeface="Calibri"/>
              </a:rPr>
              <a:t>Modelo Educativo UTEL</a:t>
            </a:r>
            <a:endParaRPr sz="1100" b="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cxnSp>
        <p:nvCxnSpPr>
          <p:cNvPr id="148" name="Google Shape;148;p21"/>
          <p:cNvCxnSpPr/>
          <p:nvPr/>
        </p:nvCxnSpPr>
        <p:spPr>
          <a:xfrm>
            <a:off x="636125" y="1252400"/>
            <a:ext cx="566400" cy="0"/>
          </a:xfrm>
          <a:prstGeom prst="straightConnector1">
            <a:avLst/>
          </a:prstGeom>
          <a:noFill/>
          <a:ln w="28575" cap="flat" cmpd="sng">
            <a:solidFill>
              <a:srgbClr val="84C32C"/>
            </a:solidFill>
            <a:prstDash val="solid"/>
            <a:miter lim="800000"/>
            <a:headEnd type="none" w="med" len="med"/>
            <a:tailEnd type="none" w="med" len="med"/>
          </a:ln>
        </p:spPr>
      </p:cxnSp>
      <p:sp>
        <p:nvSpPr>
          <p:cNvPr id="149" name="Google Shape;149;p21"/>
          <p:cNvSpPr txBox="1"/>
          <p:nvPr/>
        </p:nvSpPr>
        <p:spPr>
          <a:xfrm>
            <a:off x="509550" y="516825"/>
            <a:ext cx="6598800" cy="63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3500"/>
              <a:buFont typeface="Calibri"/>
              <a:buNone/>
            </a:pPr>
            <a:r>
              <a:rPr lang="en-US" sz="3500" b="1">
                <a:solidFill>
                  <a:srgbClr val="7F7F7F"/>
                </a:solidFill>
                <a:latin typeface="Calibri"/>
                <a:ea typeface="Calibri"/>
                <a:cs typeface="Calibri"/>
                <a:sym typeface="Calibri"/>
              </a:rPr>
              <a:t>Desarrollo de competencias</a:t>
            </a:r>
            <a:endParaRPr sz="1100" b="1"/>
          </a:p>
        </p:txBody>
      </p:sp>
      <p:sp>
        <p:nvSpPr>
          <p:cNvPr id="150" name="Google Shape;150;p21"/>
          <p:cNvSpPr/>
          <p:nvPr/>
        </p:nvSpPr>
        <p:spPr>
          <a:xfrm rot="52957">
            <a:off x="3691783" y="3055560"/>
            <a:ext cx="1752808" cy="1695000"/>
          </a:xfrm>
          <a:prstGeom prst="ellipse">
            <a:avLst/>
          </a:prstGeom>
          <a:solidFill>
            <a:srgbClr val="65F0AD"/>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200" b="1"/>
              <a:t>PERFIL COMPETITIVO</a:t>
            </a:r>
            <a:endParaRPr sz="1200" b="1"/>
          </a:p>
        </p:txBody>
      </p:sp>
      <p:grpSp>
        <p:nvGrpSpPr>
          <p:cNvPr id="151" name="Google Shape;151;p21"/>
          <p:cNvGrpSpPr/>
          <p:nvPr/>
        </p:nvGrpSpPr>
        <p:grpSpPr>
          <a:xfrm>
            <a:off x="1029774" y="2479869"/>
            <a:ext cx="3659160" cy="3395978"/>
            <a:chOff x="1917433" y="1453653"/>
            <a:chExt cx="2742176" cy="2667697"/>
          </a:xfrm>
        </p:grpSpPr>
        <p:sp>
          <p:nvSpPr>
            <p:cNvPr id="152" name="Google Shape;152;p21"/>
            <p:cNvSpPr/>
            <p:nvPr/>
          </p:nvSpPr>
          <p:spPr>
            <a:xfrm rot="-2700000">
              <a:off x="2440767" y="1711670"/>
              <a:ext cx="1621029" cy="2151664"/>
            </a:xfrm>
            <a:custGeom>
              <a:avLst/>
              <a:gdLst/>
              <a:ahLst/>
              <a:cxnLst/>
              <a:rect l="l" t="t" r="r" b="b"/>
              <a:pathLst>
                <a:path w="250" h="332" extrusionOk="0">
                  <a:moveTo>
                    <a:pt x="32" y="286"/>
                  </a:moveTo>
                  <a:cubicBezTo>
                    <a:pt x="32" y="157"/>
                    <a:pt x="127" y="49"/>
                    <a:pt x="250" y="29"/>
                  </a:cubicBezTo>
                  <a:cubicBezTo>
                    <a:pt x="245" y="19"/>
                    <a:pt x="239" y="9"/>
                    <a:pt x="232" y="0"/>
                  </a:cubicBezTo>
                  <a:cubicBezTo>
                    <a:pt x="100" y="28"/>
                    <a:pt x="0" y="145"/>
                    <a:pt x="0" y="286"/>
                  </a:cubicBezTo>
                  <a:cubicBezTo>
                    <a:pt x="0" y="302"/>
                    <a:pt x="1" y="317"/>
                    <a:pt x="3" y="332"/>
                  </a:cubicBezTo>
                  <a:cubicBezTo>
                    <a:pt x="13" y="325"/>
                    <a:pt x="23" y="319"/>
                    <a:pt x="33" y="314"/>
                  </a:cubicBezTo>
                  <a:cubicBezTo>
                    <a:pt x="33" y="305"/>
                    <a:pt x="32" y="296"/>
                    <a:pt x="32" y="286"/>
                  </a:cubicBezTo>
                  <a:close/>
                </a:path>
              </a:pathLst>
            </a:custGeom>
            <a:solidFill>
              <a:srgbClr val="65F0AD"/>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21"/>
            <p:cNvSpPr/>
            <p:nvPr/>
          </p:nvSpPr>
          <p:spPr>
            <a:xfrm rot="-2700000">
              <a:off x="2689034" y="1771298"/>
              <a:ext cx="1575643" cy="1769691"/>
            </a:xfrm>
            <a:custGeom>
              <a:avLst/>
              <a:gdLst/>
              <a:ahLst/>
              <a:cxnLst/>
              <a:rect l="l" t="t" r="r" b="b"/>
              <a:pathLst>
                <a:path w="254" h="285" extrusionOk="0">
                  <a:moveTo>
                    <a:pt x="200" y="153"/>
                  </a:moveTo>
                  <a:cubicBezTo>
                    <a:pt x="217" y="143"/>
                    <a:pt x="236" y="137"/>
                    <a:pt x="254" y="136"/>
                  </a:cubicBezTo>
                  <a:cubicBezTo>
                    <a:pt x="253" y="87"/>
                    <a:pt x="240" y="41"/>
                    <a:pt x="218" y="0"/>
                  </a:cubicBezTo>
                  <a:cubicBezTo>
                    <a:pt x="95" y="20"/>
                    <a:pt x="0" y="128"/>
                    <a:pt x="0" y="257"/>
                  </a:cubicBezTo>
                  <a:cubicBezTo>
                    <a:pt x="0" y="267"/>
                    <a:pt x="1" y="276"/>
                    <a:pt x="1" y="285"/>
                  </a:cubicBezTo>
                  <a:cubicBezTo>
                    <a:pt x="43" y="263"/>
                    <a:pt x="90" y="251"/>
                    <a:pt x="140" y="250"/>
                  </a:cubicBezTo>
                  <a:cubicBezTo>
                    <a:pt x="142" y="211"/>
                    <a:pt x="164" y="174"/>
                    <a:pt x="200" y="153"/>
                  </a:cubicBezTo>
                  <a:close/>
                </a:path>
              </a:pathLst>
            </a:custGeom>
            <a:solidFill>
              <a:srgbClr val="0B7140"/>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21"/>
            <p:cNvSpPr txBox="1"/>
            <p:nvPr/>
          </p:nvSpPr>
          <p:spPr>
            <a:xfrm rot="-5400000">
              <a:off x="2686908" y="2290153"/>
              <a:ext cx="14961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latin typeface="Roboto"/>
                  <a:ea typeface="Roboto"/>
                  <a:cs typeface="Roboto"/>
                  <a:sym typeface="Roboto"/>
                </a:rPr>
                <a:t>HABILIDADES SOFT</a:t>
              </a:r>
              <a:endParaRPr>
                <a:solidFill>
                  <a:srgbClr val="FFFFFF"/>
                </a:solidFill>
                <a:latin typeface="Roboto"/>
                <a:ea typeface="Roboto"/>
                <a:cs typeface="Roboto"/>
                <a:sym typeface="Roboto"/>
              </a:endParaRPr>
            </a:p>
          </p:txBody>
        </p:sp>
      </p:grpSp>
      <p:grpSp>
        <p:nvGrpSpPr>
          <p:cNvPr id="155" name="Google Shape;155;p21"/>
          <p:cNvGrpSpPr/>
          <p:nvPr/>
        </p:nvGrpSpPr>
        <p:grpSpPr>
          <a:xfrm>
            <a:off x="3076714" y="3786214"/>
            <a:ext cx="3561678" cy="3495281"/>
            <a:chOff x="3451411" y="2479847"/>
            <a:chExt cx="2669123" cy="2745704"/>
          </a:xfrm>
        </p:grpSpPr>
        <p:sp>
          <p:nvSpPr>
            <p:cNvPr id="156" name="Google Shape;156;p21"/>
            <p:cNvSpPr/>
            <p:nvPr/>
          </p:nvSpPr>
          <p:spPr>
            <a:xfrm rot="-2700000">
              <a:off x="3709147" y="3080460"/>
              <a:ext cx="2153650" cy="1621060"/>
            </a:xfrm>
            <a:custGeom>
              <a:avLst/>
              <a:gdLst/>
              <a:ahLst/>
              <a:cxnLst/>
              <a:rect l="l" t="t" r="r" b="b"/>
              <a:pathLst>
                <a:path w="333" h="250" extrusionOk="0">
                  <a:moveTo>
                    <a:pt x="287" y="218"/>
                  </a:moveTo>
                  <a:cubicBezTo>
                    <a:pt x="157" y="218"/>
                    <a:pt x="50" y="124"/>
                    <a:pt x="30" y="0"/>
                  </a:cubicBezTo>
                  <a:cubicBezTo>
                    <a:pt x="19" y="5"/>
                    <a:pt x="10" y="11"/>
                    <a:pt x="0" y="18"/>
                  </a:cubicBezTo>
                  <a:cubicBezTo>
                    <a:pt x="28" y="151"/>
                    <a:pt x="146" y="250"/>
                    <a:pt x="287" y="250"/>
                  </a:cubicBezTo>
                  <a:cubicBezTo>
                    <a:pt x="302" y="250"/>
                    <a:pt x="318" y="249"/>
                    <a:pt x="333" y="247"/>
                  </a:cubicBezTo>
                  <a:cubicBezTo>
                    <a:pt x="326" y="237"/>
                    <a:pt x="320" y="227"/>
                    <a:pt x="315" y="217"/>
                  </a:cubicBezTo>
                  <a:cubicBezTo>
                    <a:pt x="306" y="218"/>
                    <a:pt x="296" y="218"/>
                    <a:pt x="287" y="218"/>
                  </a:cubicBezTo>
                  <a:close/>
                </a:path>
              </a:pathLst>
            </a:custGeom>
            <a:solidFill>
              <a:srgbClr val="65F0AD"/>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21"/>
            <p:cNvSpPr/>
            <p:nvPr/>
          </p:nvSpPr>
          <p:spPr>
            <a:xfrm rot="-2700000">
              <a:off x="3773733" y="2873178"/>
              <a:ext cx="1764275" cy="1573502"/>
            </a:xfrm>
            <a:custGeom>
              <a:avLst/>
              <a:gdLst/>
              <a:ahLst/>
              <a:cxnLst/>
              <a:rect l="l" t="t" r="r" b="b"/>
              <a:pathLst>
                <a:path w="285" h="254" extrusionOk="0">
                  <a:moveTo>
                    <a:pt x="152" y="54"/>
                  </a:moveTo>
                  <a:cubicBezTo>
                    <a:pt x="142" y="37"/>
                    <a:pt x="137" y="19"/>
                    <a:pt x="136" y="0"/>
                  </a:cubicBezTo>
                  <a:cubicBezTo>
                    <a:pt x="86" y="1"/>
                    <a:pt x="40" y="14"/>
                    <a:pt x="0" y="36"/>
                  </a:cubicBezTo>
                  <a:cubicBezTo>
                    <a:pt x="20" y="160"/>
                    <a:pt x="127" y="254"/>
                    <a:pt x="257" y="254"/>
                  </a:cubicBezTo>
                  <a:cubicBezTo>
                    <a:pt x="266" y="254"/>
                    <a:pt x="276" y="254"/>
                    <a:pt x="285" y="253"/>
                  </a:cubicBezTo>
                  <a:cubicBezTo>
                    <a:pt x="263" y="211"/>
                    <a:pt x="251" y="164"/>
                    <a:pt x="250" y="115"/>
                  </a:cubicBezTo>
                  <a:cubicBezTo>
                    <a:pt x="210" y="112"/>
                    <a:pt x="173" y="91"/>
                    <a:pt x="152" y="54"/>
                  </a:cubicBezTo>
                  <a:close/>
                </a:path>
              </a:pathLst>
            </a:custGeom>
            <a:solidFill>
              <a:srgbClr val="0B7743"/>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21"/>
            <p:cNvSpPr txBox="1"/>
            <p:nvPr/>
          </p:nvSpPr>
          <p:spPr>
            <a:xfrm>
              <a:off x="3823936" y="3427182"/>
              <a:ext cx="14961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latin typeface="Roboto"/>
                  <a:ea typeface="Roboto"/>
                  <a:cs typeface="Roboto"/>
                  <a:sym typeface="Roboto"/>
                </a:rPr>
                <a:t>AUTORREGULACIÓN</a:t>
              </a:r>
              <a:endParaRPr>
                <a:solidFill>
                  <a:srgbClr val="FFFFFF"/>
                </a:solidFill>
                <a:latin typeface="Roboto"/>
                <a:ea typeface="Roboto"/>
                <a:cs typeface="Roboto"/>
                <a:sym typeface="Roboto"/>
              </a:endParaRPr>
            </a:p>
          </p:txBody>
        </p:sp>
      </p:grpSp>
      <p:grpSp>
        <p:nvGrpSpPr>
          <p:cNvPr id="159" name="Google Shape;159;p21"/>
          <p:cNvGrpSpPr/>
          <p:nvPr/>
        </p:nvGrpSpPr>
        <p:grpSpPr>
          <a:xfrm>
            <a:off x="4451570" y="1930442"/>
            <a:ext cx="3662672" cy="3392498"/>
            <a:chOff x="4481729" y="1022053"/>
            <a:chExt cx="2744808" cy="2664963"/>
          </a:xfrm>
        </p:grpSpPr>
        <p:sp>
          <p:nvSpPr>
            <p:cNvPr id="160" name="Google Shape;160;p21"/>
            <p:cNvSpPr/>
            <p:nvPr/>
          </p:nvSpPr>
          <p:spPr>
            <a:xfrm rot="-2700000">
              <a:off x="5085474" y="1278703"/>
              <a:ext cx="1617163" cy="2151664"/>
            </a:xfrm>
            <a:custGeom>
              <a:avLst/>
              <a:gdLst/>
              <a:ahLst/>
              <a:cxnLst/>
              <a:rect l="l" t="t" r="r" b="b"/>
              <a:pathLst>
                <a:path w="250" h="332" extrusionOk="0">
                  <a:moveTo>
                    <a:pt x="218" y="45"/>
                  </a:moveTo>
                  <a:cubicBezTo>
                    <a:pt x="218" y="175"/>
                    <a:pt x="123" y="282"/>
                    <a:pt x="0" y="303"/>
                  </a:cubicBezTo>
                  <a:cubicBezTo>
                    <a:pt x="5" y="313"/>
                    <a:pt x="11" y="323"/>
                    <a:pt x="18" y="332"/>
                  </a:cubicBezTo>
                  <a:cubicBezTo>
                    <a:pt x="150" y="304"/>
                    <a:pt x="250" y="186"/>
                    <a:pt x="250" y="45"/>
                  </a:cubicBezTo>
                  <a:cubicBezTo>
                    <a:pt x="250" y="30"/>
                    <a:pt x="248" y="15"/>
                    <a:pt x="246" y="0"/>
                  </a:cubicBezTo>
                  <a:cubicBezTo>
                    <a:pt x="237" y="6"/>
                    <a:pt x="226" y="12"/>
                    <a:pt x="216" y="18"/>
                  </a:cubicBezTo>
                  <a:cubicBezTo>
                    <a:pt x="217" y="27"/>
                    <a:pt x="218" y="36"/>
                    <a:pt x="218" y="45"/>
                  </a:cubicBezTo>
                  <a:close/>
                </a:path>
              </a:pathLst>
            </a:custGeom>
            <a:solidFill>
              <a:srgbClr val="65F0AD"/>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21"/>
            <p:cNvSpPr/>
            <p:nvPr/>
          </p:nvSpPr>
          <p:spPr>
            <a:xfrm rot="-2700000">
              <a:off x="4874704" y="1604373"/>
              <a:ext cx="1579339" cy="1765685"/>
            </a:xfrm>
            <a:custGeom>
              <a:avLst/>
              <a:gdLst/>
              <a:ahLst/>
              <a:cxnLst/>
              <a:rect l="l" t="t" r="r" b="b"/>
              <a:pathLst>
                <a:path w="254" h="285" extrusionOk="0">
                  <a:moveTo>
                    <a:pt x="53" y="133"/>
                  </a:moveTo>
                  <a:cubicBezTo>
                    <a:pt x="37" y="142"/>
                    <a:pt x="18" y="148"/>
                    <a:pt x="0" y="149"/>
                  </a:cubicBezTo>
                  <a:cubicBezTo>
                    <a:pt x="1" y="198"/>
                    <a:pt x="14" y="244"/>
                    <a:pt x="36" y="285"/>
                  </a:cubicBezTo>
                  <a:cubicBezTo>
                    <a:pt x="159" y="264"/>
                    <a:pt x="254" y="157"/>
                    <a:pt x="254" y="27"/>
                  </a:cubicBezTo>
                  <a:cubicBezTo>
                    <a:pt x="254" y="18"/>
                    <a:pt x="253" y="9"/>
                    <a:pt x="252" y="0"/>
                  </a:cubicBezTo>
                  <a:cubicBezTo>
                    <a:pt x="211" y="21"/>
                    <a:pt x="164" y="34"/>
                    <a:pt x="114" y="34"/>
                  </a:cubicBezTo>
                  <a:cubicBezTo>
                    <a:pt x="112" y="74"/>
                    <a:pt x="90" y="111"/>
                    <a:pt x="53" y="133"/>
                  </a:cubicBezTo>
                  <a:close/>
                </a:path>
              </a:pathLst>
            </a:custGeom>
            <a:solidFill>
              <a:srgbClr val="0C8148"/>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21"/>
            <p:cNvSpPr txBox="1"/>
            <p:nvPr/>
          </p:nvSpPr>
          <p:spPr>
            <a:xfrm rot="5400000">
              <a:off x="4960966" y="2290154"/>
              <a:ext cx="14961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latin typeface="Roboto"/>
                  <a:ea typeface="Roboto"/>
                  <a:cs typeface="Roboto"/>
                  <a:sym typeface="Roboto"/>
                </a:rPr>
                <a:t>COMPETENCIAS DIGITALES</a:t>
              </a:r>
              <a:endParaRPr>
                <a:solidFill>
                  <a:srgbClr val="FFFFFF"/>
                </a:solidFill>
                <a:latin typeface="Roboto"/>
                <a:ea typeface="Roboto"/>
                <a:cs typeface="Roboto"/>
                <a:sym typeface="Roboto"/>
              </a:endParaRPr>
            </a:p>
          </p:txBody>
        </p:sp>
      </p:grpSp>
      <p:grpSp>
        <p:nvGrpSpPr>
          <p:cNvPr id="163" name="Google Shape;163;p21"/>
          <p:cNvGrpSpPr/>
          <p:nvPr/>
        </p:nvGrpSpPr>
        <p:grpSpPr>
          <a:xfrm>
            <a:off x="2509274" y="531747"/>
            <a:ext cx="3542866" cy="3488125"/>
            <a:chOff x="3026172" y="-76686"/>
            <a:chExt cx="2655026" cy="2740082"/>
          </a:xfrm>
        </p:grpSpPr>
        <p:sp>
          <p:nvSpPr>
            <p:cNvPr id="164" name="Google Shape;164;p21"/>
            <p:cNvSpPr/>
            <p:nvPr/>
          </p:nvSpPr>
          <p:spPr>
            <a:xfrm rot="-2700000">
              <a:off x="3282650" y="444474"/>
              <a:ext cx="2142068" cy="1612705"/>
            </a:xfrm>
            <a:custGeom>
              <a:avLst/>
              <a:gdLst/>
              <a:ahLst/>
              <a:cxnLst/>
              <a:rect l="l" t="t" r="r" b="b"/>
              <a:pathLst>
                <a:path w="331" h="249" extrusionOk="0">
                  <a:moveTo>
                    <a:pt x="45" y="32"/>
                  </a:moveTo>
                  <a:cubicBezTo>
                    <a:pt x="174" y="32"/>
                    <a:pt x="281" y="126"/>
                    <a:pt x="302" y="249"/>
                  </a:cubicBezTo>
                  <a:cubicBezTo>
                    <a:pt x="312" y="244"/>
                    <a:pt x="322" y="238"/>
                    <a:pt x="331" y="231"/>
                  </a:cubicBezTo>
                  <a:cubicBezTo>
                    <a:pt x="303" y="99"/>
                    <a:pt x="186" y="0"/>
                    <a:pt x="45" y="0"/>
                  </a:cubicBezTo>
                  <a:cubicBezTo>
                    <a:pt x="29" y="0"/>
                    <a:pt x="14" y="1"/>
                    <a:pt x="0" y="3"/>
                  </a:cubicBezTo>
                  <a:cubicBezTo>
                    <a:pt x="6" y="13"/>
                    <a:pt x="12" y="23"/>
                    <a:pt x="17" y="33"/>
                  </a:cubicBezTo>
                  <a:cubicBezTo>
                    <a:pt x="26" y="32"/>
                    <a:pt x="36" y="32"/>
                    <a:pt x="45" y="32"/>
                  </a:cubicBezTo>
                  <a:close/>
                </a:path>
              </a:pathLst>
            </a:custGeom>
            <a:solidFill>
              <a:srgbClr val="65F0AD"/>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21"/>
            <p:cNvSpPr/>
            <p:nvPr/>
          </p:nvSpPr>
          <p:spPr>
            <a:xfrm rot="-2700000">
              <a:off x="3599956" y="695260"/>
              <a:ext cx="1767975" cy="1573496"/>
            </a:xfrm>
            <a:custGeom>
              <a:avLst/>
              <a:gdLst/>
              <a:ahLst/>
              <a:cxnLst/>
              <a:rect l="l" t="t" r="r" b="b"/>
              <a:pathLst>
                <a:path w="285" h="253" extrusionOk="0">
                  <a:moveTo>
                    <a:pt x="28" y="0"/>
                  </a:moveTo>
                  <a:cubicBezTo>
                    <a:pt x="19" y="0"/>
                    <a:pt x="9" y="0"/>
                    <a:pt x="0" y="1"/>
                  </a:cubicBezTo>
                  <a:cubicBezTo>
                    <a:pt x="22" y="43"/>
                    <a:pt x="34" y="90"/>
                    <a:pt x="35" y="140"/>
                  </a:cubicBezTo>
                  <a:cubicBezTo>
                    <a:pt x="74" y="142"/>
                    <a:pt x="112" y="163"/>
                    <a:pt x="133" y="200"/>
                  </a:cubicBezTo>
                  <a:cubicBezTo>
                    <a:pt x="143" y="217"/>
                    <a:pt x="148" y="235"/>
                    <a:pt x="149" y="253"/>
                  </a:cubicBezTo>
                  <a:cubicBezTo>
                    <a:pt x="198" y="252"/>
                    <a:pt x="244" y="239"/>
                    <a:pt x="285" y="217"/>
                  </a:cubicBezTo>
                  <a:cubicBezTo>
                    <a:pt x="264" y="94"/>
                    <a:pt x="157" y="0"/>
                    <a:pt x="28" y="0"/>
                  </a:cubicBezTo>
                  <a:close/>
                </a:path>
              </a:pathLst>
            </a:custGeom>
            <a:solidFill>
              <a:srgbClr val="085631"/>
            </a:solidFill>
            <a:ln w="9525" cap="flat" cmpd="sng">
              <a:solidFill>
                <a:srgbClr val="FFFFFF"/>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21"/>
            <p:cNvSpPr txBox="1"/>
            <p:nvPr/>
          </p:nvSpPr>
          <p:spPr>
            <a:xfrm>
              <a:off x="3823913" y="1153125"/>
              <a:ext cx="1496100" cy="56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a:solidFill>
                    <a:srgbClr val="FFFFFF"/>
                  </a:solidFill>
                  <a:latin typeface="Roboto"/>
                  <a:ea typeface="Roboto"/>
                  <a:cs typeface="Roboto"/>
                  <a:sym typeface="Roboto"/>
                </a:rPr>
                <a:t>COMPETENCIAS DISCIPLINARES</a:t>
              </a:r>
              <a:endParaRPr>
                <a:solidFill>
                  <a:srgbClr val="FFFFFF"/>
                </a:solidFill>
                <a:latin typeface="Roboto"/>
                <a:ea typeface="Roboto"/>
                <a:cs typeface="Roboto"/>
                <a:sym typeface="Roboto"/>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22"/>
          <p:cNvSpPr txBox="1"/>
          <p:nvPr/>
        </p:nvSpPr>
        <p:spPr>
          <a:xfrm>
            <a:off x="636125" y="1631125"/>
            <a:ext cx="7998300" cy="47979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1600" dirty="0" err="1">
                <a:latin typeface="Calibri"/>
                <a:ea typeface="Calibri"/>
                <a:cs typeface="Calibri"/>
                <a:sym typeface="Calibri"/>
              </a:rPr>
              <a:t>Más</a:t>
            </a:r>
            <a:r>
              <a:rPr lang="en-US" sz="1600" dirty="0">
                <a:latin typeface="Calibri"/>
                <a:ea typeface="Calibri"/>
                <a:cs typeface="Calibri"/>
                <a:sym typeface="Calibri"/>
              </a:rPr>
              <a:t> </a:t>
            </a:r>
            <a:r>
              <a:rPr lang="en-US" sz="1600" dirty="0" err="1">
                <a:latin typeface="Calibri"/>
                <a:ea typeface="Calibri"/>
                <a:cs typeface="Calibri"/>
                <a:sym typeface="Calibri"/>
              </a:rPr>
              <a:t>allá</a:t>
            </a:r>
            <a:r>
              <a:rPr lang="en-US" sz="1600" dirty="0">
                <a:latin typeface="Calibri"/>
                <a:ea typeface="Calibri"/>
                <a:cs typeface="Calibri"/>
                <a:sym typeface="Calibri"/>
              </a:rPr>
              <a:t> de un </a:t>
            </a:r>
            <a:r>
              <a:rPr lang="en-US" sz="1600" dirty="0" err="1">
                <a:latin typeface="Calibri"/>
                <a:ea typeface="Calibri"/>
                <a:cs typeface="Calibri"/>
                <a:sym typeface="Calibri"/>
              </a:rPr>
              <a:t>tema</a:t>
            </a:r>
            <a:r>
              <a:rPr lang="en-US" sz="1600" dirty="0">
                <a:latin typeface="Calibri"/>
                <a:ea typeface="Calibri"/>
                <a:cs typeface="Calibri"/>
                <a:sym typeface="Calibri"/>
              </a:rPr>
              <a:t> </a:t>
            </a:r>
            <a:r>
              <a:rPr lang="en-US" sz="1600" dirty="0" err="1">
                <a:latin typeface="Calibri"/>
                <a:ea typeface="Calibri"/>
                <a:cs typeface="Calibri"/>
                <a:sym typeface="Calibri"/>
              </a:rPr>
              <a:t>tecnológico</a:t>
            </a:r>
            <a:r>
              <a:rPr lang="en-US" sz="1600" dirty="0">
                <a:latin typeface="Calibri"/>
                <a:ea typeface="Calibri"/>
                <a:cs typeface="Calibri"/>
                <a:sym typeface="Calibri"/>
              </a:rPr>
              <a:t>, la </a:t>
            </a:r>
            <a:r>
              <a:rPr lang="en-US" sz="1600" b="1" dirty="0" err="1">
                <a:latin typeface="Calibri"/>
                <a:ea typeface="Calibri"/>
                <a:cs typeface="Calibri"/>
                <a:sym typeface="Calibri"/>
              </a:rPr>
              <a:t>alfabetización</a:t>
            </a:r>
            <a:r>
              <a:rPr lang="en-US" sz="1600" b="1" dirty="0">
                <a:latin typeface="Calibri"/>
                <a:ea typeface="Calibri"/>
                <a:cs typeface="Calibri"/>
                <a:sym typeface="Calibri"/>
              </a:rPr>
              <a:t> digital </a:t>
            </a:r>
            <a:r>
              <a:rPr lang="en-US" sz="1600" dirty="0">
                <a:latin typeface="Calibri"/>
                <a:ea typeface="Calibri"/>
                <a:cs typeface="Calibri"/>
                <a:sym typeface="Calibri"/>
              </a:rPr>
              <a:t>hoy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latin typeface="Calibri"/>
                <a:ea typeface="Calibri"/>
                <a:cs typeface="Calibri"/>
                <a:sym typeface="Calibri"/>
              </a:rPr>
              <a:t>día</a:t>
            </a:r>
            <a:r>
              <a:rPr lang="en-US" sz="1600" dirty="0">
                <a:latin typeface="Calibri"/>
                <a:ea typeface="Calibri"/>
                <a:cs typeface="Calibri"/>
                <a:sym typeface="Calibri"/>
              </a:rPr>
              <a:t>, </a:t>
            </a:r>
            <a:r>
              <a:rPr lang="en-US" sz="1600" dirty="0" err="1">
                <a:latin typeface="Calibri"/>
                <a:ea typeface="Calibri"/>
                <a:cs typeface="Calibri"/>
                <a:sym typeface="Calibri"/>
              </a:rPr>
              <a:t>es</a:t>
            </a:r>
            <a:r>
              <a:rPr lang="en-US" sz="1600" dirty="0">
                <a:latin typeface="Calibri"/>
                <a:ea typeface="Calibri"/>
                <a:cs typeface="Calibri"/>
                <a:sym typeface="Calibri"/>
              </a:rPr>
              <a:t> </a:t>
            </a:r>
            <a:r>
              <a:rPr lang="en-US" sz="1600" dirty="0" err="1">
                <a:latin typeface="Calibri"/>
                <a:ea typeface="Calibri"/>
                <a:cs typeface="Calibri"/>
                <a:sym typeface="Calibri"/>
              </a:rPr>
              <a:t>una</a:t>
            </a:r>
            <a:r>
              <a:rPr lang="en-US" sz="1600" dirty="0">
                <a:latin typeface="Calibri"/>
                <a:ea typeface="Calibri"/>
                <a:cs typeface="Calibri"/>
                <a:sym typeface="Calibri"/>
              </a:rPr>
              <a:t> </a:t>
            </a:r>
            <a:r>
              <a:rPr lang="en-US" sz="1600" dirty="0" err="1">
                <a:latin typeface="Calibri"/>
                <a:ea typeface="Calibri"/>
                <a:cs typeface="Calibri"/>
                <a:sym typeface="Calibri"/>
              </a:rPr>
              <a:t>herramienta</a:t>
            </a:r>
            <a:r>
              <a:rPr lang="en-US" sz="1600" dirty="0">
                <a:latin typeface="Calibri"/>
                <a:ea typeface="Calibri"/>
                <a:cs typeface="Calibri"/>
                <a:sym typeface="Calibri"/>
              </a:rPr>
              <a:t> </a:t>
            </a:r>
            <a:r>
              <a:rPr lang="en-US" sz="1600" dirty="0" err="1">
                <a:solidFill>
                  <a:schemeClr val="dk1"/>
                </a:solidFill>
                <a:latin typeface="Calibri"/>
                <a:ea typeface="Calibri"/>
                <a:cs typeface="Calibri"/>
                <a:sym typeface="Calibri"/>
              </a:rPr>
              <a:t>imprescindible</a:t>
            </a:r>
            <a:r>
              <a:rPr lang="en-US" sz="1600" dirty="0">
                <a:solidFill>
                  <a:schemeClr val="dk1"/>
                </a:solidFill>
                <a:latin typeface="Calibri"/>
                <a:ea typeface="Calibri"/>
                <a:cs typeface="Calibri"/>
                <a:sym typeface="Calibri"/>
              </a:rPr>
              <a:t> </a:t>
            </a:r>
            <a:r>
              <a:rPr lang="en-US" sz="1600" dirty="0">
                <a:latin typeface="Calibri"/>
                <a:ea typeface="Calibri"/>
                <a:cs typeface="Calibri"/>
                <a:sym typeface="Calibri"/>
              </a:rPr>
              <a:t>de </a:t>
            </a:r>
            <a:r>
              <a:rPr lang="en-US" sz="1600" dirty="0" err="1">
                <a:latin typeface="Calibri"/>
                <a:ea typeface="Calibri"/>
                <a:cs typeface="Calibri"/>
                <a:sym typeface="Calibri"/>
              </a:rPr>
              <a:t>negocio</a:t>
            </a:r>
            <a:r>
              <a:rPr lang="en-US" sz="1600" dirty="0">
                <a:latin typeface="Calibri"/>
                <a:ea typeface="Calibri"/>
                <a:cs typeface="Calibri"/>
                <a:sym typeface="Calibri"/>
              </a:rPr>
              <a:t> y un </a:t>
            </a:r>
            <a:r>
              <a:rPr lang="en-US" sz="1600" dirty="0" err="1">
                <a:latin typeface="Calibri"/>
                <a:ea typeface="Calibri"/>
                <a:cs typeface="Calibri"/>
                <a:sym typeface="Calibri"/>
              </a:rPr>
              <a:t>atributo</a:t>
            </a:r>
            <a:r>
              <a:rPr lang="en-US" sz="1600" dirty="0">
                <a:latin typeface="Calibri"/>
                <a:ea typeface="Calibri"/>
                <a:cs typeface="Calibri"/>
                <a:sym typeface="Calibri"/>
              </a:rPr>
              <a:t> de </a:t>
            </a:r>
            <a:r>
              <a:rPr lang="en-US" sz="1600" dirty="0" err="1">
                <a:latin typeface="Calibri"/>
                <a:ea typeface="Calibri"/>
                <a:cs typeface="Calibri"/>
                <a:sym typeface="Calibri"/>
              </a:rPr>
              <a:t>cualquier</a:t>
            </a:r>
            <a:r>
              <a:rPr lang="en-US" sz="1600" dirty="0">
                <a:latin typeface="Calibri"/>
                <a:ea typeface="Calibri"/>
                <a:cs typeface="Calibri"/>
                <a:sym typeface="Calibri"/>
              </a:rPr>
              <a:t> </a:t>
            </a:r>
            <a:r>
              <a:rPr lang="en-US" sz="1600" dirty="0" err="1">
                <a:latin typeface="Calibri"/>
                <a:ea typeface="Calibri"/>
                <a:cs typeface="Calibri"/>
                <a:sym typeface="Calibri"/>
              </a:rPr>
              <a:t>profesionista</a:t>
            </a:r>
            <a:r>
              <a:rPr lang="en-US" sz="1600" dirty="0">
                <a:latin typeface="Calibri"/>
                <a:ea typeface="Calibri"/>
                <a:cs typeface="Calibri"/>
                <a:sym typeface="Calibri"/>
              </a:rPr>
              <a:t> del </a:t>
            </a:r>
            <a:r>
              <a:rPr lang="en-US" sz="1600" dirty="0" err="1">
                <a:latin typeface="Calibri"/>
                <a:ea typeface="Calibri"/>
                <a:cs typeface="Calibri"/>
                <a:sym typeface="Calibri"/>
              </a:rPr>
              <a:t>Siglo</a:t>
            </a:r>
            <a:r>
              <a:rPr lang="en-US" sz="1600" dirty="0">
                <a:latin typeface="Calibri"/>
                <a:ea typeface="Calibri"/>
                <a:cs typeface="Calibri"/>
                <a:sym typeface="Calibri"/>
              </a:rPr>
              <a:t> XXI; </a:t>
            </a:r>
            <a:r>
              <a:rPr lang="en-US" sz="1600" dirty="0" err="1">
                <a:latin typeface="Calibri"/>
                <a:ea typeface="Calibri"/>
                <a:cs typeface="Calibri"/>
                <a:sym typeface="Calibri"/>
              </a:rPr>
              <a:t>comprendiendo</a:t>
            </a:r>
            <a:r>
              <a:rPr lang="en-US" sz="1600" dirty="0">
                <a:latin typeface="Calibri"/>
                <a:ea typeface="Calibri"/>
                <a:cs typeface="Calibri"/>
                <a:sym typeface="Calibri"/>
              </a:rPr>
              <a:t> el </a:t>
            </a:r>
            <a:r>
              <a:rPr lang="en-US" sz="1600" dirty="0" err="1">
                <a:latin typeface="Calibri"/>
                <a:ea typeface="Calibri"/>
                <a:cs typeface="Calibri"/>
                <a:sym typeface="Calibri"/>
              </a:rPr>
              <a:t>uso</a:t>
            </a:r>
            <a:r>
              <a:rPr lang="en-US" sz="1600" dirty="0">
                <a:latin typeface="Calibri"/>
                <a:ea typeface="Calibri"/>
                <a:cs typeface="Calibri"/>
                <a:sym typeface="Calibri"/>
              </a:rPr>
              <a:t> de las TIC´s </a:t>
            </a:r>
            <a:r>
              <a:rPr lang="en-US" sz="1600" dirty="0" err="1">
                <a:latin typeface="Calibri"/>
                <a:ea typeface="Calibri"/>
                <a:cs typeface="Calibri"/>
                <a:sym typeface="Calibri"/>
              </a:rPr>
              <a:t>como</a:t>
            </a:r>
            <a:r>
              <a:rPr lang="en-US" sz="1600" dirty="0">
                <a:latin typeface="Calibri"/>
                <a:ea typeface="Calibri"/>
                <a:cs typeface="Calibri"/>
                <a:sym typeface="Calibri"/>
              </a:rPr>
              <a:t> la </a:t>
            </a:r>
            <a:r>
              <a:rPr lang="en-US" sz="1600" dirty="0" err="1">
                <a:latin typeface="Calibri"/>
                <a:ea typeface="Calibri"/>
                <a:cs typeface="Calibri"/>
                <a:sym typeface="Calibri"/>
              </a:rPr>
              <a:t>capacidad</a:t>
            </a:r>
            <a:r>
              <a:rPr lang="en-US" sz="1600" dirty="0">
                <a:latin typeface="Calibri"/>
                <a:ea typeface="Calibri"/>
                <a:cs typeface="Calibri"/>
                <a:sym typeface="Calibri"/>
              </a:rPr>
              <a:t> de:</a:t>
            </a:r>
            <a:endParaRPr sz="1600" dirty="0">
              <a:latin typeface="Calibri"/>
              <a:ea typeface="Calibri"/>
              <a:cs typeface="Calibri"/>
              <a:sym typeface="Calibri"/>
            </a:endParaRPr>
          </a:p>
          <a:p>
            <a:pPr marL="0" lvl="0" indent="0" algn="just" rtl="0">
              <a:lnSpc>
                <a:spcPct val="115000"/>
              </a:lnSpc>
              <a:spcBef>
                <a:spcPts val="0"/>
              </a:spcBef>
              <a:spcAft>
                <a:spcPts val="0"/>
              </a:spcAft>
              <a:buNone/>
            </a:pPr>
            <a:endParaRPr sz="1600" dirty="0">
              <a:latin typeface="Calibri"/>
              <a:ea typeface="Calibri"/>
              <a:cs typeface="Calibri"/>
              <a:sym typeface="Calibri"/>
            </a:endParaRPr>
          </a:p>
          <a:p>
            <a:pPr marL="0" lvl="0" indent="0" algn="just" rtl="0">
              <a:lnSpc>
                <a:spcPct val="115000"/>
              </a:lnSpc>
              <a:spcBef>
                <a:spcPts val="0"/>
              </a:spcBef>
              <a:spcAft>
                <a:spcPts val="0"/>
              </a:spcAft>
              <a:buNone/>
            </a:pPr>
            <a:r>
              <a:rPr lang="en-US" sz="1600" dirty="0">
                <a:solidFill>
                  <a:schemeClr val="dk1"/>
                </a:solidFill>
                <a:latin typeface="Calibri"/>
                <a:ea typeface="Calibri"/>
                <a:cs typeface="Calibri"/>
                <a:sym typeface="Calibri"/>
              </a:rPr>
              <a:t>     </a:t>
            </a:r>
            <a:r>
              <a:rPr lang="en-US" sz="1600" dirty="0" err="1">
                <a:latin typeface="Calibri"/>
                <a:ea typeface="Calibri"/>
                <a:cs typeface="Calibri"/>
                <a:sym typeface="Calibri"/>
              </a:rPr>
              <a:t>Buscar</a:t>
            </a:r>
            <a:r>
              <a:rPr lang="en-US" sz="1600" dirty="0">
                <a:latin typeface="Calibri"/>
                <a:ea typeface="Calibri"/>
                <a:cs typeface="Calibri"/>
                <a:sym typeface="Calibri"/>
              </a:rPr>
              <a:t>, </a:t>
            </a:r>
            <a:r>
              <a:rPr lang="en-US" sz="1600" dirty="0" err="1">
                <a:latin typeface="Calibri"/>
                <a:ea typeface="Calibri"/>
                <a:cs typeface="Calibri"/>
                <a:sym typeface="Calibri"/>
              </a:rPr>
              <a:t>obtener</a:t>
            </a:r>
            <a:r>
              <a:rPr lang="en-US" sz="1600" dirty="0">
                <a:latin typeface="Calibri"/>
                <a:ea typeface="Calibri"/>
                <a:cs typeface="Calibri"/>
                <a:sym typeface="Calibri"/>
              </a:rPr>
              <a:t>, </a:t>
            </a:r>
            <a:r>
              <a:rPr lang="en-US" sz="1600" dirty="0" err="1">
                <a:latin typeface="Calibri"/>
                <a:ea typeface="Calibri"/>
                <a:cs typeface="Calibri"/>
                <a:sym typeface="Calibri"/>
              </a:rPr>
              <a:t>evaluar</a:t>
            </a:r>
            <a:r>
              <a:rPr lang="en-US" sz="1600" dirty="0">
                <a:latin typeface="Calibri"/>
                <a:ea typeface="Calibri"/>
                <a:cs typeface="Calibri"/>
                <a:sym typeface="Calibri"/>
              </a:rPr>
              <a:t>, </a:t>
            </a:r>
            <a:r>
              <a:rPr lang="en-US" sz="1600" dirty="0" err="1">
                <a:latin typeface="Calibri"/>
                <a:ea typeface="Calibri"/>
                <a:cs typeface="Calibri"/>
                <a:sym typeface="Calibri"/>
              </a:rPr>
              <a:t>organizar</a:t>
            </a:r>
            <a:r>
              <a:rPr lang="en-US" sz="1600" dirty="0">
                <a:latin typeface="Calibri"/>
                <a:ea typeface="Calibri"/>
                <a:cs typeface="Calibri"/>
                <a:sym typeface="Calibri"/>
              </a:rPr>
              <a:t> y </a:t>
            </a:r>
            <a:r>
              <a:rPr lang="en-US" sz="1600" dirty="0" err="1">
                <a:latin typeface="Calibri"/>
                <a:ea typeface="Calibri"/>
                <a:cs typeface="Calibri"/>
                <a:sym typeface="Calibri"/>
              </a:rPr>
              <a:t>compartir</a:t>
            </a:r>
            <a:r>
              <a:rPr lang="en-US" sz="1600" dirty="0">
                <a:latin typeface="Calibri"/>
                <a:ea typeface="Calibri"/>
                <a:cs typeface="Calibri"/>
                <a:sym typeface="Calibri"/>
              </a:rPr>
              <a:t> </a:t>
            </a:r>
            <a:r>
              <a:rPr lang="en-US" sz="1600" dirty="0" err="1">
                <a:latin typeface="Calibri"/>
                <a:ea typeface="Calibri"/>
                <a:cs typeface="Calibri"/>
                <a:sym typeface="Calibri"/>
              </a:rPr>
              <a:t>información</a:t>
            </a:r>
            <a:r>
              <a:rPr lang="en-US" sz="1600" dirty="0">
                <a:latin typeface="Calibri"/>
                <a:ea typeface="Calibri"/>
                <a:cs typeface="Calibri"/>
                <a:sym typeface="Calibri"/>
              </a:rPr>
              <a:t>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latin typeface="Calibri"/>
                <a:ea typeface="Calibri"/>
                <a:cs typeface="Calibri"/>
                <a:sym typeface="Calibri"/>
              </a:rPr>
              <a:t>contextos</a:t>
            </a:r>
            <a:r>
              <a:rPr lang="en-US" sz="1600" dirty="0">
                <a:latin typeface="Calibri"/>
                <a:ea typeface="Calibri"/>
                <a:cs typeface="Calibri"/>
                <a:sym typeface="Calibri"/>
              </a:rPr>
              <a:t> </a:t>
            </a:r>
            <a:r>
              <a:rPr lang="en-US" sz="1600" dirty="0" err="1">
                <a:latin typeface="Calibri"/>
                <a:ea typeface="Calibri"/>
                <a:cs typeface="Calibri"/>
                <a:sym typeface="Calibri"/>
              </a:rPr>
              <a:t>digitales</a:t>
            </a:r>
            <a:r>
              <a:rPr lang="en-US" sz="1600" dirty="0">
                <a:latin typeface="Calibri"/>
                <a:ea typeface="Calibri"/>
                <a:cs typeface="Calibri"/>
                <a:sym typeface="Calibri"/>
              </a:rPr>
              <a:t>.</a:t>
            </a:r>
            <a:endParaRPr sz="1600" dirty="0">
              <a:latin typeface="Calibri"/>
              <a:ea typeface="Calibri"/>
              <a:cs typeface="Calibri"/>
              <a:sym typeface="Calibri"/>
            </a:endParaRPr>
          </a:p>
          <a:p>
            <a:pPr marL="0" lvl="0" indent="0" algn="just" rtl="0">
              <a:lnSpc>
                <a:spcPct val="115000"/>
              </a:lnSpc>
              <a:spcBef>
                <a:spcPts val="0"/>
              </a:spcBef>
              <a:spcAft>
                <a:spcPts val="0"/>
              </a:spcAft>
              <a:buNone/>
            </a:pPr>
            <a:r>
              <a:rPr lang="en-US" sz="1600" dirty="0">
                <a:solidFill>
                  <a:schemeClr val="dk1"/>
                </a:solidFill>
                <a:latin typeface="Calibri"/>
                <a:ea typeface="Calibri"/>
                <a:cs typeface="Calibri"/>
                <a:sym typeface="Calibri"/>
              </a:rPr>
              <a:t>     </a:t>
            </a:r>
            <a:r>
              <a:rPr lang="en-US" sz="1600" dirty="0" err="1">
                <a:latin typeface="Calibri"/>
                <a:ea typeface="Calibri"/>
                <a:cs typeface="Calibri"/>
                <a:sym typeface="Calibri"/>
              </a:rPr>
              <a:t>Relacionarse</a:t>
            </a:r>
            <a:r>
              <a:rPr lang="en-US" sz="1600" dirty="0">
                <a:latin typeface="Calibri"/>
                <a:ea typeface="Calibri"/>
                <a:cs typeface="Calibri"/>
                <a:sym typeface="Calibri"/>
              </a:rPr>
              <a:t> y </a:t>
            </a:r>
            <a:r>
              <a:rPr lang="en-US" sz="1600" dirty="0" err="1">
                <a:latin typeface="Calibri"/>
                <a:ea typeface="Calibri"/>
                <a:cs typeface="Calibri"/>
                <a:sym typeface="Calibri"/>
              </a:rPr>
              <a:t>colaborar</a:t>
            </a:r>
            <a:r>
              <a:rPr lang="en-US" sz="1600" dirty="0">
                <a:latin typeface="Calibri"/>
                <a:ea typeface="Calibri"/>
                <a:cs typeface="Calibri"/>
                <a:sym typeface="Calibri"/>
              </a:rPr>
              <a:t> </a:t>
            </a:r>
            <a:r>
              <a:rPr lang="en-US" sz="1600" dirty="0" err="1">
                <a:latin typeface="Calibri"/>
                <a:ea typeface="Calibri"/>
                <a:cs typeface="Calibri"/>
                <a:sym typeface="Calibri"/>
              </a:rPr>
              <a:t>eficientemente</a:t>
            </a:r>
            <a:r>
              <a:rPr lang="en-US" sz="1600" dirty="0">
                <a:latin typeface="Calibri"/>
                <a:ea typeface="Calibri"/>
                <a:cs typeface="Calibri"/>
                <a:sym typeface="Calibri"/>
              </a:rPr>
              <a:t> con </a:t>
            </a:r>
            <a:r>
              <a:rPr lang="en-US" sz="1600" dirty="0" err="1">
                <a:latin typeface="Calibri"/>
                <a:ea typeface="Calibri"/>
                <a:cs typeface="Calibri"/>
                <a:sym typeface="Calibri"/>
              </a:rPr>
              <a:t>herramientas</a:t>
            </a:r>
            <a:r>
              <a:rPr lang="en-US" sz="1600" dirty="0">
                <a:latin typeface="Calibri"/>
                <a:ea typeface="Calibri"/>
                <a:cs typeface="Calibri"/>
                <a:sym typeface="Calibri"/>
              </a:rPr>
              <a:t> y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latin typeface="Calibri"/>
                <a:ea typeface="Calibri"/>
                <a:cs typeface="Calibri"/>
                <a:sym typeface="Calibri"/>
              </a:rPr>
              <a:t>entornos</a:t>
            </a:r>
            <a:r>
              <a:rPr lang="en-US" sz="1600" dirty="0">
                <a:latin typeface="Calibri"/>
                <a:ea typeface="Calibri"/>
                <a:cs typeface="Calibri"/>
                <a:sym typeface="Calibri"/>
              </a:rPr>
              <a:t> </a:t>
            </a:r>
            <a:r>
              <a:rPr lang="en-US" sz="1600" dirty="0" err="1">
                <a:latin typeface="Calibri"/>
                <a:ea typeface="Calibri"/>
                <a:cs typeface="Calibri"/>
                <a:sym typeface="Calibri"/>
              </a:rPr>
              <a:t>virtuales</a:t>
            </a:r>
            <a:r>
              <a:rPr lang="en-US" sz="1600" dirty="0">
                <a:latin typeface="Calibri"/>
                <a:ea typeface="Calibri"/>
                <a:cs typeface="Calibri"/>
                <a:sym typeface="Calibri"/>
              </a:rPr>
              <a:t>.</a:t>
            </a:r>
            <a:endParaRPr sz="1600" dirty="0">
              <a:latin typeface="Calibri"/>
              <a:ea typeface="Calibri"/>
              <a:cs typeface="Calibri"/>
              <a:sym typeface="Calibri"/>
            </a:endParaRPr>
          </a:p>
          <a:p>
            <a:pPr marL="0" lvl="0" indent="0" algn="just" rtl="0">
              <a:lnSpc>
                <a:spcPct val="115000"/>
              </a:lnSpc>
              <a:spcBef>
                <a:spcPts val="0"/>
              </a:spcBef>
              <a:spcAft>
                <a:spcPts val="0"/>
              </a:spcAft>
              <a:buNone/>
            </a:pPr>
            <a:r>
              <a:rPr lang="en-US" sz="1600" dirty="0">
                <a:solidFill>
                  <a:schemeClr val="dk1"/>
                </a:solidFill>
                <a:latin typeface="Calibri"/>
                <a:ea typeface="Calibri"/>
                <a:cs typeface="Calibri"/>
                <a:sym typeface="Calibri"/>
              </a:rPr>
              <a:t>     </a:t>
            </a:r>
            <a:r>
              <a:rPr lang="en-US" sz="1600" dirty="0" err="1">
                <a:latin typeface="Calibri"/>
                <a:ea typeface="Calibri"/>
                <a:cs typeface="Calibri"/>
                <a:sym typeface="Calibri"/>
              </a:rPr>
              <a:t>Trabajar</a:t>
            </a:r>
            <a:r>
              <a:rPr lang="en-US" sz="1600" dirty="0">
                <a:latin typeface="Calibri"/>
                <a:ea typeface="Calibri"/>
                <a:cs typeface="Calibri"/>
                <a:sym typeface="Calibri"/>
              </a:rPr>
              <a:t>, </a:t>
            </a:r>
            <a:r>
              <a:rPr lang="en-US" sz="1600" dirty="0" err="1">
                <a:latin typeface="Calibri"/>
                <a:ea typeface="Calibri"/>
                <a:cs typeface="Calibri"/>
                <a:sym typeface="Calibri"/>
              </a:rPr>
              <a:t>colaborar</a:t>
            </a:r>
            <a:r>
              <a:rPr lang="en-US" sz="1600" dirty="0">
                <a:latin typeface="Calibri"/>
                <a:ea typeface="Calibri"/>
                <a:cs typeface="Calibri"/>
                <a:sym typeface="Calibri"/>
              </a:rPr>
              <a:t> y </a:t>
            </a:r>
            <a:r>
              <a:rPr lang="en-US" sz="1600" dirty="0" err="1">
                <a:latin typeface="Calibri"/>
                <a:ea typeface="Calibri"/>
                <a:cs typeface="Calibri"/>
                <a:sym typeface="Calibri"/>
              </a:rPr>
              <a:t>cooperar</a:t>
            </a:r>
            <a:r>
              <a:rPr lang="en-US" sz="1600" dirty="0">
                <a:latin typeface="Calibri"/>
                <a:ea typeface="Calibri"/>
                <a:cs typeface="Calibri"/>
                <a:sym typeface="Calibri"/>
              </a:rPr>
              <a:t>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latin typeface="Calibri"/>
                <a:ea typeface="Calibri"/>
                <a:cs typeface="Calibri"/>
                <a:sym typeface="Calibri"/>
              </a:rPr>
              <a:t>entornos</a:t>
            </a:r>
            <a:r>
              <a:rPr lang="en-US" sz="1600" dirty="0">
                <a:latin typeface="Calibri"/>
                <a:ea typeface="Calibri"/>
                <a:cs typeface="Calibri"/>
                <a:sym typeface="Calibri"/>
              </a:rPr>
              <a:t> </a:t>
            </a:r>
            <a:r>
              <a:rPr lang="en-US" sz="1600" dirty="0" err="1" smtClean="0">
                <a:latin typeface="Calibri"/>
                <a:ea typeface="Calibri"/>
                <a:cs typeface="Calibri"/>
                <a:sym typeface="Calibri"/>
              </a:rPr>
              <a:t>digitales</a:t>
            </a:r>
            <a:r>
              <a:rPr lang="en-US" sz="1600" dirty="0" smtClean="0">
                <a:latin typeface="Calibri"/>
                <a:ea typeface="Calibri"/>
                <a:cs typeface="Calibri"/>
                <a:sym typeface="Calibri"/>
              </a:rPr>
              <a:t>.</a:t>
            </a:r>
            <a:endParaRPr sz="1600" dirty="0">
              <a:latin typeface="Calibri"/>
              <a:ea typeface="Calibri"/>
              <a:cs typeface="Calibri"/>
              <a:sym typeface="Calibri"/>
            </a:endParaRPr>
          </a:p>
          <a:p>
            <a:pPr marL="0" lvl="0" indent="0" algn="just" rtl="0">
              <a:lnSpc>
                <a:spcPct val="115000"/>
              </a:lnSpc>
              <a:spcBef>
                <a:spcPts val="0"/>
              </a:spcBef>
              <a:spcAft>
                <a:spcPts val="0"/>
              </a:spcAft>
              <a:buNone/>
            </a:pPr>
            <a:r>
              <a:rPr lang="en-US" sz="1600" dirty="0">
                <a:solidFill>
                  <a:schemeClr val="dk1"/>
                </a:solidFill>
                <a:latin typeface="Calibri"/>
                <a:ea typeface="Calibri"/>
                <a:cs typeface="Calibri"/>
                <a:sym typeface="Calibri"/>
              </a:rPr>
              <a:t>     </a:t>
            </a:r>
            <a:r>
              <a:rPr lang="en-US" sz="1600" dirty="0" err="1">
                <a:latin typeface="Calibri"/>
                <a:ea typeface="Calibri"/>
                <a:cs typeface="Calibri"/>
                <a:sym typeface="Calibri"/>
              </a:rPr>
              <a:t>Gestionar</a:t>
            </a:r>
            <a:r>
              <a:rPr lang="en-US" sz="1600" dirty="0">
                <a:latin typeface="Calibri"/>
                <a:ea typeface="Calibri"/>
                <a:cs typeface="Calibri"/>
                <a:sym typeface="Calibri"/>
              </a:rPr>
              <a:t> el </a:t>
            </a:r>
            <a:r>
              <a:rPr lang="en-US" sz="1600" dirty="0" err="1">
                <a:latin typeface="Calibri"/>
                <a:ea typeface="Calibri"/>
                <a:cs typeface="Calibri"/>
                <a:sym typeface="Calibri"/>
              </a:rPr>
              <a:t>aprendizaje</a:t>
            </a:r>
            <a:r>
              <a:rPr lang="en-US" sz="1600" dirty="0">
                <a:latin typeface="Calibri"/>
                <a:ea typeface="Calibri"/>
                <a:cs typeface="Calibri"/>
                <a:sym typeface="Calibri"/>
              </a:rPr>
              <a:t> de </a:t>
            </a:r>
            <a:r>
              <a:rPr lang="en-US" sz="1600" dirty="0" err="1">
                <a:latin typeface="Calibri"/>
                <a:ea typeface="Calibri"/>
                <a:cs typeface="Calibri"/>
                <a:sym typeface="Calibri"/>
              </a:rPr>
              <a:t>manera</a:t>
            </a:r>
            <a:r>
              <a:rPr lang="en-US" sz="1600" dirty="0">
                <a:latin typeface="Calibri"/>
                <a:ea typeface="Calibri"/>
                <a:cs typeface="Calibri"/>
                <a:sym typeface="Calibri"/>
              </a:rPr>
              <a:t> </a:t>
            </a:r>
            <a:r>
              <a:rPr lang="en-US" sz="1600" dirty="0" err="1">
                <a:latin typeface="Calibri"/>
                <a:ea typeface="Calibri"/>
                <a:cs typeface="Calibri"/>
                <a:sym typeface="Calibri"/>
              </a:rPr>
              <a:t>autónoma</a:t>
            </a:r>
            <a:r>
              <a:rPr lang="en-US" sz="1600" dirty="0">
                <a:latin typeface="Calibri"/>
                <a:ea typeface="Calibri"/>
                <a:cs typeface="Calibri"/>
                <a:sym typeface="Calibri"/>
              </a:rPr>
              <a:t>, </a:t>
            </a:r>
            <a:r>
              <a:rPr lang="en-US" sz="1600" dirty="0" err="1">
                <a:latin typeface="Calibri"/>
                <a:ea typeface="Calibri"/>
                <a:cs typeface="Calibri"/>
                <a:sym typeface="Calibri"/>
              </a:rPr>
              <a:t>conocer</a:t>
            </a:r>
            <a:r>
              <a:rPr lang="en-US" sz="1600" dirty="0">
                <a:latin typeface="Calibri"/>
                <a:ea typeface="Calibri"/>
                <a:cs typeface="Calibri"/>
                <a:sym typeface="Calibri"/>
              </a:rPr>
              <a:t> y </a:t>
            </a:r>
            <a:r>
              <a:rPr lang="en-US" sz="1600" dirty="0" err="1">
                <a:latin typeface="Calibri"/>
                <a:ea typeface="Calibri"/>
                <a:cs typeface="Calibri"/>
                <a:sym typeface="Calibri"/>
              </a:rPr>
              <a:t>utilizar</a:t>
            </a:r>
            <a:r>
              <a:rPr lang="en-US" sz="1600" dirty="0">
                <a:latin typeface="Calibri"/>
                <a:ea typeface="Calibri"/>
                <a:cs typeface="Calibri"/>
                <a:sym typeface="Calibri"/>
              </a:rPr>
              <a:t> </a:t>
            </a:r>
            <a:r>
              <a:rPr lang="en-US" sz="1600" dirty="0" err="1">
                <a:latin typeface="Calibri"/>
                <a:ea typeface="Calibri"/>
                <a:cs typeface="Calibri"/>
                <a:sym typeface="Calibri"/>
              </a:rPr>
              <a:t>recursos</a:t>
            </a:r>
            <a:r>
              <a:rPr lang="en-US" sz="1600" dirty="0">
                <a:latin typeface="Calibri"/>
                <a:ea typeface="Calibri"/>
                <a:cs typeface="Calibri"/>
                <a:sym typeface="Calibri"/>
              </a:rPr>
              <a:t> </a:t>
            </a:r>
            <a:r>
              <a:rPr lang="en-US" sz="1600" dirty="0" err="1">
                <a:latin typeface="Calibri"/>
                <a:ea typeface="Calibri"/>
                <a:cs typeface="Calibri"/>
                <a:sym typeface="Calibri"/>
              </a:rPr>
              <a:t>digitales</a:t>
            </a:r>
            <a:r>
              <a:rPr lang="en-US" sz="1600" dirty="0">
                <a:latin typeface="Calibri"/>
                <a:ea typeface="Calibri"/>
                <a:cs typeface="Calibri"/>
                <a:sym typeface="Calibri"/>
              </a:rPr>
              <a:t>.</a:t>
            </a:r>
            <a:endParaRPr sz="1600" dirty="0">
              <a:latin typeface="Calibri"/>
              <a:ea typeface="Calibri"/>
              <a:cs typeface="Calibri"/>
              <a:sym typeface="Calibri"/>
            </a:endParaRPr>
          </a:p>
          <a:p>
            <a:pPr marL="0" lvl="0" indent="0" algn="just" rtl="0">
              <a:lnSpc>
                <a:spcPct val="115000"/>
              </a:lnSpc>
              <a:spcBef>
                <a:spcPts val="0"/>
              </a:spcBef>
              <a:spcAft>
                <a:spcPts val="0"/>
              </a:spcAft>
              <a:buNone/>
            </a:pPr>
            <a:r>
              <a:rPr lang="en-US" sz="1600" dirty="0">
                <a:latin typeface="Calibri"/>
                <a:ea typeface="Calibri"/>
                <a:cs typeface="Calibri"/>
                <a:sym typeface="Calibri"/>
              </a:rPr>
              <a:t>     </a:t>
            </a:r>
            <a:r>
              <a:rPr lang="en-US" sz="1600" dirty="0" err="1">
                <a:latin typeface="Calibri"/>
                <a:ea typeface="Calibri"/>
                <a:cs typeface="Calibri"/>
                <a:sym typeface="Calibri"/>
              </a:rPr>
              <a:t>Participar</a:t>
            </a:r>
            <a:r>
              <a:rPr lang="en-US" sz="1600" dirty="0">
                <a:latin typeface="Calibri"/>
                <a:ea typeface="Calibri"/>
                <a:cs typeface="Calibri"/>
                <a:sym typeface="Calibri"/>
              </a:rPr>
              <a:t> de </a:t>
            </a:r>
            <a:r>
              <a:rPr lang="en-US" sz="1600" dirty="0" err="1">
                <a:latin typeface="Calibri"/>
                <a:ea typeface="Calibri"/>
                <a:cs typeface="Calibri"/>
                <a:sym typeface="Calibri"/>
              </a:rPr>
              <a:t>comunidades</a:t>
            </a:r>
            <a:r>
              <a:rPr lang="en-US" sz="1600" dirty="0">
                <a:latin typeface="Calibri"/>
                <a:ea typeface="Calibri"/>
                <a:cs typeface="Calibri"/>
                <a:sym typeface="Calibri"/>
              </a:rPr>
              <a:t> de </a:t>
            </a:r>
            <a:r>
              <a:rPr lang="en-US" sz="1600" dirty="0" err="1" smtClean="0">
                <a:latin typeface="Calibri"/>
                <a:ea typeface="Calibri"/>
                <a:cs typeface="Calibri"/>
                <a:sym typeface="Calibri"/>
              </a:rPr>
              <a:t>aprendizaje</a:t>
            </a:r>
            <a:r>
              <a:rPr lang="en-US" sz="1600" dirty="0" smtClean="0">
                <a:latin typeface="Calibri"/>
                <a:ea typeface="Calibri"/>
                <a:cs typeface="Calibri"/>
                <a:sym typeface="Calibri"/>
              </a:rPr>
              <a:t>.</a:t>
            </a:r>
            <a:endParaRPr sz="1600" dirty="0">
              <a:latin typeface="Calibri"/>
              <a:ea typeface="Calibri"/>
              <a:cs typeface="Calibri"/>
              <a:sym typeface="Calibri"/>
            </a:endParaRPr>
          </a:p>
          <a:p>
            <a:pPr marL="0" lvl="0" indent="0" algn="just" rtl="0">
              <a:lnSpc>
                <a:spcPct val="115000"/>
              </a:lnSpc>
              <a:spcBef>
                <a:spcPts val="0"/>
              </a:spcBef>
              <a:spcAft>
                <a:spcPts val="0"/>
              </a:spcAft>
              <a:buNone/>
            </a:pPr>
            <a:r>
              <a:rPr lang="en-US" sz="1600" dirty="0">
                <a:solidFill>
                  <a:schemeClr val="dk1"/>
                </a:solidFill>
                <a:latin typeface="Calibri"/>
                <a:ea typeface="Calibri"/>
                <a:cs typeface="Calibri"/>
                <a:sym typeface="Calibri"/>
              </a:rPr>
              <a:t>     </a:t>
            </a:r>
            <a:r>
              <a:rPr lang="en-US" sz="1600" dirty="0" err="1">
                <a:latin typeface="Calibri"/>
                <a:ea typeface="Calibri"/>
                <a:cs typeface="Calibri"/>
                <a:sym typeface="Calibri"/>
              </a:rPr>
              <a:t>Comprender</a:t>
            </a:r>
            <a:r>
              <a:rPr lang="en-US" sz="1600" dirty="0">
                <a:latin typeface="Calibri"/>
                <a:ea typeface="Calibri"/>
                <a:cs typeface="Calibri"/>
                <a:sym typeface="Calibri"/>
              </a:rPr>
              <a:t> el </a:t>
            </a:r>
            <a:r>
              <a:rPr lang="en-US" sz="1600" dirty="0" err="1">
                <a:latin typeface="Calibri"/>
                <a:ea typeface="Calibri"/>
                <a:cs typeface="Calibri"/>
                <a:sym typeface="Calibri"/>
              </a:rPr>
              <a:t>fenómeno</a:t>
            </a:r>
            <a:r>
              <a:rPr lang="en-US" sz="1600" dirty="0">
                <a:latin typeface="Calibri"/>
                <a:ea typeface="Calibri"/>
                <a:cs typeface="Calibri"/>
                <a:sym typeface="Calibri"/>
              </a:rPr>
              <a:t> digital e </a:t>
            </a:r>
            <a:r>
              <a:rPr lang="en-US" sz="1600" dirty="0" err="1">
                <a:latin typeface="Calibri"/>
                <a:ea typeface="Calibri"/>
                <a:cs typeface="Calibri"/>
                <a:sym typeface="Calibri"/>
              </a:rPr>
              <a:t>incorporarlo</a:t>
            </a:r>
            <a:r>
              <a:rPr lang="en-US" sz="1600" dirty="0">
                <a:latin typeface="Calibri"/>
                <a:ea typeface="Calibri"/>
                <a:cs typeface="Calibri"/>
                <a:sym typeface="Calibri"/>
              </a:rPr>
              <a:t> </a:t>
            </a:r>
            <a:r>
              <a:rPr lang="en-US" sz="1600" dirty="0" err="1">
                <a:latin typeface="Calibri"/>
                <a:ea typeface="Calibri"/>
                <a:cs typeface="Calibri"/>
                <a:sym typeface="Calibri"/>
              </a:rPr>
              <a:t>estratégicamete</a:t>
            </a:r>
            <a:r>
              <a:rPr lang="en-US" sz="1600" dirty="0">
                <a:latin typeface="Calibri"/>
                <a:ea typeface="Calibri"/>
                <a:cs typeface="Calibri"/>
                <a:sym typeface="Calibri"/>
              </a:rPr>
              <a:t>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latin typeface="Calibri"/>
                <a:ea typeface="Calibri"/>
                <a:cs typeface="Calibri"/>
                <a:sym typeface="Calibri"/>
              </a:rPr>
              <a:t>su</a:t>
            </a:r>
            <a:r>
              <a:rPr lang="en-US" sz="1600" dirty="0">
                <a:latin typeface="Calibri"/>
                <a:ea typeface="Calibri"/>
                <a:cs typeface="Calibri"/>
                <a:sym typeface="Calibri"/>
              </a:rPr>
              <a:t> </a:t>
            </a:r>
            <a:r>
              <a:rPr lang="en-US" sz="1600" dirty="0" err="1" smtClean="0">
                <a:latin typeface="Calibri"/>
                <a:ea typeface="Calibri"/>
                <a:cs typeface="Calibri"/>
                <a:sym typeface="Calibri"/>
              </a:rPr>
              <a:t>profesión</a:t>
            </a:r>
            <a:r>
              <a:rPr lang="en-US" sz="1600" dirty="0" smtClean="0">
                <a:latin typeface="Calibri"/>
                <a:ea typeface="Calibri"/>
                <a:cs typeface="Calibri"/>
                <a:sym typeface="Calibri"/>
              </a:rPr>
              <a:t>.</a:t>
            </a:r>
            <a:endParaRPr sz="1600" dirty="0">
              <a:latin typeface="Calibri"/>
              <a:ea typeface="Calibri"/>
              <a:cs typeface="Calibri"/>
              <a:sym typeface="Calibri"/>
            </a:endParaRPr>
          </a:p>
          <a:p>
            <a:pPr marL="0" lvl="0" indent="0" algn="just" rtl="0">
              <a:lnSpc>
                <a:spcPct val="115000"/>
              </a:lnSpc>
              <a:spcBef>
                <a:spcPts val="0"/>
              </a:spcBef>
              <a:spcAft>
                <a:spcPts val="0"/>
              </a:spcAft>
              <a:buNone/>
            </a:pPr>
            <a:r>
              <a:rPr lang="en-US" sz="1600" dirty="0">
                <a:solidFill>
                  <a:schemeClr val="dk1"/>
                </a:solidFill>
                <a:latin typeface="Calibri"/>
                <a:ea typeface="Calibri"/>
                <a:cs typeface="Calibri"/>
                <a:sym typeface="Calibri"/>
              </a:rPr>
              <a:t>     </a:t>
            </a:r>
            <a:r>
              <a:rPr lang="en-US" sz="1600" dirty="0" err="1">
                <a:latin typeface="Calibri"/>
                <a:ea typeface="Calibri"/>
                <a:cs typeface="Calibri"/>
                <a:sym typeface="Calibri"/>
              </a:rPr>
              <a:t>Coordinar</a:t>
            </a:r>
            <a:r>
              <a:rPr lang="en-US" sz="1600" dirty="0">
                <a:latin typeface="Calibri"/>
                <a:ea typeface="Calibri"/>
                <a:cs typeface="Calibri"/>
                <a:sym typeface="Calibri"/>
              </a:rPr>
              <a:t> </a:t>
            </a:r>
            <a:r>
              <a:rPr lang="en-US" sz="1600" dirty="0" err="1">
                <a:latin typeface="Calibri"/>
                <a:ea typeface="Calibri"/>
                <a:cs typeface="Calibri"/>
                <a:sym typeface="Calibri"/>
              </a:rPr>
              <a:t>equipos</a:t>
            </a:r>
            <a:r>
              <a:rPr lang="en-US" sz="1600" dirty="0">
                <a:latin typeface="Calibri"/>
                <a:ea typeface="Calibri"/>
                <a:cs typeface="Calibri"/>
                <a:sym typeface="Calibri"/>
              </a:rPr>
              <a:t> de </a:t>
            </a:r>
            <a:r>
              <a:rPr lang="en-US" sz="1600" dirty="0" err="1">
                <a:latin typeface="Calibri"/>
                <a:ea typeface="Calibri"/>
                <a:cs typeface="Calibri"/>
                <a:sym typeface="Calibri"/>
              </a:rPr>
              <a:t>trabajo</a:t>
            </a:r>
            <a:r>
              <a:rPr lang="en-US" sz="1600" dirty="0">
                <a:latin typeface="Calibri"/>
                <a:ea typeface="Calibri"/>
                <a:cs typeface="Calibri"/>
                <a:sym typeface="Calibri"/>
              </a:rPr>
              <a:t> </a:t>
            </a:r>
            <a:r>
              <a:rPr lang="en-US" sz="1600" dirty="0" err="1">
                <a:latin typeface="Calibri"/>
                <a:ea typeface="Calibri"/>
                <a:cs typeface="Calibri"/>
                <a:sym typeface="Calibri"/>
              </a:rPr>
              <a:t>distribuidos</a:t>
            </a:r>
            <a:r>
              <a:rPr lang="en-US" sz="1600" dirty="0">
                <a:latin typeface="Calibri"/>
                <a:ea typeface="Calibri"/>
                <a:cs typeface="Calibri"/>
                <a:sym typeface="Calibri"/>
              </a:rPr>
              <a:t> </a:t>
            </a:r>
            <a:r>
              <a:rPr lang="en-US" sz="1600" dirty="0" err="1">
                <a:latin typeface="Calibri"/>
                <a:ea typeface="Calibri"/>
                <a:cs typeface="Calibri"/>
                <a:sym typeface="Calibri"/>
              </a:rPr>
              <a:t>en</a:t>
            </a:r>
            <a:r>
              <a:rPr lang="en-US" sz="1600" dirty="0">
                <a:latin typeface="Calibri"/>
                <a:ea typeface="Calibri"/>
                <a:cs typeface="Calibri"/>
                <a:sym typeface="Calibri"/>
              </a:rPr>
              <a:t> red y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latin typeface="Calibri"/>
                <a:ea typeface="Calibri"/>
                <a:cs typeface="Calibri"/>
                <a:sym typeface="Calibri"/>
              </a:rPr>
              <a:t>entornos</a:t>
            </a:r>
            <a:r>
              <a:rPr lang="en-US" sz="1600" dirty="0">
                <a:latin typeface="Calibri"/>
                <a:ea typeface="Calibri"/>
                <a:cs typeface="Calibri"/>
                <a:sym typeface="Calibri"/>
              </a:rPr>
              <a:t> </a:t>
            </a:r>
            <a:r>
              <a:rPr lang="en-US" sz="1600" dirty="0" err="1" smtClean="0">
                <a:latin typeface="Calibri"/>
                <a:ea typeface="Calibri"/>
                <a:cs typeface="Calibri"/>
                <a:sym typeface="Calibri"/>
              </a:rPr>
              <a:t>digitales</a:t>
            </a:r>
            <a:r>
              <a:rPr lang="en-US" sz="1600" dirty="0" smtClean="0">
                <a:latin typeface="Calibri"/>
                <a:ea typeface="Calibri"/>
                <a:cs typeface="Calibri"/>
                <a:sym typeface="Calibri"/>
              </a:rPr>
              <a:t>.</a:t>
            </a:r>
            <a:endParaRPr sz="1600" dirty="0">
              <a:latin typeface="Calibri"/>
              <a:ea typeface="Calibri"/>
              <a:cs typeface="Calibri"/>
              <a:sym typeface="Calibri"/>
            </a:endParaRPr>
          </a:p>
          <a:p>
            <a:pPr marL="0" lvl="0" indent="0" algn="just" rtl="0">
              <a:lnSpc>
                <a:spcPct val="115000"/>
              </a:lnSpc>
              <a:spcBef>
                <a:spcPts val="0"/>
              </a:spcBef>
              <a:spcAft>
                <a:spcPts val="0"/>
              </a:spcAft>
              <a:buNone/>
            </a:pPr>
            <a:r>
              <a:rPr lang="en-US" sz="1600" dirty="0">
                <a:solidFill>
                  <a:schemeClr val="dk1"/>
                </a:solidFill>
                <a:latin typeface="Calibri"/>
                <a:ea typeface="Calibri"/>
                <a:cs typeface="Calibri"/>
                <a:sym typeface="Calibri"/>
              </a:rPr>
              <a:t>     </a:t>
            </a:r>
            <a:r>
              <a:rPr lang="en-US" sz="1600" dirty="0" err="1">
                <a:latin typeface="Calibri"/>
                <a:ea typeface="Calibri"/>
                <a:cs typeface="Calibri"/>
                <a:sym typeface="Calibri"/>
              </a:rPr>
              <a:t>Interactuar</a:t>
            </a:r>
            <a:r>
              <a:rPr lang="en-US" sz="1600" dirty="0">
                <a:latin typeface="Calibri"/>
                <a:ea typeface="Calibri"/>
                <a:cs typeface="Calibri"/>
                <a:sym typeface="Calibri"/>
              </a:rPr>
              <a:t> y </a:t>
            </a:r>
            <a:r>
              <a:rPr lang="en-US" sz="1600" dirty="0" err="1">
                <a:latin typeface="Calibri"/>
                <a:ea typeface="Calibri"/>
                <a:cs typeface="Calibri"/>
                <a:sym typeface="Calibri"/>
              </a:rPr>
              <a:t>satisfacer</a:t>
            </a:r>
            <a:r>
              <a:rPr lang="en-US" sz="1600" dirty="0">
                <a:latin typeface="Calibri"/>
                <a:ea typeface="Calibri"/>
                <a:cs typeface="Calibri"/>
                <a:sym typeface="Calibri"/>
              </a:rPr>
              <a:t> las </a:t>
            </a:r>
            <a:r>
              <a:rPr lang="en-US" sz="1600" dirty="0" err="1">
                <a:latin typeface="Calibri"/>
                <a:ea typeface="Calibri"/>
                <a:cs typeface="Calibri"/>
                <a:sym typeface="Calibri"/>
              </a:rPr>
              <a:t>necesidades</a:t>
            </a:r>
            <a:r>
              <a:rPr lang="en-US" sz="1600" dirty="0">
                <a:latin typeface="Calibri"/>
                <a:ea typeface="Calibri"/>
                <a:cs typeface="Calibri"/>
                <a:sym typeface="Calibri"/>
              </a:rPr>
              <a:t> de </a:t>
            </a:r>
            <a:r>
              <a:rPr lang="en-US" sz="1600" dirty="0" err="1">
                <a:latin typeface="Calibri"/>
                <a:ea typeface="Calibri"/>
                <a:cs typeface="Calibri"/>
                <a:sym typeface="Calibri"/>
              </a:rPr>
              <a:t>colaboradores</a:t>
            </a:r>
            <a:r>
              <a:rPr lang="en-US" sz="1600" dirty="0">
                <a:latin typeface="Calibri"/>
                <a:ea typeface="Calibri"/>
                <a:cs typeface="Calibri"/>
                <a:sym typeface="Calibri"/>
              </a:rPr>
              <a:t> y </a:t>
            </a:r>
            <a:r>
              <a:rPr lang="en-US" sz="1600" dirty="0" err="1">
                <a:latin typeface="Calibri"/>
                <a:ea typeface="Calibri"/>
                <a:cs typeface="Calibri"/>
                <a:sym typeface="Calibri"/>
              </a:rPr>
              <a:t>clientes</a:t>
            </a:r>
            <a:r>
              <a:rPr lang="en-US" sz="1600" dirty="0">
                <a:latin typeface="Calibri"/>
                <a:ea typeface="Calibri"/>
                <a:cs typeface="Calibri"/>
                <a:sym typeface="Calibri"/>
              </a:rPr>
              <a:t>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latin typeface="Calibri"/>
                <a:ea typeface="Calibri"/>
                <a:cs typeface="Calibri"/>
                <a:sym typeface="Calibri"/>
              </a:rPr>
              <a:t>contextos</a:t>
            </a:r>
            <a:r>
              <a:rPr lang="en-US" sz="1600" dirty="0">
                <a:latin typeface="Calibri"/>
                <a:ea typeface="Calibri"/>
                <a:cs typeface="Calibri"/>
                <a:sym typeface="Calibri"/>
              </a:rPr>
              <a:t> </a:t>
            </a:r>
            <a:r>
              <a:rPr lang="en-US" sz="1600" dirty="0" err="1" smtClean="0">
                <a:latin typeface="Calibri"/>
                <a:ea typeface="Calibri"/>
                <a:cs typeface="Calibri"/>
                <a:sym typeface="Calibri"/>
              </a:rPr>
              <a:t>digitales</a:t>
            </a:r>
            <a:r>
              <a:rPr lang="en-US" sz="1600" dirty="0" smtClean="0">
                <a:latin typeface="Calibri"/>
                <a:ea typeface="Calibri"/>
                <a:cs typeface="Calibri"/>
                <a:sym typeface="Calibri"/>
              </a:rPr>
              <a:t>.</a:t>
            </a:r>
            <a:endParaRPr sz="1600" dirty="0">
              <a:latin typeface="Calibri"/>
              <a:ea typeface="Calibri"/>
              <a:cs typeface="Calibri"/>
              <a:sym typeface="Calibri"/>
            </a:endParaRPr>
          </a:p>
          <a:p>
            <a:pPr marL="0" lvl="0" indent="0" algn="just" rtl="0">
              <a:lnSpc>
                <a:spcPct val="100000"/>
              </a:lnSpc>
              <a:spcBef>
                <a:spcPts val="0"/>
              </a:spcBef>
              <a:spcAft>
                <a:spcPts val="0"/>
              </a:spcAft>
              <a:buNone/>
            </a:pPr>
            <a:endParaRPr dirty="0">
              <a:latin typeface="Calibri"/>
              <a:ea typeface="Calibri"/>
              <a:cs typeface="Calibri"/>
              <a:sym typeface="Calibri"/>
            </a:endParaRPr>
          </a:p>
          <a:p>
            <a:pPr marL="0" lvl="0" indent="0" algn="just" rtl="0">
              <a:lnSpc>
                <a:spcPct val="115000"/>
              </a:lnSpc>
              <a:spcBef>
                <a:spcPts val="2700"/>
              </a:spcBef>
              <a:spcAft>
                <a:spcPts val="800"/>
              </a:spcAft>
              <a:buNone/>
            </a:pPr>
            <a:endParaRPr dirty="0"/>
          </a:p>
        </p:txBody>
      </p:sp>
      <p:cxnSp>
        <p:nvCxnSpPr>
          <p:cNvPr id="172" name="Google Shape;172;p22"/>
          <p:cNvCxnSpPr/>
          <p:nvPr/>
        </p:nvCxnSpPr>
        <p:spPr>
          <a:xfrm>
            <a:off x="636125" y="1252400"/>
            <a:ext cx="566400" cy="0"/>
          </a:xfrm>
          <a:prstGeom prst="straightConnector1">
            <a:avLst/>
          </a:prstGeom>
          <a:noFill/>
          <a:ln w="28575" cap="flat" cmpd="sng">
            <a:solidFill>
              <a:srgbClr val="84C32C"/>
            </a:solidFill>
            <a:prstDash val="solid"/>
            <a:miter lim="800000"/>
            <a:headEnd type="none" w="med" len="med"/>
            <a:tailEnd type="none" w="med" len="med"/>
          </a:ln>
        </p:spPr>
      </p:cxnSp>
      <p:sp>
        <p:nvSpPr>
          <p:cNvPr id="173" name="Google Shape;173;p22"/>
          <p:cNvSpPr/>
          <p:nvPr/>
        </p:nvSpPr>
        <p:spPr>
          <a:xfrm>
            <a:off x="791518" y="2915050"/>
            <a:ext cx="79500" cy="79500"/>
          </a:xfrm>
          <a:prstGeom prst="flowChartConnector">
            <a:avLst/>
          </a:prstGeom>
          <a:solidFill>
            <a:srgbClr val="84C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2"/>
          <p:cNvSpPr/>
          <p:nvPr/>
        </p:nvSpPr>
        <p:spPr>
          <a:xfrm>
            <a:off x="791518" y="3203300"/>
            <a:ext cx="79500" cy="79500"/>
          </a:xfrm>
          <a:prstGeom prst="flowChartConnector">
            <a:avLst/>
          </a:prstGeom>
          <a:solidFill>
            <a:srgbClr val="84C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2"/>
          <p:cNvSpPr/>
          <p:nvPr/>
        </p:nvSpPr>
        <p:spPr>
          <a:xfrm>
            <a:off x="791518" y="3745150"/>
            <a:ext cx="79500" cy="79500"/>
          </a:xfrm>
          <a:prstGeom prst="flowChartConnector">
            <a:avLst/>
          </a:prstGeom>
          <a:solidFill>
            <a:srgbClr val="84C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2"/>
          <p:cNvSpPr/>
          <p:nvPr/>
        </p:nvSpPr>
        <p:spPr>
          <a:xfrm>
            <a:off x="791518" y="4028425"/>
            <a:ext cx="79500" cy="79500"/>
          </a:xfrm>
          <a:prstGeom prst="flowChartConnector">
            <a:avLst/>
          </a:prstGeom>
          <a:solidFill>
            <a:srgbClr val="84C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2"/>
          <p:cNvSpPr/>
          <p:nvPr/>
        </p:nvSpPr>
        <p:spPr>
          <a:xfrm>
            <a:off x="791518" y="4575250"/>
            <a:ext cx="79500" cy="79500"/>
          </a:xfrm>
          <a:prstGeom prst="flowChartConnector">
            <a:avLst/>
          </a:prstGeom>
          <a:solidFill>
            <a:srgbClr val="84C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2"/>
          <p:cNvSpPr/>
          <p:nvPr/>
        </p:nvSpPr>
        <p:spPr>
          <a:xfrm>
            <a:off x="791518" y="4853550"/>
            <a:ext cx="79500" cy="79500"/>
          </a:xfrm>
          <a:prstGeom prst="flowChartConnector">
            <a:avLst/>
          </a:prstGeom>
          <a:solidFill>
            <a:srgbClr val="84C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2"/>
          <p:cNvSpPr txBox="1"/>
          <p:nvPr/>
        </p:nvSpPr>
        <p:spPr>
          <a:xfrm>
            <a:off x="509550" y="516825"/>
            <a:ext cx="6598800" cy="63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F7F7F"/>
              </a:buClr>
              <a:buSzPts val="3500"/>
              <a:buFont typeface="Calibri"/>
              <a:buNone/>
            </a:pPr>
            <a:r>
              <a:rPr lang="en-US" sz="3500" b="1">
                <a:solidFill>
                  <a:srgbClr val="7F7F7F"/>
                </a:solidFill>
                <a:latin typeface="Calibri"/>
                <a:ea typeface="Calibri"/>
                <a:cs typeface="Calibri"/>
                <a:sym typeface="Calibri"/>
              </a:rPr>
              <a:t>Competencias Digitales</a:t>
            </a:r>
            <a:endParaRPr>
              <a:solidFill>
                <a:schemeClr val="dk1"/>
              </a:solidFill>
            </a:endParaRPr>
          </a:p>
          <a:p>
            <a:pPr marL="0" marR="0" lvl="0" indent="0" algn="l" rtl="0">
              <a:lnSpc>
                <a:spcPct val="100000"/>
              </a:lnSpc>
              <a:spcBef>
                <a:spcPts val="0"/>
              </a:spcBef>
              <a:spcAft>
                <a:spcPts val="0"/>
              </a:spcAft>
              <a:buClr>
                <a:srgbClr val="7F7F7F"/>
              </a:buClr>
              <a:buSzPts val="3500"/>
              <a:buFont typeface="Calibri"/>
              <a:buNone/>
            </a:pPr>
            <a:endParaRPr sz="3500" b="1">
              <a:solidFill>
                <a:srgbClr val="7F7F7F"/>
              </a:solidFill>
              <a:latin typeface="Calibri"/>
              <a:ea typeface="Calibri"/>
              <a:cs typeface="Calibri"/>
              <a:sym typeface="Calibri"/>
            </a:endParaRPr>
          </a:p>
        </p:txBody>
      </p:sp>
      <p:sp>
        <p:nvSpPr>
          <p:cNvPr id="180" name="Google Shape;180;p22"/>
          <p:cNvSpPr/>
          <p:nvPr/>
        </p:nvSpPr>
        <p:spPr>
          <a:xfrm>
            <a:off x="791518" y="4333225"/>
            <a:ext cx="79500" cy="79500"/>
          </a:xfrm>
          <a:prstGeom prst="flowChartConnector">
            <a:avLst/>
          </a:prstGeom>
          <a:solidFill>
            <a:srgbClr val="84C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2"/>
          <p:cNvSpPr/>
          <p:nvPr/>
        </p:nvSpPr>
        <p:spPr>
          <a:xfrm>
            <a:off x="791518" y="3508100"/>
            <a:ext cx="79500" cy="79500"/>
          </a:xfrm>
          <a:prstGeom prst="flowChartConnector">
            <a:avLst/>
          </a:prstGeom>
          <a:solidFill>
            <a:srgbClr val="84C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sp>
        <p:nvSpPr>
          <p:cNvPr id="186" name="Google Shape;186;p23"/>
          <p:cNvSpPr txBox="1"/>
          <p:nvPr/>
        </p:nvSpPr>
        <p:spPr>
          <a:xfrm>
            <a:off x="636125" y="1640650"/>
            <a:ext cx="7998300" cy="44838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1600">
                <a:latin typeface="Calibri"/>
                <a:ea typeface="Calibri"/>
                <a:cs typeface="Calibri"/>
                <a:sym typeface="Calibri"/>
              </a:rPr>
              <a:t>Cada vez son más las empresas que apuestan por egresados de programas en línea, porque las competencias transversales que adquieren durante su estudio, los preparan mejor para enfrentar los retos laborales.  </a:t>
            </a:r>
            <a:endParaRPr sz="1600">
              <a:latin typeface="Calibri"/>
              <a:ea typeface="Calibri"/>
              <a:cs typeface="Calibri"/>
              <a:sym typeface="Calibri"/>
            </a:endParaRPr>
          </a:p>
          <a:p>
            <a:pPr marL="0" lvl="0" indent="0" algn="just" rtl="0">
              <a:lnSpc>
                <a:spcPct val="115000"/>
              </a:lnSpc>
              <a:spcBef>
                <a:spcPts val="0"/>
              </a:spcBef>
              <a:spcAft>
                <a:spcPts val="0"/>
              </a:spcAft>
              <a:buNone/>
            </a:pPr>
            <a:endParaRPr sz="1600">
              <a:latin typeface="Calibri"/>
              <a:ea typeface="Calibri"/>
              <a:cs typeface="Calibri"/>
              <a:sym typeface="Calibri"/>
            </a:endParaRPr>
          </a:p>
          <a:p>
            <a:pPr marL="0" lvl="0" indent="0" algn="just" rtl="0">
              <a:lnSpc>
                <a:spcPct val="115000"/>
              </a:lnSpc>
              <a:spcBef>
                <a:spcPts val="0"/>
              </a:spcBef>
              <a:spcAft>
                <a:spcPts val="0"/>
              </a:spcAft>
              <a:buNone/>
            </a:pPr>
            <a:r>
              <a:rPr lang="en-US" sz="1600">
                <a:latin typeface="Calibri"/>
                <a:ea typeface="Calibri"/>
                <a:cs typeface="Calibri"/>
                <a:sym typeface="Calibri"/>
              </a:rPr>
              <a:t>En la educación en línea, el alumno es el protagonista y máximo responsable de su aprendizaje, es quien transforma la información en conocimiento relevante, siendo un elemento activo, participativo y comprometido, capaz de:</a:t>
            </a:r>
            <a:endParaRPr sz="1600">
              <a:latin typeface="Calibri"/>
              <a:ea typeface="Calibri"/>
              <a:cs typeface="Calibri"/>
              <a:sym typeface="Calibri"/>
            </a:endParaRPr>
          </a:p>
          <a:p>
            <a:pPr marL="0" lvl="0" indent="0" algn="just" rtl="0">
              <a:lnSpc>
                <a:spcPct val="115000"/>
              </a:lnSpc>
              <a:spcBef>
                <a:spcPts val="0"/>
              </a:spcBef>
              <a:spcAft>
                <a:spcPts val="0"/>
              </a:spcAft>
              <a:buNone/>
            </a:pPr>
            <a:endParaRPr sz="1600">
              <a:latin typeface="Calibri"/>
              <a:ea typeface="Calibri"/>
              <a:cs typeface="Calibri"/>
              <a:sym typeface="Calibri"/>
            </a:endParaRPr>
          </a:p>
          <a:p>
            <a:pPr marL="0" lvl="0" indent="0" algn="just" rtl="0">
              <a:lnSpc>
                <a:spcPct val="115000"/>
              </a:lnSpc>
              <a:spcBef>
                <a:spcPts val="0"/>
              </a:spcBef>
              <a:spcAft>
                <a:spcPts val="0"/>
              </a:spcAft>
              <a:buNone/>
            </a:pPr>
            <a:r>
              <a:rPr lang="en-US" sz="1600">
                <a:solidFill>
                  <a:schemeClr val="dk1"/>
                </a:solidFill>
                <a:latin typeface="Calibri"/>
                <a:ea typeface="Calibri"/>
                <a:cs typeface="Calibri"/>
                <a:sym typeface="Calibri"/>
              </a:rPr>
              <a:t>     </a:t>
            </a:r>
            <a:r>
              <a:rPr lang="en-US" sz="1600">
                <a:latin typeface="Calibri"/>
                <a:ea typeface="Calibri"/>
                <a:cs typeface="Calibri"/>
                <a:sym typeface="Calibri"/>
              </a:rPr>
              <a:t>Desarrollar el sentido de colaboración, la creatividad y la autonomía.</a:t>
            </a:r>
            <a:endParaRPr sz="1600">
              <a:latin typeface="Calibri"/>
              <a:ea typeface="Calibri"/>
              <a:cs typeface="Calibri"/>
              <a:sym typeface="Calibri"/>
            </a:endParaRPr>
          </a:p>
          <a:p>
            <a:pPr marL="0" lvl="0" indent="0" algn="just" rtl="0">
              <a:lnSpc>
                <a:spcPct val="115000"/>
              </a:lnSpc>
              <a:spcBef>
                <a:spcPts val="0"/>
              </a:spcBef>
              <a:spcAft>
                <a:spcPts val="0"/>
              </a:spcAft>
              <a:buNone/>
            </a:pPr>
            <a:r>
              <a:rPr lang="en-US" sz="1600">
                <a:solidFill>
                  <a:schemeClr val="dk1"/>
                </a:solidFill>
                <a:latin typeface="Calibri"/>
                <a:ea typeface="Calibri"/>
                <a:cs typeface="Calibri"/>
                <a:sym typeface="Calibri"/>
              </a:rPr>
              <a:t>     </a:t>
            </a:r>
            <a:r>
              <a:rPr lang="en-US" sz="1600">
                <a:latin typeface="Calibri"/>
                <a:ea typeface="Calibri"/>
                <a:cs typeface="Calibri"/>
                <a:sym typeface="Calibri"/>
              </a:rPr>
              <a:t>Analizar y profundizar en los contenidos.</a:t>
            </a:r>
            <a:endParaRPr sz="1600">
              <a:latin typeface="Calibri"/>
              <a:ea typeface="Calibri"/>
              <a:cs typeface="Calibri"/>
              <a:sym typeface="Calibri"/>
            </a:endParaRPr>
          </a:p>
          <a:p>
            <a:pPr marL="0" lvl="0" indent="0" algn="just" rtl="0">
              <a:lnSpc>
                <a:spcPct val="115000"/>
              </a:lnSpc>
              <a:spcBef>
                <a:spcPts val="0"/>
              </a:spcBef>
              <a:spcAft>
                <a:spcPts val="0"/>
              </a:spcAft>
              <a:buNone/>
            </a:pPr>
            <a:r>
              <a:rPr lang="en-US" sz="1600">
                <a:solidFill>
                  <a:schemeClr val="dk1"/>
                </a:solidFill>
                <a:latin typeface="Calibri"/>
                <a:ea typeface="Calibri"/>
                <a:cs typeface="Calibri"/>
                <a:sym typeface="Calibri"/>
              </a:rPr>
              <a:t>     </a:t>
            </a:r>
            <a:r>
              <a:rPr lang="en-US" sz="1600">
                <a:latin typeface="Calibri"/>
                <a:ea typeface="Calibri"/>
                <a:cs typeface="Calibri"/>
                <a:sym typeface="Calibri"/>
              </a:rPr>
              <a:t>Jerarquizar, organizar y asociar la información para su mejor comprensión.</a:t>
            </a:r>
            <a:endParaRPr sz="1600">
              <a:latin typeface="Calibri"/>
              <a:ea typeface="Calibri"/>
              <a:cs typeface="Calibri"/>
              <a:sym typeface="Calibri"/>
            </a:endParaRPr>
          </a:p>
          <a:p>
            <a:pPr marL="0" lvl="0" indent="0" algn="just" rtl="0">
              <a:lnSpc>
                <a:spcPct val="115000"/>
              </a:lnSpc>
              <a:spcBef>
                <a:spcPts val="0"/>
              </a:spcBef>
              <a:spcAft>
                <a:spcPts val="0"/>
              </a:spcAft>
              <a:buNone/>
            </a:pPr>
            <a:r>
              <a:rPr lang="en-US" sz="1600">
                <a:solidFill>
                  <a:schemeClr val="dk1"/>
                </a:solidFill>
                <a:latin typeface="Calibri"/>
                <a:ea typeface="Calibri"/>
                <a:cs typeface="Calibri"/>
                <a:sym typeface="Calibri"/>
              </a:rPr>
              <a:t>     </a:t>
            </a:r>
            <a:r>
              <a:rPr lang="en-US" sz="1600">
                <a:latin typeface="Calibri"/>
                <a:ea typeface="Calibri"/>
                <a:cs typeface="Calibri"/>
                <a:sym typeface="Calibri"/>
              </a:rPr>
              <a:t>Administrar su tiempo para obtener el máximo aprovechamiento posible.</a:t>
            </a:r>
            <a:endParaRPr sz="1600">
              <a:latin typeface="Calibri"/>
              <a:ea typeface="Calibri"/>
              <a:cs typeface="Calibri"/>
              <a:sym typeface="Calibri"/>
            </a:endParaRPr>
          </a:p>
          <a:p>
            <a:pPr marL="0" lvl="0" indent="0" algn="just" rtl="0">
              <a:lnSpc>
                <a:spcPct val="100000"/>
              </a:lnSpc>
              <a:spcBef>
                <a:spcPts val="0"/>
              </a:spcBef>
              <a:spcAft>
                <a:spcPts val="0"/>
              </a:spcAft>
              <a:buNone/>
            </a:pPr>
            <a:endParaRPr>
              <a:latin typeface="Calibri"/>
              <a:ea typeface="Calibri"/>
              <a:cs typeface="Calibri"/>
              <a:sym typeface="Calibri"/>
            </a:endParaRPr>
          </a:p>
          <a:p>
            <a:pPr marL="0" lvl="0" indent="0" algn="just" rtl="0">
              <a:lnSpc>
                <a:spcPct val="115000"/>
              </a:lnSpc>
              <a:spcBef>
                <a:spcPts val="2700"/>
              </a:spcBef>
              <a:spcAft>
                <a:spcPts val="800"/>
              </a:spcAft>
              <a:buNone/>
            </a:pPr>
            <a:endParaRPr/>
          </a:p>
        </p:txBody>
      </p:sp>
      <p:cxnSp>
        <p:nvCxnSpPr>
          <p:cNvPr id="187" name="Google Shape;187;p23"/>
          <p:cNvCxnSpPr/>
          <p:nvPr/>
        </p:nvCxnSpPr>
        <p:spPr>
          <a:xfrm>
            <a:off x="636125" y="1252400"/>
            <a:ext cx="566400" cy="0"/>
          </a:xfrm>
          <a:prstGeom prst="straightConnector1">
            <a:avLst/>
          </a:prstGeom>
          <a:noFill/>
          <a:ln w="28575" cap="flat" cmpd="sng">
            <a:solidFill>
              <a:srgbClr val="84C32C"/>
            </a:solidFill>
            <a:prstDash val="solid"/>
            <a:miter lim="800000"/>
            <a:headEnd type="none" w="med" len="med"/>
            <a:tailEnd type="none" w="med" len="med"/>
          </a:ln>
        </p:spPr>
      </p:cxnSp>
      <p:sp>
        <p:nvSpPr>
          <p:cNvPr id="188" name="Google Shape;188;p23"/>
          <p:cNvSpPr/>
          <p:nvPr/>
        </p:nvSpPr>
        <p:spPr>
          <a:xfrm>
            <a:off x="791518" y="4011250"/>
            <a:ext cx="79500" cy="79500"/>
          </a:xfrm>
          <a:prstGeom prst="flowChartConnector">
            <a:avLst/>
          </a:prstGeom>
          <a:solidFill>
            <a:srgbClr val="84C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3"/>
          <p:cNvSpPr/>
          <p:nvPr/>
        </p:nvSpPr>
        <p:spPr>
          <a:xfrm>
            <a:off x="791518" y="4299500"/>
            <a:ext cx="79500" cy="79500"/>
          </a:xfrm>
          <a:prstGeom prst="flowChartConnector">
            <a:avLst/>
          </a:prstGeom>
          <a:solidFill>
            <a:srgbClr val="84C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3"/>
          <p:cNvSpPr/>
          <p:nvPr/>
        </p:nvSpPr>
        <p:spPr>
          <a:xfrm>
            <a:off x="791518" y="4587750"/>
            <a:ext cx="79500" cy="79500"/>
          </a:xfrm>
          <a:prstGeom prst="flowChartConnector">
            <a:avLst/>
          </a:prstGeom>
          <a:solidFill>
            <a:srgbClr val="84C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3"/>
          <p:cNvSpPr/>
          <p:nvPr/>
        </p:nvSpPr>
        <p:spPr>
          <a:xfrm>
            <a:off x="791518" y="4876000"/>
            <a:ext cx="79500" cy="79500"/>
          </a:xfrm>
          <a:prstGeom prst="flowChartConnector">
            <a:avLst/>
          </a:prstGeom>
          <a:solidFill>
            <a:srgbClr val="84C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3"/>
          <p:cNvSpPr txBox="1"/>
          <p:nvPr/>
        </p:nvSpPr>
        <p:spPr>
          <a:xfrm>
            <a:off x="509550" y="516825"/>
            <a:ext cx="6598800" cy="63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F7F7F"/>
              </a:buClr>
              <a:buSzPts val="3500"/>
              <a:buFont typeface="Calibri"/>
              <a:buNone/>
            </a:pPr>
            <a:r>
              <a:rPr lang="en-US" sz="3500" b="1">
                <a:solidFill>
                  <a:srgbClr val="7F7F7F"/>
                </a:solidFill>
                <a:latin typeface="Calibri"/>
                <a:ea typeface="Calibri"/>
                <a:cs typeface="Calibri"/>
                <a:sym typeface="Calibri"/>
              </a:rPr>
              <a:t>Autorregulación</a:t>
            </a:r>
            <a:endParaRPr>
              <a:solidFill>
                <a:schemeClr val="dk1"/>
              </a:solidFill>
            </a:endParaRPr>
          </a:p>
          <a:p>
            <a:pPr marL="0" marR="0" lvl="0" indent="0" algn="l" rtl="0">
              <a:lnSpc>
                <a:spcPct val="100000"/>
              </a:lnSpc>
              <a:spcBef>
                <a:spcPts val="0"/>
              </a:spcBef>
              <a:spcAft>
                <a:spcPts val="0"/>
              </a:spcAft>
              <a:buClr>
                <a:srgbClr val="7F7F7F"/>
              </a:buClr>
              <a:buSzPts val="3500"/>
              <a:buFont typeface="Calibri"/>
              <a:buNone/>
            </a:pPr>
            <a:endParaRPr sz="3500" b="1">
              <a:solidFill>
                <a:srgbClr val="7F7F7F"/>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6"/>
        <p:cNvGrpSpPr/>
        <p:nvPr/>
      </p:nvGrpSpPr>
      <p:grpSpPr>
        <a:xfrm>
          <a:off x="0" y="0"/>
          <a:ext cx="0" cy="0"/>
          <a:chOff x="0" y="0"/>
          <a:chExt cx="0" cy="0"/>
        </a:xfrm>
      </p:grpSpPr>
      <p:sp>
        <p:nvSpPr>
          <p:cNvPr id="197" name="Google Shape;197;p24"/>
          <p:cNvSpPr txBox="1"/>
          <p:nvPr/>
        </p:nvSpPr>
        <p:spPr>
          <a:xfrm>
            <a:off x="509550" y="516825"/>
            <a:ext cx="6598800" cy="63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3500"/>
              <a:buFont typeface="Calibri"/>
              <a:buNone/>
            </a:pPr>
            <a:r>
              <a:rPr lang="en-US" sz="3500" b="1">
                <a:solidFill>
                  <a:srgbClr val="7F7F7F"/>
                </a:solidFill>
                <a:latin typeface="Calibri"/>
                <a:ea typeface="Calibri"/>
                <a:cs typeface="Calibri"/>
                <a:sym typeface="Calibri"/>
              </a:rPr>
              <a:t>Habilidades Soft</a:t>
            </a:r>
            <a:endParaRPr sz="1100" b="1"/>
          </a:p>
        </p:txBody>
      </p:sp>
      <p:sp>
        <p:nvSpPr>
          <p:cNvPr id="198" name="Google Shape;198;p24"/>
          <p:cNvSpPr txBox="1"/>
          <p:nvPr/>
        </p:nvSpPr>
        <p:spPr>
          <a:xfrm>
            <a:off x="636125" y="1413757"/>
            <a:ext cx="7998300" cy="5287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2000" b="1" dirty="0">
                <a:latin typeface="Calibri"/>
                <a:ea typeface="Calibri"/>
                <a:cs typeface="Calibri"/>
                <a:sym typeface="Calibri"/>
              </a:rPr>
              <a:t>7 de </a:t>
            </a:r>
            <a:r>
              <a:rPr lang="en-US" sz="2000" b="1" dirty="0" err="1">
                <a:latin typeface="Calibri"/>
                <a:ea typeface="Calibri"/>
                <a:cs typeface="Calibri"/>
                <a:sym typeface="Calibri"/>
              </a:rPr>
              <a:t>cada</a:t>
            </a:r>
            <a:r>
              <a:rPr lang="en-US" sz="2000" b="1" dirty="0">
                <a:latin typeface="Calibri"/>
                <a:ea typeface="Calibri"/>
                <a:cs typeface="Calibri"/>
                <a:sym typeface="Calibri"/>
              </a:rPr>
              <a:t> 10 </a:t>
            </a:r>
            <a:r>
              <a:rPr lang="en-US" sz="2000" b="1" dirty="0" err="1">
                <a:latin typeface="Calibri"/>
                <a:ea typeface="Calibri"/>
                <a:cs typeface="Calibri"/>
                <a:sym typeface="Calibri"/>
              </a:rPr>
              <a:t>empresas</a:t>
            </a:r>
            <a:r>
              <a:rPr lang="en-US" sz="2000" b="1" dirty="0">
                <a:latin typeface="Calibri"/>
                <a:ea typeface="Calibri"/>
                <a:cs typeface="Calibri"/>
                <a:sym typeface="Calibri"/>
              </a:rPr>
              <a:t> </a:t>
            </a:r>
            <a:r>
              <a:rPr lang="en-US" sz="2000" b="1" dirty="0" err="1">
                <a:latin typeface="Calibri"/>
                <a:ea typeface="Calibri"/>
                <a:cs typeface="Calibri"/>
                <a:sym typeface="Calibri"/>
              </a:rPr>
              <a:t>señalan</a:t>
            </a:r>
            <a:r>
              <a:rPr lang="en-US" sz="2000" b="1" dirty="0">
                <a:latin typeface="Calibri"/>
                <a:ea typeface="Calibri"/>
                <a:cs typeface="Calibri"/>
                <a:sym typeface="Calibri"/>
              </a:rPr>
              <a:t> que </a:t>
            </a:r>
            <a:r>
              <a:rPr lang="en-US" sz="2000" b="1" dirty="0" err="1">
                <a:latin typeface="Calibri"/>
                <a:ea typeface="Calibri"/>
                <a:cs typeface="Calibri"/>
                <a:sym typeface="Calibri"/>
              </a:rPr>
              <a:t>en</a:t>
            </a:r>
            <a:r>
              <a:rPr lang="en-US" sz="2000" b="1" dirty="0">
                <a:latin typeface="Calibri"/>
                <a:ea typeface="Calibri"/>
                <a:cs typeface="Calibri"/>
                <a:sym typeface="Calibri"/>
              </a:rPr>
              <a:t> México se le da mayor valor a las </a:t>
            </a:r>
            <a:r>
              <a:rPr lang="en-US" sz="2000" b="1" dirty="0" err="1">
                <a:latin typeface="Calibri"/>
                <a:ea typeface="Calibri"/>
                <a:cs typeface="Calibri"/>
                <a:sym typeface="Calibri"/>
              </a:rPr>
              <a:t>habilidades</a:t>
            </a:r>
            <a:r>
              <a:rPr lang="en-US" sz="2000" b="1" dirty="0">
                <a:latin typeface="Calibri"/>
                <a:ea typeface="Calibri"/>
                <a:cs typeface="Calibri"/>
                <a:sym typeface="Calibri"/>
              </a:rPr>
              <a:t> suaves.*                           </a:t>
            </a:r>
            <a:endParaRPr sz="2400" b="1" dirty="0">
              <a:latin typeface="Calibri"/>
              <a:ea typeface="Calibri"/>
              <a:cs typeface="Calibri"/>
              <a:sym typeface="Calibri"/>
            </a:endParaRPr>
          </a:p>
          <a:p>
            <a:pPr marL="0" lvl="0" indent="0" algn="l" rtl="0">
              <a:lnSpc>
                <a:spcPct val="100000"/>
              </a:lnSpc>
              <a:spcBef>
                <a:spcPts val="1000"/>
              </a:spcBef>
              <a:spcAft>
                <a:spcPts val="0"/>
              </a:spcAft>
              <a:buNone/>
            </a:pPr>
            <a:r>
              <a:rPr lang="en-US" sz="1600" dirty="0">
                <a:latin typeface="Calibri"/>
                <a:ea typeface="Calibri"/>
                <a:cs typeface="Calibri"/>
                <a:sym typeface="Calibri"/>
              </a:rPr>
              <a:t>Para las </a:t>
            </a:r>
            <a:r>
              <a:rPr lang="en-US" sz="1600" dirty="0" err="1">
                <a:latin typeface="Calibri"/>
                <a:ea typeface="Calibri"/>
                <a:cs typeface="Calibri"/>
                <a:sym typeface="Calibri"/>
              </a:rPr>
              <a:t>empresas</a:t>
            </a:r>
            <a:r>
              <a:rPr lang="en-US" sz="1600" dirty="0">
                <a:latin typeface="Calibri"/>
                <a:ea typeface="Calibri"/>
                <a:cs typeface="Calibri"/>
                <a:sym typeface="Calibri"/>
              </a:rPr>
              <a:t> de </a:t>
            </a:r>
            <a:r>
              <a:rPr lang="en-US" sz="1600" dirty="0" err="1">
                <a:latin typeface="Calibri"/>
                <a:ea typeface="Calibri"/>
                <a:cs typeface="Calibri"/>
                <a:sym typeface="Calibri"/>
              </a:rPr>
              <a:t>todos</a:t>
            </a:r>
            <a:r>
              <a:rPr lang="en-US" sz="1600" dirty="0">
                <a:latin typeface="Calibri"/>
                <a:ea typeface="Calibri"/>
                <a:cs typeface="Calibri"/>
                <a:sym typeface="Calibri"/>
              </a:rPr>
              <a:t> </a:t>
            </a:r>
            <a:r>
              <a:rPr lang="en-US" sz="1600" dirty="0" err="1">
                <a:latin typeface="Calibri"/>
                <a:ea typeface="Calibri"/>
                <a:cs typeface="Calibri"/>
                <a:sym typeface="Calibri"/>
              </a:rPr>
              <a:t>los</a:t>
            </a:r>
            <a:r>
              <a:rPr lang="en-US" sz="1600" dirty="0">
                <a:latin typeface="Calibri"/>
                <a:ea typeface="Calibri"/>
                <a:cs typeface="Calibri"/>
                <a:sym typeface="Calibri"/>
              </a:rPr>
              <a:t> </a:t>
            </a:r>
            <a:r>
              <a:rPr lang="en-US" sz="1600" dirty="0" err="1">
                <a:latin typeface="Calibri"/>
                <a:ea typeface="Calibri"/>
                <a:cs typeface="Calibri"/>
                <a:sym typeface="Calibri"/>
              </a:rPr>
              <a:t>sectores</a:t>
            </a:r>
            <a:r>
              <a:rPr lang="en-US" sz="1600" dirty="0">
                <a:latin typeface="Calibri"/>
                <a:ea typeface="Calibri"/>
                <a:cs typeface="Calibri"/>
                <a:sym typeface="Calibri"/>
              </a:rPr>
              <a:t>,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latin typeface="Calibri"/>
                <a:ea typeface="Calibri"/>
                <a:cs typeface="Calibri"/>
                <a:sym typeface="Calibri"/>
              </a:rPr>
              <a:t>todo</a:t>
            </a:r>
            <a:r>
              <a:rPr lang="en-US" sz="1600" dirty="0">
                <a:latin typeface="Calibri"/>
                <a:ea typeface="Calibri"/>
                <a:cs typeface="Calibri"/>
                <a:sym typeface="Calibri"/>
              </a:rPr>
              <a:t> México</a:t>
            </a:r>
            <a:r>
              <a:rPr lang="en-US" sz="1600" b="1" dirty="0">
                <a:solidFill>
                  <a:srgbClr val="00B050"/>
                </a:solidFill>
                <a:latin typeface="Calibri"/>
                <a:ea typeface="Calibri"/>
                <a:cs typeface="Calibri"/>
                <a:sym typeface="Calibri"/>
              </a:rPr>
              <a:t>, </a:t>
            </a:r>
            <a:r>
              <a:rPr lang="en-US" sz="1600" b="1" dirty="0" err="1">
                <a:solidFill>
                  <a:srgbClr val="00B050"/>
                </a:solidFill>
                <a:latin typeface="Calibri"/>
                <a:ea typeface="Calibri"/>
                <a:cs typeface="Calibri"/>
                <a:sym typeface="Calibri"/>
              </a:rPr>
              <a:t>existe</a:t>
            </a:r>
            <a:r>
              <a:rPr lang="en-US" sz="1600" b="1" dirty="0">
                <a:solidFill>
                  <a:srgbClr val="00B050"/>
                </a:solidFill>
                <a:latin typeface="Calibri"/>
                <a:ea typeface="Calibri"/>
                <a:cs typeface="Calibri"/>
                <a:sym typeface="Calibri"/>
              </a:rPr>
              <a:t> </a:t>
            </a:r>
            <a:r>
              <a:rPr lang="en-US" sz="1600" b="1" dirty="0" err="1">
                <a:solidFill>
                  <a:srgbClr val="00B050"/>
                </a:solidFill>
                <a:latin typeface="Calibri"/>
                <a:ea typeface="Calibri"/>
                <a:cs typeface="Calibri"/>
                <a:sym typeface="Calibri"/>
              </a:rPr>
              <a:t>una</a:t>
            </a:r>
            <a:r>
              <a:rPr lang="en-US" sz="1600" b="1" dirty="0">
                <a:solidFill>
                  <a:srgbClr val="00B050"/>
                </a:solidFill>
                <a:latin typeface="Calibri"/>
                <a:ea typeface="Calibri"/>
                <a:cs typeface="Calibri"/>
                <a:sym typeface="Calibri"/>
              </a:rPr>
              <a:t> </a:t>
            </a:r>
            <a:r>
              <a:rPr lang="en-US" sz="1600" b="1" dirty="0" err="1">
                <a:solidFill>
                  <a:srgbClr val="00B050"/>
                </a:solidFill>
                <a:latin typeface="Calibri"/>
                <a:ea typeface="Calibri"/>
                <a:cs typeface="Calibri"/>
                <a:sym typeface="Calibri"/>
              </a:rPr>
              <a:t>escasez</a:t>
            </a:r>
            <a:r>
              <a:rPr lang="en-US" sz="1600" b="1" dirty="0">
                <a:solidFill>
                  <a:srgbClr val="00B050"/>
                </a:solidFill>
                <a:latin typeface="Calibri"/>
                <a:ea typeface="Calibri"/>
                <a:cs typeface="Calibri"/>
                <a:sym typeface="Calibri"/>
              </a:rPr>
              <a:t> de </a:t>
            </a:r>
            <a:r>
              <a:rPr lang="en-US" sz="1600" b="1" dirty="0" err="1">
                <a:solidFill>
                  <a:srgbClr val="00B050"/>
                </a:solidFill>
                <a:latin typeface="Calibri"/>
                <a:ea typeface="Calibri"/>
                <a:cs typeface="Calibri"/>
                <a:sym typeface="Calibri"/>
              </a:rPr>
              <a:t>competencias</a:t>
            </a:r>
            <a:r>
              <a:rPr lang="en-US" sz="1600" b="1" dirty="0">
                <a:solidFill>
                  <a:srgbClr val="00B050"/>
                </a:solidFill>
                <a:latin typeface="Calibri"/>
                <a:ea typeface="Calibri"/>
                <a:cs typeface="Calibri"/>
                <a:sym typeface="Calibri"/>
              </a:rPr>
              <a:t> </a:t>
            </a:r>
            <a:r>
              <a:rPr lang="en-US" sz="1600" b="1" dirty="0" err="1">
                <a:solidFill>
                  <a:srgbClr val="00B050"/>
                </a:solidFill>
                <a:latin typeface="Calibri"/>
                <a:ea typeface="Calibri"/>
                <a:cs typeface="Calibri"/>
                <a:sym typeface="Calibri"/>
              </a:rPr>
              <a:t>básicas</a:t>
            </a:r>
            <a:r>
              <a:rPr lang="en-US" sz="1600" b="1" dirty="0">
                <a:solidFill>
                  <a:srgbClr val="00B050"/>
                </a:solidFill>
                <a:latin typeface="Calibri"/>
                <a:ea typeface="Calibri"/>
                <a:cs typeface="Calibri"/>
                <a:sym typeface="Calibri"/>
              </a:rPr>
              <a:t>, </a:t>
            </a:r>
            <a:r>
              <a:rPr lang="en-US" sz="1600" b="1" dirty="0" err="1">
                <a:solidFill>
                  <a:srgbClr val="00B050"/>
                </a:solidFill>
                <a:latin typeface="Calibri"/>
                <a:ea typeface="Calibri"/>
                <a:cs typeface="Calibri"/>
                <a:sym typeface="Calibri"/>
              </a:rPr>
              <a:t>como</a:t>
            </a:r>
            <a:r>
              <a:rPr lang="en-US" sz="1600" b="1" dirty="0">
                <a:solidFill>
                  <a:srgbClr val="00B050"/>
                </a:solidFill>
                <a:latin typeface="Calibri"/>
                <a:ea typeface="Calibri"/>
                <a:cs typeface="Calibri"/>
                <a:sym typeface="Calibri"/>
              </a:rPr>
              <a:t> la </a:t>
            </a:r>
            <a:r>
              <a:rPr lang="en-US" sz="1600" b="1" dirty="0" err="1">
                <a:solidFill>
                  <a:srgbClr val="00B050"/>
                </a:solidFill>
                <a:latin typeface="Calibri"/>
                <a:ea typeface="Calibri"/>
                <a:cs typeface="Calibri"/>
                <a:sym typeface="Calibri"/>
              </a:rPr>
              <a:t>comunicación</a:t>
            </a:r>
            <a:r>
              <a:rPr lang="en-US" sz="1600" b="1" dirty="0">
                <a:solidFill>
                  <a:srgbClr val="00B050"/>
                </a:solidFill>
                <a:latin typeface="Calibri"/>
                <a:ea typeface="Calibri"/>
                <a:cs typeface="Calibri"/>
                <a:sym typeface="Calibri"/>
              </a:rPr>
              <a:t> oral y </a:t>
            </a:r>
            <a:r>
              <a:rPr lang="en-US" sz="1600" b="1" dirty="0" err="1">
                <a:solidFill>
                  <a:srgbClr val="00B050"/>
                </a:solidFill>
                <a:latin typeface="Calibri"/>
                <a:ea typeface="Calibri"/>
                <a:cs typeface="Calibri"/>
                <a:sym typeface="Calibri"/>
              </a:rPr>
              <a:t>escrita</a:t>
            </a:r>
            <a:r>
              <a:rPr lang="en-US" sz="1600" b="1" dirty="0">
                <a:solidFill>
                  <a:srgbClr val="00B050"/>
                </a:solidFill>
                <a:latin typeface="Calibri"/>
                <a:ea typeface="Calibri"/>
                <a:cs typeface="Calibri"/>
                <a:sym typeface="Calibri"/>
              </a:rPr>
              <a:t>, </a:t>
            </a:r>
            <a:r>
              <a:rPr lang="en-US" sz="1600" b="1" dirty="0" err="1">
                <a:solidFill>
                  <a:srgbClr val="00B050"/>
                </a:solidFill>
                <a:latin typeface="Calibri"/>
                <a:ea typeface="Calibri"/>
                <a:cs typeface="Calibri"/>
                <a:sym typeface="Calibri"/>
              </a:rPr>
              <a:t>liderazgo</a:t>
            </a:r>
            <a:r>
              <a:rPr lang="en-US" sz="1600" b="1" dirty="0">
                <a:solidFill>
                  <a:srgbClr val="00B050"/>
                </a:solidFill>
                <a:latin typeface="Calibri"/>
                <a:ea typeface="Calibri"/>
                <a:cs typeface="Calibri"/>
                <a:sym typeface="Calibri"/>
              </a:rPr>
              <a:t>, </a:t>
            </a:r>
            <a:r>
              <a:rPr lang="en-US" sz="1600" b="1" dirty="0" err="1">
                <a:solidFill>
                  <a:srgbClr val="00B050"/>
                </a:solidFill>
                <a:latin typeface="Calibri"/>
                <a:ea typeface="Calibri"/>
                <a:cs typeface="Calibri"/>
                <a:sym typeface="Calibri"/>
              </a:rPr>
              <a:t>innovación</a:t>
            </a:r>
            <a:r>
              <a:rPr lang="en-US" sz="1600" b="1" dirty="0">
                <a:solidFill>
                  <a:srgbClr val="00B050"/>
                </a:solidFill>
                <a:latin typeface="Calibri"/>
                <a:ea typeface="Calibri"/>
                <a:cs typeface="Calibri"/>
                <a:sym typeface="Calibri"/>
              </a:rPr>
              <a:t> e </a:t>
            </a:r>
            <a:r>
              <a:rPr lang="en-US" sz="1600" b="1" dirty="0" err="1">
                <a:solidFill>
                  <a:srgbClr val="00B050"/>
                </a:solidFill>
                <a:latin typeface="Calibri"/>
                <a:ea typeface="Calibri"/>
                <a:cs typeface="Calibri"/>
                <a:sym typeface="Calibri"/>
              </a:rPr>
              <a:t>interés</a:t>
            </a:r>
            <a:r>
              <a:rPr lang="en-US" sz="1600" b="1" dirty="0">
                <a:solidFill>
                  <a:srgbClr val="00B050"/>
                </a:solidFill>
                <a:latin typeface="Calibri"/>
                <a:ea typeface="Calibri"/>
                <a:cs typeface="Calibri"/>
                <a:sym typeface="Calibri"/>
              </a:rPr>
              <a:t> </a:t>
            </a:r>
            <a:r>
              <a:rPr lang="en-US" sz="1600" b="1" dirty="0" err="1">
                <a:solidFill>
                  <a:srgbClr val="00B050"/>
                </a:solidFill>
                <a:latin typeface="Calibri"/>
                <a:ea typeface="Calibri"/>
                <a:cs typeface="Calibri"/>
                <a:sym typeface="Calibri"/>
              </a:rPr>
              <a:t>por</a:t>
            </a:r>
            <a:r>
              <a:rPr lang="en-US" sz="1600" b="1" dirty="0">
                <a:solidFill>
                  <a:srgbClr val="00B050"/>
                </a:solidFill>
                <a:latin typeface="Calibri"/>
                <a:ea typeface="Calibri"/>
                <a:cs typeface="Calibri"/>
                <a:sym typeface="Calibri"/>
              </a:rPr>
              <a:t> </a:t>
            </a:r>
            <a:r>
              <a:rPr lang="en-US" sz="1600" b="1" dirty="0" err="1">
                <a:solidFill>
                  <a:srgbClr val="00B050"/>
                </a:solidFill>
                <a:latin typeface="Calibri"/>
                <a:ea typeface="Calibri"/>
                <a:cs typeface="Calibri"/>
                <a:sym typeface="Calibri"/>
              </a:rPr>
              <a:t>trabajar</a:t>
            </a:r>
            <a:r>
              <a:rPr lang="en-US" sz="1600" b="1" dirty="0">
                <a:solidFill>
                  <a:srgbClr val="00B050"/>
                </a:solidFill>
                <a:latin typeface="Calibri"/>
                <a:ea typeface="Calibri"/>
                <a:cs typeface="Calibri"/>
                <a:sym typeface="Calibri"/>
              </a:rPr>
              <a:t> </a:t>
            </a:r>
            <a:r>
              <a:rPr lang="en-US" sz="1600" b="1" dirty="0" err="1">
                <a:solidFill>
                  <a:srgbClr val="00B050"/>
                </a:solidFill>
                <a:latin typeface="Calibri"/>
                <a:ea typeface="Calibri"/>
                <a:cs typeface="Calibri"/>
                <a:sym typeface="Calibri"/>
              </a:rPr>
              <a:t>en</a:t>
            </a:r>
            <a:r>
              <a:rPr lang="en-US" sz="1600" b="1" dirty="0">
                <a:solidFill>
                  <a:srgbClr val="00B050"/>
                </a:solidFill>
                <a:latin typeface="Calibri"/>
                <a:ea typeface="Calibri"/>
                <a:cs typeface="Calibri"/>
                <a:sym typeface="Calibri"/>
              </a:rPr>
              <a:t> </a:t>
            </a:r>
            <a:r>
              <a:rPr lang="en-US" sz="1600" b="1" dirty="0" err="1">
                <a:solidFill>
                  <a:srgbClr val="00B050"/>
                </a:solidFill>
                <a:latin typeface="Calibri"/>
                <a:ea typeface="Calibri"/>
                <a:cs typeface="Calibri"/>
                <a:sym typeface="Calibri"/>
              </a:rPr>
              <a:t>equipo</a:t>
            </a:r>
            <a:r>
              <a:rPr lang="en-US" sz="1600" dirty="0">
                <a:latin typeface="Calibri"/>
                <a:ea typeface="Calibri"/>
                <a:cs typeface="Calibri"/>
                <a:sym typeface="Calibri"/>
              </a:rPr>
              <a:t>, </a:t>
            </a:r>
            <a:r>
              <a:rPr lang="en-US" sz="1600" dirty="0" err="1">
                <a:latin typeface="Calibri"/>
                <a:ea typeface="Calibri"/>
                <a:cs typeface="Calibri"/>
                <a:sym typeface="Calibri"/>
              </a:rPr>
              <a:t>habilidades</a:t>
            </a:r>
            <a:r>
              <a:rPr lang="en-US" sz="1600" dirty="0">
                <a:latin typeface="Calibri"/>
                <a:ea typeface="Calibri"/>
                <a:cs typeface="Calibri"/>
                <a:sym typeface="Calibri"/>
              </a:rPr>
              <a:t> </a:t>
            </a:r>
            <a:r>
              <a:rPr lang="en-US" sz="1600" dirty="0" err="1">
                <a:latin typeface="Calibri"/>
                <a:ea typeface="Calibri"/>
                <a:cs typeface="Calibri"/>
                <a:sym typeface="Calibri"/>
              </a:rPr>
              <a:t>también</a:t>
            </a:r>
            <a:r>
              <a:rPr lang="en-US" sz="1600" dirty="0">
                <a:latin typeface="Calibri"/>
                <a:ea typeface="Calibri"/>
                <a:cs typeface="Calibri"/>
                <a:sym typeface="Calibri"/>
              </a:rPr>
              <a:t> </a:t>
            </a:r>
            <a:r>
              <a:rPr lang="en-US" sz="1600" dirty="0" err="1">
                <a:latin typeface="Calibri"/>
                <a:ea typeface="Calibri"/>
                <a:cs typeface="Calibri"/>
                <a:sym typeface="Calibri"/>
              </a:rPr>
              <a:t>conocidas</a:t>
            </a:r>
            <a:r>
              <a:rPr lang="en-US" sz="1600" dirty="0">
                <a:latin typeface="Calibri"/>
                <a:ea typeface="Calibri"/>
                <a:cs typeface="Calibri"/>
                <a:sym typeface="Calibri"/>
              </a:rPr>
              <a:t> </a:t>
            </a:r>
            <a:r>
              <a:rPr lang="en-US" sz="1600" dirty="0" err="1">
                <a:latin typeface="Calibri"/>
                <a:ea typeface="Calibri"/>
                <a:cs typeface="Calibri"/>
                <a:sym typeface="Calibri"/>
              </a:rPr>
              <a:t>como</a:t>
            </a:r>
            <a:r>
              <a:rPr lang="en-US" sz="1600" dirty="0">
                <a:latin typeface="Calibri"/>
                <a:ea typeface="Calibri"/>
                <a:cs typeface="Calibri"/>
                <a:sym typeface="Calibri"/>
              </a:rPr>
              <a:t> 21st Century Skills.    </a:t>
            </a:r>
            <a:endParaRPr sz="1600" dirty="0">
              <a:latin typeface="Calibri"/>
              <a:ea typeface="Calibri"/>
              <a:cs typeface="Calibri"/>
              <a:sym typeface="Calibri"/>
            </a:endParaRPr>
          </a:p>
          <a:p>
            <a:pPr marL="0" lvl="0" indent="0" algn="l" rtl="0">
              <a:lnSpc>
                <a:spcPct val="100000"/>
              </a:lnSpc>
              <a:spcBef>
                <a:spcPts val="0"/>
              </a:spcBef>
              <a:spcAft>
                <a:spcPts val="0"/>
              </a:spcAft>
              <a:buNone/>
            </a:pPr>
            <a:r>
              <a:rPr lang="en-US" sz="1600" dirty="0">
                <a:latin typeface="Calibri"/>
                <a:ea typeface="Calibri"/>
                <a:cs typeface="Calibri"/>
                <a:sym typeface="Calibri"/>
              </a:rPr>
              <a:t>                          </a:t>
            </a:r>
            <a:endParaRPr sz="1600" dirty="0">
              <a:latin typeface="Calibri"/>
              <a:ea typeface="Calibri"/>
              <a:cs typeface="Calibri"/>
              <a:sym typeface="Calibri"/>
            </a:endParaRPr>
          </a:p>
          <a:p>
            <a:pPr marL="0" lvl="0" indent="0" algn="l" rtl="0">
              <a:lnSpc>
                <a:spcPct val="100000"/>
              </a:lnSpc>
              <a:spcBef>
                <a:spcPts val="0"/>
              </a:spcBef>
              <a:spcAft>
                <a:spcPts val="0"/>
              </a:spcAft>
              <a:buNone/>
            </a:pPr>
            <a:r>
              <a:rPr lang="en-US" sz="1600" dirty="0">
                <a:latin typeface="Calibri"/>
                <a:ea typeface="Calibri"/>
                <a:cs typeface="Calibri"/>
                <a:sym typeface="Calibri"/>
              </a:rPr>
              <a:t>Las </a:t>
            </a:r>
            <a:r>
              <a:rPr lang="en-US" sz="1600" b="1" dirty="0" err="1">
                <a:latin typeface="Calibri"/>
                <a:ea typeface="Calibri"/>
                <a:cs typeface="Calibri"/>
                <a:sym typeface="Calibri"/>
              </a:rPr>
              <a:t>competencias</a:t>
            </a:r>
            <a:r>
              <a:rPr lang="en-US" sz="1600" b="1" dirty="0">
                <a:latin typeface="Calibri"/>
                <a:ea typeface="Calibri"/>
                <a:cs typeface="Calibri"/>
                <a:sym typeface="Calibri"/>
              </a:rPr>
              <a:t> </a:t>
            </a:r>
            <a:r>
              <a:rPr lang="en-US" sz="1600" b="1" dirty="0" err="1">
                <a:latin typeface="Calibri"/>
                <a:ea typeface="Calibri"/>
                <a:cs typeface="Calibri"/>
                <a:sym typeface="Calibri"/>
              </a:rPr>
              <a:t>técnicas</a:t>
            </a:r>
            <a:r>
              <a:rPr lang="en-US" sz="1600" b="1" dirty="0">
                <a:latin typeface="Calibri"/>
                <a:ea typeface="Calibri"/>
                <a:cs typeface="Calibri"/>
                <a:sym typeface="Calibri"/>
              </a:rPr>
              <a:t> o </a:t>
            </a:r>
            <a:r>
              <a:rPr lang="en-US" sz="1600" b="1" dirty="0" err="1">
                <a:latin typeface="Calibri"/>
                <a:ea typeface="Calibri"/>
                <a:cs typeface="Calibri"/>
                <a:sym typeface="Calibri"/>
              </a:rPr>
              <a:t>duras</a:t>
            </a:r>
            <a:r>
              <a:rPr lang="en-US" sz="1600" dirty="0">
                <a:latin typeface="Calibri"/>
                <a:ea typeface="Calibri"/>
                <a:cs typeface="Calibri"/>
                <a:sym typeface="Calibri"/>
              </a:rPr>
              <a:t>, son </a:t>
            </a:r>
            <a:r>
              <a:rPr lang="en-US" sz="1600" dirty="0" err="1">
                <a:latin typeface="Calibri"/>
                <a:ea typeface="Calibri"/>
                <a:cs typeface="Calibri"/>
                <a:sym typeface="Calibri"/>
              </a:rPr>
              <a:t>aquellas</a:t>
            </a:r>
            <a:r>
              <a:rPr lang="en-US" sz="1600" dirty="0">
                <a:latin typeface="Calibri"/>
                <a:ea typeface="Calibri"/>
                <a:cs typeface="Calibri"/>
                <a:sym typeface="Calibri"/>
              </a:rPr>
              <a:t> </a:t>
            </a:r>
            <a:r>
              <a:rPr lang="en-US" sz="1600" dirty="0" err="1">
                <a:latin typeface="Calibri"/>
                <a:ea typeface="Calibri"/>
                <a:cs typeface="Calibri"/>
                <a:sym typeface="Calibri"/>
              </a:rPr>
              <a:t>relacionadas</a:t>
            </a:r>
            <a:r>
              <a:rPr lang="en-US" sz="1600" dirty="0">
                <a:latin typeface="Calibri"/>
                <a:ea typeface="Calibri"/>
                <a:cs typeface="Calibri"/>
                <a:sym typeface="Calibri"/>
              </a:rPr>
              <a:t> a </a:t>
            </a:r>
            <a:r>
              <a:rPr lang="en-US" sz="1600" dirty="0" err="1">
                <a:latin typeface="Calibri"/>
                <a:ea typeface="Calibri"/>
                <a:cs typeface="Calibri"/>
                <a:sym typeface="Calibri"/>
              </a:rPr>
              <a:t>los</a:t>
            </a:r>
            <a:r>
              <a:rPr lang="en-US" sz="1600" dirty="0">
                <a:latin typeface="Calibri"/>
                <a:ea typeface="Calibri"/>
                <a:cs typeface="Calibri"/>
                <a:sym typeface="Calibri"/>
              </a:rPr>
              <a:t> </a:t>
            </a:r>
            <a:r>
              <a:rPr lang="en-US" sz="1600" dirty="0" err="1">
                <a:latin typeface="Calibri"/>
                <a:ea typeface="Calibri"/>
                <a:cs typeface="Calibri"/>
                <a:sym typeface="Calibri"/>
              </a:rPr>
              <a:t>conocimientos</a:t>
            </a:r>
            <a:r>
              <a:rPr lang="en-US" sz="1600" dirty="0">
                <a:latin typeface="Calibri"/>
                <a:ea typeface="Calibri"/>
                <a:cs typeface="Calibri"/>
                <a:sym typeface="Calibri"/>
              </a:rPr>
              <a:t> </a:t>
            </a:r>
            <a:r>
              <a:rPr lang="en-US" sz="1600" dirty="0" err="1">
                <a:latin typeface="Calibri"/>
                <a:ea typeface="Calibri"/>
                <a:cs typeface="Calibri"/>
                <a:sym typeface="Calibri"/>
              </a:rPr>
              <a:t>profesionales</a:t>
            </a:r>
            <a:r>
              <a:rPr lang="en-US" sz="1600" dirty="0">
                <a:latin typeface="Calibri"/>
                <a:ea typeface="Calibri"/>
                <a:cs typeface="Calibri"/>
                <a:sym typeface="Calibri"/>
              </a:rPr>
              <a:t>, </a:t>
            </a:r>
            <a:r>
              <a:rPr lang="en-US" sz="1600" dirty="0" err="1">
                <a:latin typeface="Calibri"/>
                <a:ea typeface="Calibri"/>
                <a:cs typeface="Calibri"/>
                <a:sym typeface="Calibri"/>
              </a:rPr>
              <a:t>impartidas</a:t>
            </a:r>
            <a:r>
              <a:rPr lang="en-US" sz="1600" dirty="0">
                <a:latin typeface="Calibri"/>
                <a:ea typeface="Calibri"/>
                <a:cs typeface="Calibri"/>
                <a:sym typeface="Calibri"/>
              </a:rPr>
              <a:t> </a:t>
            </a:r>
            <a:r>
              <a:rPr lang="en-US" sz="1600" dirty="0" err="1">
                <a:latin typeface="Calibri"/>
                <a:ea typeface="Calibri"/>
                <a:cs typeface="Calibri"/>
                <a:sym typeface="Calibri"/>
              </a:rPr>
              <a:t>en</a:t>
            </a:r>
            <a:r>
              <a:rPr lang="en-US" sz="1600" dirty="0">
                <a:latin typeface="Calibri"/>
                <a:ea typeface="Calibri"/>
                <a:cs typeface="Calibri"/>
                <a:sym typeface="Calibri"/>
              </a:rPr>
              <a:t> </a:t>
            </a:r>
            <a:r>
              <a:rPr lang="en-US" sz="1600" dirty="0" err="1">
                <a:latin typeface="Calibri"/>
                <a:ea typeface="Calibri"/>
                <a:cs typeface="Calibri"/>
                <a:sym typeface="Calibri"/>
              </a:rPr>
              <a:t>los</a:t>
            </a:r>
            <a:r>
              <a:rPr lang="en-US" sz="1600" dirty="0">
                <a:latin typeface="Calibri"/>
                <a:ea typeface="Calibri"/>
                <a:cs typeface="Calibri"/>
                <a:sym typeface="Calibri"/>
              </a:rPr>
              <a:t> planes de </a:t>
            </a:r>
            <a:r>
              <a:rPr lang="en-US" sz="1600" dirty="0" err="1">
                <a:latin typeface="Calibri"/>
                <a:ea typeface="Calibri"/>
                <a:cs typeface="Calibri"/>
                <a:sym typeface="Calibri"/>
              </a:rPr>
              <a:t>cada</a:t>
            </a:r>
            <a:r>
              <a:rPr lang="en-US" sz="1600" dirty="0">
                <a:latin typeface="Calibri"/>
                <a:ea typeface="Calibri"/>
                <a:cs typeface="Calibri"/>
                <a:sym typeface="Calibri"/>
              </a:rPr>
              <a:t> </a:t>
            </a:r>
            <a:r>
              <a:rPr lang="en-US" sz="1600" dirty="0" err="1">
                <a:latin typeface="Calibri"/>
                <a:ea typeface="Calibri"/>
                <a:cs typeface="Calibri"/>
                <a:sym typeface="Calibri"/>
              </a:rPr>
              <a:t>materia</a:t>
            </a:r>
            <a:r>
              <a:rPr lang="en-US" sz="1600" dirty="0">
                <a:latin typeface="Calibri"/>
                <a:ea typeface="Calibri"/>
                <a:cs typeface="Calibri"/>
                <a:sym typeface="Calibri"/>
              </a:rPr>
              <a:t>, </a:t>
            </a:r>
            <a:r>
              <a:rPr lang="en-US" sz="1600" dirty="0" err="1">
                <a:latin typeface="Calibri"/>
                <a:ea typeface="Calibri"/>
                <a:cs typeface="Calibri"/>
                <a:sym typeface="Calibri"/>
              </a:rPr>
              <a:t>pero</a:t>
            </a:r>
            <a:r>
              <a:rPr lang="en-US" sz="1600" dirty="0">
                <a:latin typeface="Calibri"/>
                <a:ea typeface="Calibri"/>
                <a:cs typeface="Calibri"/>
                <a:sym typeface="Calibri"/>
              </a:rPr>
              <a:t> </a:t>
            </a:r>
            <a:r>
              <a:rPr lang="en-US" sz="1600" dirty="0" err="1">
                <a:latin typeface="Calibri"/>
                <a:ea typeface="Calibri"/>
                <a:cs typeface="Calibri"/>
                <a:sym typeface="Calibri"/>
              </a:rPr>
              <a:t>como</a:t>
            </a:r>
            <a:r>
              <a:rPr lang="en-US" sz="1600" dirty="0">
                <a:latin typeface="Calibri"/>
                <a:ea typeface="Calibri"/>
                <a:cs typeface="Calibri"/>
                <a:sym typeface="Calibri"/>
              </a:rPr>
              <a:t> </a:t>
            </a:r>
            <a:r>
              <a:rPr lang="en-US" sz="1600" dirty="0" err="1">
                <a:latin typeface="Calibri"/>
                <a:ea typeface="Calibri"/>
                <a:cs typeface="Calibri"/>
                <a:sym typeface="Calibri"/>
              </a:rPr>
              <a:t>institución</a:t>
            </a:r>
            <a:r>
              <a:rPr lang="en-US" sz="1600" dirty="0">
                <a:latin typeface="Calibri"/>
                <a:ea typeface="Calibri"/>
                <a:cs typeface="Calibri"/>
                <a:sym typeface="Calibri"/>
              </a:rPr>
              <a:t> </a:t>
            </a:r>
            <a:r>
              <a:rPr lang="en-US" sz="1600" dirty="0" err="1">
                <a:latin typeface="Calibri"/>
                <a:ea typeface="Calibri"/>
                <a:cs typeface="Calibri"/>
                <a:sym typeface="Calibri"/>
              </a:rPr>
              <a:t>educativa</a:t>
            </a:r>
            <a:r>
              <a:rPr lang="en-US" sz="1600" dirty="0">
                <a:latin typeface="Calibri"/>
                <a:ea typeface="Calibri"/>
                <a:cs typeface="Calibri"/>
                <a:sym typeface="Calibri"/>
              </a:rPr>
              <a:t> </a:t>
            </a:r>
            <a:r>
              <a:rPr lang="en-US" sz="1600" dirty="0" err="1">
                <a:latin typeface="Calibri"/>
                <a:ea typeface="Calibri"/>
                <a:cs typeface="Calibri"/>
                <a:sym typeface="Calibri"/>
              </a:rPr>
              <a:t>es</a:t>
            </a:r>
            <a:r>
              <a:rPr lang="en-US" sz="1600" dirty="0">
                <a:latin typeface="Calibri"/>
                <a:ea typeface="Calibri"/>
                <a:cs typeface="Calibri"/>
                <a:sym typeface="Calibri"/>
              </a:rPr>
              <a:t> </a:t>
            </a:r>
            <a:r>
              <a:rPr lang="en-US" sz="1600" dirty="0" err="1">
                <a:latin typeface="Calibri"/>
                <a:ea typeface="Calibri"/>
                <a:cs typeface="Calibri"/>
                <a:sym typeface="Calibri"/>
              </a:rPr>
              <a:t>nuestra</a:t>
            </a:r>
            <a:r>
              <a:rPr lang="en-US" sz="1600" dirty="0">
                <a:latin typeface="Calibri"/>
                <a:ea typeface="Calibri"/>
                <a:cs typeface="Calibri"/>
                <a:sym typeface="Calibri"/>
              </a:rPr>
              <a:t> labor </a:t>
            </a:r>
            <a:r>
              <a:rPr lang="en-US" sz="1600" dirty="0" err="1">
                <a:latin typeface="Calibri"/>
                <a:ea typeface="Calibri"/>
                <a:cs typeface="Calibri"/>
                <a:sym typeface="Calibri"/>
              </a:rPr>
              <a:t>desarrollar</a:t>
            </a:r>
            <a:r>
              <a:rPr lang="en-US" sz="1600" dirty="0">
                <a:latin typeface="Calibri"/>
                <a:ea typeface="Calibri"/>
                <a:cs typeface="Calibri"/>
                <a:sym typeface="Calibri"/>
              </a:rPr>
              <a:t> </a:t>
            </a:r>
            <a:r>
              <a:rPr lang="en-US" sz="1600" dirty="0" err="1">
                <a:latin typeface="Calibri"/>
                <a:ea typeface="Calibri"/>
                <a:cs typeface="Calibri"/>
                <a:sym typeface="Calibri"/>
              </a:rPr>
              <a:t>aquellas</a:t>
            </a:r>
            <a:r>
              <a:rPr lang="en-US" sz="1600" dirty="0">
                <a:latin typeface="Calibri"/>
                <a:ea typeface="Calibri"/>
                <a:cs typeface="Calibri"/>
                <a:sym typeface="Calibri"/>
              </a:rPr>
              <a:t> que </a:t>
            </a:r>
            <a:r>
              <a:rPr lang="en-US" sz="1600" dirty="0" err="1">
                <a:latin typeface="Calibri"/>
                <a:ea typeface="Calibri"/>
                <a:cs typeface="Calibri"/>
                <a:sym typeface="Calibri"/>
              </a:rPr>
              <a:t>impactarán</a:t>
            </a:r>
            <a:r>
              <a:rPr lang="en-US" sz="1600" dirty="0">
                <a:latin typeface="Calibri"/>
                <a:ea typeface="Calibri"/>
                <a:cs typeface="Calibri"/>
                <a:sym typeface="Calibri"/>
              </a:rPr>
              <a:t> </a:t>
            </a:r>
            <a:r>
              <a:rPr lang="en-US" sz="1600" dirty="0" err="1">
                <a:latin typeface="Calibri"/>
                <a:ea typeface="Calibri"/>
                <a:cs typeface="Calibri"/>
                <a:sym typeface="Calibri"/>
              </a:rPr>
              <a:t>en</a:t>
            </a:r>
            <a:r>
              <a:rPr lang="en-US" sz="1600" dirty="0">
                <a:latin typeface="Calibri"/>
                <a:ea typeface="Calibri"/>
                <a:cs typeface="Calibri"/>
                <a:sym typeface="Calibri"/>
              </a:rPr>
              <a:t> el </a:t>
            </a:r>
            <a:r>
              <a:rPr lang="en-US" sz="1600" dirty="0" err="1">
                <a:latin typeface="Calibri"/>
                <a:ea typeface="Calibri"/>
                <a:cs typeface="Calibri"/>
                <a:sym typeface="Calibri"/>
              </a:rPr>
              <a:t>trabajo</a:t>
            </a:r>
            <a:r>
              <a:rPr lang="en-US" sz="1600" dirty="0">
                <a:latin typeface="Calibri"/>
                <a:ea typeface="Calibri"/>
                <a:cs typeface="Calibri"/>
                <a:sym typeface="Calibri"/>
              </a:rPr>
              <a:t> </a:t>
            </a:r>
            <a:r>
              <a:rPr lang="en-US" sz="1600" dirty="0" err="1">
                <a:latin typeface="Calibri"/>
                <a:ea typeface="Calibri"/>
                <a:cs typeface="Calibri"/>
                <a:sym typeface="Calibri"/>
              </a:rPr>
              <a:t>diario</a:t>
            </a:r>
            <a:r>
              <a:rPr lang="en-US" sz="1600" dirty="0">
                <a:latin typeface="Calibri"/>
                <a:ea typeface="Calibri"/>
                <a:cs typeface="Calibri"/>
                <a:sym typeface="Calibri"/>
              </a:rPr>
              <a:t>, tales </a:t>
            </a:r>
            <a:r>
              <a:rPr lang="en-US" sz="1600" dirty="0" err="1">
                <a:latin typeface="Calibri"/>
                <a:ea typeface="Calibri"/>
                <a:cs typeface="Calibri"/>
                <a:sym typeface="Calibri"/>
              </a:rPr>
              <a:t>como</a:t>
            </a:r>
            <a:r>
              <a:rPr lang="en-US" sz="1600" dirty="0">
                <a:latin typeface="Calibri"/>
                <a:ea typeface="Calibri"/>
                <a:cs typeface="Calibri"/>
                <a:sym typeface="Calibri"/>
              </a:rPr>
              <a:t> las </a:t>
            </a:r>
            <a:r>
              <a:rPr lang="en-US" sz="1600" b="1" dirty="0" err="1">
                <a:latin typeface="Calibri"/>
                <a:ea typeface="Calibri"/>
                <a:cs typeface="Calibri"/>
                <a:sym typeface="Calibri"/>
              </a:rPr>
              <a:t>competencias</a:t>
            </a:r>
            <a:r>
              <a:rPr lang="en-US" sz="1600" b="1" dirty="0">
                <a:latin typeface="Calibri"/>
                <a:ea typeface="Calibri"/>
                <a:cs typeface="Calibri"/>
                <a:sym typeface="Calibri"/>
              </a:rPr>
              <a:t> </a:t>
            </a:r>
            <a:r>
              <a:rPr lang="en-US" sz="1600" b="1" dirty="0" err="1">
                <a:latin typeface="Calibri"/>
                <a:ea typeface="Calibri"/>
                <a:cs typeface="Calibri"/>
                <a:sym typeface="Calibri"/>
              </a:rPr>
              <a:t>sociales</a:t>
            </a:r>
            <a:r>
              <a:rPr lang="en-US" sz="1600" b="1" dirty="0">
                <a:latin typeface="Calibri"/>
                <a:ea typeface="Calibri"/>
                <a:cs typeface="Calibri"/>
                <a:sym typeface="Calibri"/>
              </a:rPr>
              <a:t> o </a:t>
            </a:r>
            <a:r>
              <a:rPr lang="en-US" sz="1600" b="1" dirty="0" err="1">
                <a:latin typeface="Calibri"/>
                <a:ea typeface="Calibri"/>
                <a:cs typeface="Calibri"/>
                <a:sym typeface="Calibri"/>
              </a:rPr>
              <a:t>suaves</a:t>
            </a:r>
            <a:r>
              <a:rPr lang="en-US" sz="1600" dirty="0">
                <a:latin typeface="Calibri"/>
                <a:ea typeface="Calibri"/>
                <a:cs typeface="Calibri"/>
                <a:sym typeface="Calibri"/>
              </a:rPr>
              <a:t>, </a:t>
            </a:r>
            <a:r>
              <a:rPr lang="en-US" sz="1600" dirty="0" err="1">
                <a:latin typeface="Calibri"/>
                <a:ea typeface="Calibri"/>
                <a:cs typeface="Calibri"/>
                <a:sym typeface="Calibri"/>
              </a:rPr>
              <a:t>aquellas</a:t>
            </a:r>
            <a:r>
              <a:rPr lang="en-US" sz="1600" dirty="0">
                <a:latin typeface="Calibri"/>
                <a:ea typeface="Calibri"/>
                <a:cs typeface="Calibri"/>
                <a:sym typeface="Calibri"/>
              </a:rPr>
              <a:t> que </a:t>
            </a:r>
            <a:r>
              <a:rPr lang="en-US" sz="1600" dirty="0" err="1">
                <a:latin typeface="Calibri"/>
                <a:ea typeface="Calibri"/>
                <a:cs typeface="Calibri"/>
                <a:sym typeface="Calibri"/>
              </a:rPr>
              <a:t>involucran</a:t>
            </a:r>
            <a:r>
              <a:rPr lang="en-US" sz="1600" dirty="0">
                <a:latin typeface="Calibri"/>
                <a:ea typeface="Calibri"/>
                <a:cs typeface="Calibri"/>
                <a:sym typeface="Calibri"/>
              </a:rPr>
              <a:t> el </a:t>
            </a:r>
            <a:r>
              <a:rPr lang="en-US" sz="1600" dirty="0" err="1">
                <a:latin typeface="Calibri"/>
                <a:ea typeface="Calibri"/>
                <a:cs typeface="Calibri"/>
                <a:sym typeface="Calibri"/>
              </a:rPr>
              <a:t>trabajo</a:t>
            </a:r>
            <a:r>
              <a:rPr lang="en-US" sz="1600" dirty="0">
                <a:latin typeface="Calibri"/>
                <a:ea typeface="Calibri"/>
                <a:cs typeface="Calibri"/>
                <a:sym typeface="Calibri"/>
              </a:rPr>
              <a:t> con </a:t>
            </a:r>
            <a:r>
              <a:rPr lang="en-US" sz="1600" dirty="0" err="1">
                <a:latin typeface="Calibri"/>
                <a:ea typeface="Calibri"/>
                <a:cs typeface="Calibri"/>
                <a:sym typeface="Calibri"/>
              </a:rPr>
              <a:t>otros</a:t>
            </a:r>
            <a:r>
              <a:rPr lang="en-US" sz="1600" dirty="0">
                <a:latin typeface="Calibri"/>
                <a:ea typeface="Calibri"/>
                <a:cs typeface="Calibri"/>
                <a:sym typeface="Calibri"/>
              </a:rPr>
              <a:t>, la forma </a:t>
            </a:r>
            <a:r>
              <a:rPr lang="en-US" sz="1600" dirty="0" err="1">
                <a:latin typeface="Calibri"/>
                <a:ea typeface="Calibri"/>
                <a:cs typeface="Calibri"/>
                <a:sym typeface="Calibri"/>
              </a:rPr>
              <a:t>en</a:t>
            </a:r>
            <a:r>
              <a:rPr lang="en-US" sz="1600" dirty="0">
                <a:latin typeface="Calibri"/>
                <a:ea typeface="Calibri"/>
                <a:cs typeface="Calibri"/>
                <a:sym typeface="Calibri"/>
              </a:rPr>
              <a:t> que las personas </a:t>
            </a:r>
            <a:r>
              <a:rPr lang="en-US" sz="1600" dirty="0" err="1">
                <a:latin typeface="Calibri"/>
                <a:ea typeface="Calibri"/>
                <a:cs typeface="Calibri"/>
                <a:sym typeface="Calibri"/>
              </a:rPr>
              <a:t>interactúan</a:t>
            </a:r>
            <a:r>
              <a:rPr lang="en-US" sz="1600" dirty="0">
                <a:latin typeface="Calibri"/>
                <a:ea typeface="Calibri"/>
                <a:cs typeface="Calibri"/>
                <a:sym typeface="Calibri"/>
              </a:rPr>
              <a:t>, se </a:t>
            </a:r>
            <a:r>
              <a:rPr lang="en-US" sz="1600" dirty="0" err="1">
                <a:latin typeface="Calibri"/>
                <a:ea typeface="Calibri"/>
                <a:cs typeface="Calibri"/>
                <a:sym typeface="Calibri"/>
              </a:rPr>
              <a:t>comunican</a:t>
            </a:r>
            <a:r>
              <a:rPr lang="en-US" sz="1600" dirty="0">
                <a:latin typeface="Calibri"/>
                <a:ea typeface="Calibri"/>
                <a:cs typeface="Calibri"/>
                <a:sym typeface="Calibri"/>
              </a:rPr>
              <a:t> o </a:t>
            </a:r>
            <a:r>
              <a:rPr lang="en-US" sz="1600" dirty="0" err="1">
                <a:latin typeface="Calibri"/>
                <a:ea typeface="Calibri"/>
                <a:cs typeface="Calibri"/>
                <a:sym typeface="Calibri"/>
              </a:rPr>
              <a:t>manejan</a:t>
            </a:r>
            <a:r>
              <a:rPr lang="en-US" sz="1600" dirty="0">
                <a:latin typeface="Calibri"/>
                <a:ea typeface="Calibri"/>
                <a:cs typeface="Calibri"/>
                <a:sym typeface="Calibri"/>
              </a:rPr>
              <a:t> </a:t>
            </a:r>
            <a:r>
              <a:rPr lang="en-US" sz="1600" dirty="0" err="1">
                <a:latin typeface="Calibri"/>
                <a:ea typeface="Calibri"/>
                <a:cs typeface="Calibri"/>
                <a:sym typeface="Calibri"/>
              </a:rPr>
              <a:t>sus</a:t>
            </a:r>
            <a:r>
              <a:rPr lang="en-US" sz="1600" dirty="0">
                <a:latin typeface="Calibri"/>
                <a:ea typeface="Calibri"/>
                <a:cs typeface="Calibri"/>
                <a:sym typeface="Calibri"/>
              </a:rPr>
              <a:t> </a:t>
            </a:r>
            <a:r>
              <a:rPr lang="en-US" sz="1600" dirty="0" err="1">
                <a:latin typeface="Calibri"/>
                <a:ea typeface="Calibri"/>
                <a:cs typeface="Calibri"/>
                <a:sym typeface="Calibri"/>
              </a:rPr>
              <a:t>emociones</a:t>
            </a:r>
            <a:r>
              <a:rPr lang="en-US" sz="1600" dirty="0">
                <a:latin typeface="Calibri"/>
                <a:ea typeface="Calibri"/>
                <a:cs typeface="Calibri"/>
                <a:sym typeface="Calibri"/>
              </a:rPr>
              <a:t>, tales </a:t>
            </a:r>
            <a:r>
              <a:rPr lang="en-US" sz="1600" dirty="0" err="1">
                <a:latin typeface="Calibri"/>
                <a:ea typeface="Calibri"/>
                <a:cs typeface="Calibri"/>
                <a:sym typeface="Calibri"/>
              </a:rPr>
              <a:t>como</a:t>
            </a:r>
            <a:r>
              <a:rPr lang="en-US" sz="1600" dirty="0">
                <a:latin typeface="Calibri"/>
                <a:ea typeface="Calibri"/>
                <a:cs typeface="Calibri"/>
                <a:sym typeface="Calibri"/>
              </a:rPr>
              <a:t>: </a:t>
            </a:r>
            <a:endParaRPr sz="1600" dirty="0">
              <a:latin typeface="Calibri"/>
              <a:ea typeface="Calibri"/>
              <a:cs typeface="Calibri"/>
              <a:sym typeface="Calibri"/>
            </a:endParaRPr>
          </a:p>
          <a:p>
            <a:pPr marL="0" lvl="0" indent="0" algn="l" rtl="0">
              <a:lnSpc>
                <a:spcPct val="100000"/>
              </a:lnSpc>
              <a:spcBef>
                <a:spcPts val="0"/>
              </a:spcBef>
              <a:spcAft>
                <a:spcPts val="0"/>
              </a:spcAft>
              <a:buNone/>
            </a:pPr>
            <a:endParaRPr sz="1600" dirty="0">
              <a:latin typeface="Calibri"/>
              <a:ea typeface="Calibri"/>
              <a:cs typeface="Calibri"/>
              <a:sym typeface="Calibri"/>
            </a:endParaRPr>
          </a:p>
          <a:p>
            <a:pPr marL="0" lvl="0" indent="0" algn="l" rtl="0">
              <a:lnSpc>
                <a:spcPct val="100000"/>
              </a:lnSpc>
              <a:spcBef>
                <a:spcPts val="0"/>
              </a:spcBef>
              <a:spcAft>
                <a:spcPts val="0"/>
              </a:spcAft>
              <a:buNone/>
            </a:pPr>
            <a:endParaRPr sz="1600" dirty="0">
              <a:latin typeface="Calibri"/>
              <a:ea typeface="Calibri"/>
              <a:cs typeface="Calibri"/>
              <a:sym typeface="Calibri"/>
            </a:endParaRPr>
          </a:p>
          <a:p>
            <a:pPr marL="0" lvl="0" indent="0" algn="l" rtl="0">
              <a:lnSpc>
                <a:spcPct val="100000"/>
              </a:lnSpc>
              <a:spcBef>
                <a:spcPts val="0"/>
              </a:spcBef>
              <a:spcAft>
                <a:spcPts val="0"/>
              </a:spcAft>
              <a:buNone/>
            </a:pPr>
            <a:endParaRPr sz="1600" dirty="0">
              <a:latin typeface="Calibri"/>
              <a:ea typeface="Calibri"/>
              <a:cs typeface="Calibri"/>
              <a:sym typeface="Calibri"/>
            </a:endParaRPr>
          </a:p>
          <a:p>
            <a:pPr marL="0" lvl="0" indent="0" algn="l" rtl="0">
              <a:lnSpc>
                <a:spcPct val="100000"/>
              </a:lnSpc>
              <a:spcBef>
                <a:spcPts val="0"/>
              </a:spcBef>
              <a:spcAft>
                <a:spcPts val="0"/>
              </a:spcAft>
              <a:buNone/>
            </a:pPr>
            <a:endParaRPr sz="1600" dirty="0">
              <a:latin typeface="Calibri"/>
              <a:ea typeface="Calibri"/>
              <a:cs typeface="Calibri"/>
              <a:sym typeface="Calibri"/>
            </a:endParaRPr>
          </a:p>
          <a:p>
            <a:pPr marL="0" lvl="0" indent="0" algn="l" rtl="0">
              <a:lnSpc>
                <a:spcPct val="100000"/>
              </a:lnSpc>
              <a:spcBef>
                <a:spcPts val="0"/>
              </a:spcBef>
              <a:spcAft>
                <a:spcPts val="0"/>
              </a:spcAft>
              <a:buNone/>
            </a:pPr>
            <a:endParaRPr sz="1600" dirty="0">
              <a:latin typeface="Calibri"/>
              <a:ea typeface="Calibri"/>
              <a:cs typeface="Calibri"/>
              <a:sym typeface="Calibri"/>
            </a:endParaRPr>
          </a:p>
          <a:p>
            <a:pPr marL="0" lvl="0" indent="0" algn="l" rtl="0">
              <a:lnSpc>
                <a:spcPct val="100000"/>
              </a:lnSpc>
              <a:spcBef>
                <a:spcPts val="0"/>
              </a:spcBef>
              <a:spcAft>
                <a:spcPts val="0"/>
              </a:spcAft>
              <a:buNone/>
            </a:pPr>
            <a:endParaRPr sz="1600" dirty="0">
              <a:latin typeface="Calibri"/>
              <a:ea typeface="Calibri"/>
              <a:cs typeface="Calibri"/>
              <a:sym typeface="Calibri"/>
            </a:endParaRPr>
          </a:p>
          <a:p>
            <a:pPr marL="0" lvl="0" indent="0" algn="l" rtl="0">
              <a:lnSpc>
                <a:spcPct val="100000"/>
              </a:lnSpc>
              <a:spcBef>
                <a:spcPts val="0"/>
              </a:spcBef>
              <a:spcAft>
                <a:spcPts val="0"/>
              </a:spcAft>
              <a:buNone/>
            </a:pPr>
            <a:endParaRPr sz="1600" dirty="0">
              <a:latin typeface="Calibri"/>
              <a:ea typeface="Calibri"/>
              <a:cs typeface="Calibri"/>
              <a:sym typeface="Calibri"/>
            </a:endParaRPr>
          </a:p>
          <a:p>
            <a:pPr marL="0" lvl="0" indent="0" algn="l" rtl="0">
              <a:lnSpc>
                <a:spcPct val="100000"/>
              </a:lnSpc>
              <a:spcBef>
                <a:spcPts val="0"/>
              </a:spcBef>
              <a:spcAft>
                <a:spcPts val="0"/>
              </a:spcAft>
              <a:buNone/>
            </a:pPr>
            <a:endParaRPr sz="1600" dirty="0">
              <a:latin typeface="Calibri"/>
              <a:ea typeface="Calibri"/>
              <a:cs typeface="Calibri"/>
              <a:sym typeface="Calibri"/>
            </a:endParaRPr>
          </a:p>
          <a:p>
            <a:pPr marL="0" lvl="0" indent="0" algn="l" rtl="0">
              <a:lnSpc>
                <a:spcPct val="100000"/>
              </a:lnSpc>
              <a:spcBef>
                <a:spcPts val="0"/>
              </a:spcBef>
              <a:spcAft>
                <a:spcPts val="0"/>
              </a:spcAft>
              <a:buNone/>
            </a:pPr>
            <a:r>
              <a:rPr lang="en-US" sz="1000" dirty="0">
                <a:latin typeface="Calibri"/>
                <a:ea typeface="Calibri"/>
                <a:cs typeface="Calibri"/>
                <a:sym typeface="Calibri"/>
              </a:rPr>
              <a:t>*De </a:t>
            </a:r>
            <a:r>
              <a:rPr lang="en-US" sz="1000" dirty="0" err="1">
                <a:latin typeface="Calibri"/>
                <a:ea typeface="Calibri"/>
                <a:cs typeface="Calibri"/>
                <a:sym typeface="Calibri"/>
              </a:rPr>
              <a:t>acuerdo</a:t>
            </a:r>
            <a:r>
              <a:rPr lang="en-US" sz="1000" dirty="0">
                <a:latin typeface="Calibri"/>
                <a:ea typeface="Calibri"/>
                <a:cs typeface="Calibri"/>
                <a:sym typeface="Calibri"/>
              </a:rPr>
              <a:t> con la </a:t>
            </a:r>
            <a:r>
              <a:rPr lang="en-US" sz="1000" dirty="0" err="1">
                <a:latin typeface="Calibri"/>
                <a:ea typeface="Calibri"/>
                <a:cs typeface="Calibri"/>
                <a:sym typeface="Calibri"/>
              </a:rPr>
              <a:t>Encuesta</a:t>
            </a:r>
            <a:r>
              <a:rPr lang="en-US" sz="1000" dirty="0">
                <a:latin typeface="Calibri"/>
                <a:ea typeface="Calibri"/>
                <a:cs typeface="Calibri"/>
                <a:sym typeface="Calibri"/>
              </a:rPr>
              <a:t> de </a:t>
            </a:r>
            <a:r>
              <a:rPr lang="en-US" sz="1000" dirty="0" err="1">
                <a:latin typeface="Calibri"/>
                <a:ea typeface="Calibri"/>
                <a:cs typeface="Calibri"/>
                <a:sym typeface="Calibri"/>
              </a:rPr>
              <a:t>Competencias</a:t>
            </a:r>
            <a:r>
              <a:rPr lang="en-US" sz="1000" dirty="0">
                <a:latin typeface="Calibri"/>
                <a:ea typeface="Calibri"/>
                <a:cs typeface="Calibri"/>
                <a:sym typeface="Calibri"/>
              </a:rPr>
              <a:t> </a:t>
            </a:r>
            <a:r>
              <a:rPr lang="en-US" sz="1000" dirty="0" err="1">
                <a:latin typeface="Calibri"/>
                <a:ea typeface="Calibri"/>
                <a:cs typeface="Calibri"/>
                <a:sym typeface="Calibri"/>
              </a:rPr>
              <a:t>Profesionales</a:t>
            </a:r>
            <a:r>
              <a:rPr lang="en-US" sz="1000" dirty="0">
                <a:latin typeface="Calibri"/>
                <a:ea typeface="Calibri"/>
                <a:cs typeface="Calibri"/>
                <a:sym typeface="Calibri"/>
              </a:rPr>
              <a:t> 2014, ¿</a:t>
            </a:r>
            <a:r>
              <a:rPr lang="en-US" sz="1000" dirty="0" err="1">
                <a:latin typeface="Calibri"/>
                <a:ea typeface="Calibri"/>
                <a:cs typeface="Calibri"/>
                <a:sym typeface="Calibri"/>
              </a:rPr>
              <a:t>Qué</a:t>
            </a:r>
            <a:r>
              <a:rPr lang="en-US" sz="1000" dirty="0">
                <a:latin typeface="Calibri"/>
                <a:ea typeface="Calibri"/>
                <a:cs typeface="Calibri"/>
                <a:sym typeface="Calibri"/>
              </a:rPr>
              <a:t> </a:t>
            </a:r>
            <a:r>
              <a:rPr lang="en-US" sz="1000" dirty="0" err="1">
                <a:latin typeface="Calibri"/>
                <a:ea typeface="Calibri"/>
                <a:cs typeface="Calibri"/>
                <a:sym typeface="Calibri"/>
              </a:rPr>
              <a:t>buscan</a:t>
            </a:r>
            <a:r>
              <a:rPr lang="en-US" sz="1000" dirty="0">
                <a:latin typeface="Calibri"/>
                <a:ea typeface="Calibri"/>
                <a:cs typeface="Calibri"/>
                <a:sym typeface="Calibri"/>
              </a:rPr>
              <a:t> -y no </a:t>
            </a:r>
            <a:r>
              <a:rPr lang="en-US" sz="1000" dirty="0" err="1">
                <a:latin typeface="Calibri"/>
                <a:ea typeface="Calibri"/>
                <a:cs typeface="Calibri"/>
                <a:sym typeface="Calibri"/>
              </a:rPr>
              <a:t>encuentran</a:t>
            </a:r>
            <a:r>
              <a:rPr lang="en-US" sz="1000" dirty="0">
                <a:latin typeface="Calibri"/>
                <a:ea typeface="Calibri"/>
                <a:cs typeface="Calibri"/>
                <a:sym typeface="Calibri"/>
              </a:rPr>
              <a:t>- las </a:t>
            </a:r>
            <a:r>
              <a:rPr lang="en-US" sz="1000" dirty="0" err="1">
                <a:latin typeface="Calibri"/>
                <a:ea typeface="Calibri"/>
                <a:cs typeface="Calibri"/>
                <a:sym typeface="Calibri"/>
              </a:rPr>
              <a:t>empresas</a:t>
            </a:r>
            <a:r>
              <a:rPr lang="en-US" sz="1000" dirty="0">
                <a:latin typeface="Calibri"/>
                <a:ea typeface="Calibri"/>
                <a:cs typeface="Calibri"/>
                <a:sym typeface="Calibri"/>
              </a:rPr>
              <a:t> </a:t>
            </a:r>
            <a:r>
              <a:rPr lang="en-US" sz="1000" dirty="0" err="1">
                <a:latin typeface="Calibri"/>
                <a:ea typeface="Calibri"/>
                <a:cs typeface="Calibri"/>
                <a:sym typeface="Calibri"/>
              </a:rPr>
              <a:t>en</a:t>
            </a:r>
            <a:r>
              <a:rPr lang="en-US" sz="1000" dirty="0">
                <a:latin typeface="Calibri"/>
                <a:ea typeface="Calibri"/>
                <a:cs typeface="Calibri"/>
                <a:sym typeface="Calibri"/>
              </a:rPr>
              <a:t> </a:t>
            </a:r>
            <a:r>
              <a:rPr lang="en-US" sz="1000" dirty="0" err="1">
                <a:latin typeface="Calibri"/>
                <a:ea typeface="Calibri"/>
                <a:cs typeface="Calibri"/>
                <a:sym typeface="Calibri"/>
              </a:rPr>
              <a:t>los</a:t>
            </a:r>
            <a:r>
              <a:rPr lang="en-US" sz="1000" dirty="0">
                <a:latin typeface="Calibri"/>
                <a:ea typeface="Calibri"/>
                <a:cs typeface="Calibri"/>
                <a:sym typeface="Calibri"/>
              </a:rPr>
              <a:t> </a:t>
            </a:r>
            <a:r>
              <a:rPr lang="en-US" sz="1000" dirty="0" err="1">
                <a:latin typeface="Calibri"/>
                <a:ea typeface="Calibri"/>
                <a:cs typeface="Calibri"/>
                <a:sym typeface="Calibri"/>
              </a:rPr>
              <a:t>profesionistas</a:t>
            </a:r>
            <a:r>
              <a:rPr lang="en-US" sz="1000" dirty="0">
                <a:latin typeface="Calibri"/>
                <a:ea typeface="Calibri"/>
                <a:cs typeface="Calibri"/>
                <a:sym typeface="Calibri"/>
              </a:rPr>
              <a:t> </a:t>
            </a:r>
            <a:r>
              <a:rPr lang="en-US" sz="1000" dirty="0" err="1">
                <a:latin typeface="Calibri"/>
                <a:ea typeface="Calibri"/>
                <a:cs typeface="Calibri"/>
                <a:sym typeface="Calibri"/>
              </a:rPr>
              <a:t>jóvenes</a:t>
            </a:r>
            <a:r>
              <a:rPr lang="en-US" sz="1000" dirty="0">
                <a:latin typeface="Calibri"/>
                <a:ea typeface="Calibri"/>
                <a:cs typeface="Calibri"/>
                <a:sym typeface="Calibri"/>
              </a:rPr>
              <a:t>?, del Centro de </a:t>
            </a:r>
            <a:r>
              <a:rPr lang="en-US" sz="1000" dirty="0" err="1">
                <a:latin typeface="Calibri"/>
                <a:ea typeface="Calibri"/>
                <a:cs typeface="Calibri"/>
                <a:sym typeface="Calibri"/>
              </a:rPr>
              <a:t>Investigación</a:t>
            </a:r>
            <a:r>
              <a:rPr lang="en-US" sz="1000" dirty="0">
                <a:latin typeface="Calibri"/>
                <a:ea typeface="Calibri"/>
                <a:cs typeface="Calibri"/>
                <a:sym typeface="Calibri"/>
              </a:rPr>
              <a:t> para el </a:t>
            </a:r>
            <a:r>
              <a:rPr lang="en-US" sz="1000" dirty="0" err="1">
                <a:latin typeface="Calibri"/>
                <a:ea typeface="Calibri"/>
                <a:cs typeface="Calibri"/>
                <a:sym typeface="Calibri"/>
              </a:rPr>
              <a:t>Desarrollo</a:t>
            </a:r>
            <a:r>
              <a:rPr lang="en-US" sz="1000" dirty="0">
                <a:latin typeface="Calibri"/>
                <a:ea typeface="Calibri"/>
                <a:cs typeface="Calibri"/>
                <a:sym typeface="Calibri"/>
              </a:rPr>
              <a:t>, A.C. (CIDAC). </a:t>
            </a:r>
            <a:endParaRPr sz="1000" dirty="0">
              <a:latin typeface="Calibri"/>
              <a:ea typeface="Calibri"/>
              <a:cs typeface="Calibri"/>
              <a:sym typeface="Calibri"/>
            </a:endParaRPr>
          </a:p>
          <a:p>
            <a:pPr marL="0" lvl="0" indent="0" algn="just" rtl="0">
              <a:spcBef>
                <a:spcPts val="0"/>
              </a:spcBef>
              <a:spcAft>
                <a:spcPts val="0"/>
              </a:spcAft>
              <a:buNone/>
            </a:pPr>
            <a:endParaRPr dirty="0">
              <a:latin typeface="Calibri"/>
              <a:ea typeface="Calibri"/>
              <a:cs typeface="Calibri"/>
              <a:sym typeface="Calibri"/>
            </a:endParaRPr>
          </a:p>
          <a:p>
            <a:pPr marL="0" lvl="0" indent="0" algn="just" rtl="0">
              <a:lnSpc>
                <a:spcPct val="115000"/>
              </a:lnSpc>
              <a:spcBef>
                <a:spcPts val="0"/>
              </a:spcBef>
              <a:spcAft>
                <a:spcPts val="800"/>
              </a:spcAft>
              <a:buNone/>
            </a:pPr>
            <a:endParaRPr dirty="0"/>
          </a:p>
        </p:txBody>
      </p:sp>
      <p:pic>
        <p:nvPicPr>
          <p:cNvPr id="199" name="Google Shape;199;p24"/>
          <p:cNvPicPr preferRelativeResize="0"/>
          <p:nvPr/>
        </p:nvPicPr>
        <p:blipFill rotWithShape="1">
          <a:blip r:embed="rId4">
            <a:alphaModFix/>
          </a:blip>
          <a:srcRect l="25361" t="46680" r="29326" b="28510"/>
          <a:stretch/>
        </p:blipFill>
        <p:spPr>
          <a:xfrm>
            <a:off x="1903638" y="4617705"/>
            <a:ext cx="5336726" cy="1642625"/>
          </a:xfrm>
          <a:prstGeom prst="rect">
            <a:avLst/>
          </a:prstGeom>
          <a:noFill/>
          <a:ln>
            <a:noFill/>
          </a:ln>
        </p:spPr>
      </p:pic>
      <p:cxnSp>
        <p:nvCxnSpPr>
          <p:cNvPr id="200" name="Google Shape;200;p24"/>
          <p:cNvCxnSpPr/>
          <p:nvPr/>
        </p:nvCxnSpPr>
        <p:spPr>
          <a:xfrm>
            <a:off x="636125" y="1252400"/>
            <a:ext cx="566400" cy="0"/>
          </a:xfrm>
          <a:prstGeom prst="straightConnector1">
            <a:avLst/>
          </a:prstGeom>
          <a:noFill/>
          <a:ln w="28575" cap="flat" cmpd="sng">
            <a:solidFill>
              <a:srgbClr val="84C32C"/>
            </a:solidFill>
            <a:prstDash val="solid"/>
            <a:miter lim="800000"/>
            <a:headEnd type="none" w="med" len="med"/>
            <a:tailEnd type="none" w="med" len="med"/>
          </a:ln>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
        <p:cNvGrpSpPr/>
        <p:nvPr/>
      </p:nvGrpSpPr>
      <p:grpSpPr>
        <a:xfrm>
          <a:off x="0" y="0"/>
          <a:ext cx="0" cy="0"/>
          <a:chOff x="0" y="0"/>
          <a:chExt cx="0" cy="0"/>
        </a:xfrm>
      </p:grpSpPr>
      <p:sp>
        <p:nvSpPr>
          <p:cNvPr id="205" name="Google Shape;205;p25"/>
          <p:cNvSpPr txBox="1"/>
          <p:nvPr/>
        </p:nvSpPr>
        <p:spPr>
          <a:xfrm>
            <a:off x="509550" y="516825"/>
            <a:ext cx="6598800" cy="63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3500"/>
              <a:buFont typeface="Calibri"/>
              <a:buNone/>
            </a:pPr>
            <a:r>
              <a:rPr lang="en-US" sz="3500" b="1">
                <a:solidFill>
                  <a:srgbClr val="7F7F7F"/>
                </a:solidFill>
                <a:latin typeface="Calibri"/>
                <a:ea typeface="Calibri"/>
                <a:cs typeface="Calibri"/>
                <a:sym typeface="Calibri"/>
              </a:rPr>
              <a:t>Impacto </a:t>
            </a:r>
            <a:r>
              <a:rPr lang="en-US" sz="3500" b="1">
                <a:solidFill>
                  <a:srgbClr val="FF0000"/>
                </a:solidFill>
                <a:latin typeface="Calibri"/>
                <a:ea typeface="Calibri"/>
                <a:cs typeface="Calibri"/>
                <a:sym typeface="Calibri"/>
              </a:rPr>
              <a:t> </a:t>
            </a:r>
            <a:endParaRPr sz="1100" b="1">
              <a:solidFill>
                <a:srgbClr val="FF0000"/>
              </a:solidFill>
            </a:endParaRPr>
          </a:p>
        </p:txBody>
      </p:sp>
      <p:sp>
        <p:nvSpPr>
          <p:cNvPr id="206" name="Google Shape;206;p25"/>
          <p:cNvSpPr txBox="1"/>
          <p:nvPr/>
        </p:nvSpPr>
        <p:spPr>
          <a:xfrm>
            <a:off x="636125" y="1621600"/>
            <a:ext cx="7998300" cy="1816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800">
                <a:solidFill>
                  <a:schemeClr val="dk1"/>
                </a:solidFill>
                <a:latin typeface="Calibri"/>
                <a:ea typeface="Calibri"/>
                <a:cs typeface="Calibri"/>
                <a:sym typeface="Calibri"/>
              </a:rPr>
              <a:t>La más reciente </a:t>
            </a:r>
            <a:r>
              <a:rPr lang="en-US" sz="1800" b="1">
                <a:solidFill>
                  <a:schemeClr val="dk1"/>
                </a:solidFill>
                <a:latin typeface="Calibri"/>
                <a:ea typeface="Calibri"/>
                <a:cs typeface="Calibri"/>
                <a:sym typeface="Calibri"/>
              </a:rPr>
              <a:t>“Encuesta de egresados UTEL”*</a:t>
            </a:r>
            <a:r>
              <a:rPr lang="en-US" sz="1800">
                <a:solidFill>
                  <a:schemeClr val="dk1"/>
                </a:solidFill>
                <a:latin typeface="Calibri"/>
                <a:ea typeface="Calibri"/>
                <a:cs typeface="Calibri"/>
                <a:sym typeface="Calibri"/>
              </a:rPr>
              <a:t>, sobre los principales motivadores para continuar sus estudios en línea y el impacto que ha tenido en sus vidas estudiar, arrojó:</a:t>
            </a:r>
            <a:endParaRPr sz="1800">
              <a:solidFill>
                <a:schemeClr val="dk1"/>
              </a:solidFill>
              <a:latin typeface="Calibri"/>
              <a:ea typeface="Calibri"/>
              <a:cs typeface="Calibri"/>
              <a:sym typeface="Calibri"/>
            </a:endParaRPr>
          </a:p>
          <a:p>
            <a:pPr marL="342900" lvl="0" indent="0" algn="l" rtl="0">
              <a:lnSpc>
                <a:spcPct val="90000"/>
              </a:lnSpc>
              <a:spcBef>
                <a:spcPts val="0"/>
              </a:spcBef>
              <a:spcAft>
                <a:spcPts val="0"/>
              </a:spcAft>
              <a:buNone/>
            </a:pPr>
            <a:endParaRPr sz="18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000" b="1">
                <a:solidFill>
                  <a:srgbClr val="00634F"/>
                </a:solidFill>
                <a:latin typeface="Calibri"/>
                <a:ea typeface="Calibri"/>
                <a:cs typeface="Calibri"/>
                <a:sym typeface="Calibri"/>
              </a:rPr>
              <a:t>Motivación							Impacto de estudiar en UTEL</a:t>
            </a:r>
            <a:endParaRPr sz="2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000" b="1">
                <a:solidFill>
                  <a:srgbClr val="00634F"/>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lvl="0" indent="0" algn="l" rtl="0">
              <a:lnSpc>
                <a:spcPct val="90000"/>
              </a:lnSpc>
              <a:spcBef>
                <a:spcPts val="444"/>
              </a:spcBef>
              <a:spcAft>
                <a:spcPts val="0"/>
              </a:spcAft>
              <a:buNone/>
            </a:pPr>
            <a:r>
              <a:rPr lang="en-US" sz="16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lvl="0" indent="0" algn="just" rtl="0">
              <a:lnSpc>
                <a:spcPct val="115000"/>
              </a:lnSpc>
              <a:spcBef>
                <a:spcPts val="0"/>
              </a:spcBef>
              <a:spcAft>
                <a:spcPts val="800"/>
              </a:spcAft>
              <a:buNone/>
            </a:pPr>
            <a:endParaRPr/>
          </a:p>
        </p:txBody>
      </p:sp>
      <p:cxnSp>
        <p:nvCxnSpPr>
          <p:cNvPr id="207" name="Google Shape;207;p25"/>
          <p:cNvCxnSpPr/>
          <p:nvPr/>
        </p:nvCxnSpPr>
        <p:spPr>
          <a:xfrm>
            <a:off x="636125" y="1252400"/>
            <a:ext cx="566400" cy="0"/>
          </a:xfrm>
          <a:prstGeom prst="straightConnector1">
            <a:avLst/>
          </a:prstGeom>
          <a:noFill/>
          <a:ln w="28575" cap="flat" cmpd="sng">
            <a:solidFill>
              <a:srgbClr val="84C32C"/>
            </a:solidFill>
            <a:prstDash val="solid"/>
            <a:miter lim="800000"/>
            <a:headEnd type="none" w="med" len="med"/>
            <a:tailEnd type="none" w="med" len="med"/>
          </a:ln>
        </p:spPr>
      </p:cxnSp>
      <p:pic>
        <p:nvPicPr>
          <p:cNvPr id="208" name="Google Shape;208;p25" title="Gráfico"/>
          <p:cNvPicPr preferRelativeResize="0"/>
          <p:nvPr/>
        </p:nvPicPr>
        <p:blipFill>
          <a:blip r:embed="rId4">
            <a:alphaModFix/>
          </a:blip>
          <a:stretch>
            <a:fillRect/>
          </a:stretch>
        </p:blipFill>
        <p:spPr>
          <a:xfrm>
            <a:off x="4752250" y="3538213"/>
            <a:ext cx="4011725" cy="2582375"/>
          </a:xfrm>
          <a:prstGeom prst="rect">
            <a:avLst/>
          </a:prstGeom>
          <a:noFill/>
          <a:ln>
            <a:noFill/>
          </a:ln>
        </p:spPr>
      </p:pic>
      <p:pic>
        <p:nvPicPr>
          <p:cNvPr id="209" name="Google Shape;209;p25" title="Gráfico"/>
          <p:cNvPicPr preferRelativeResize="0"/>
          <p:nvPr/>
        </p:nvPicPr>
        <p:blipFill>
          <a:blip r:embed="rId5">
            <a:alphaModFix/>
          </a:blip>
          <a:stretch>
            <a:fillRect/>
          </a:stretch>
        </p:blipFill>
        <p:spPr>
          <a:xfrm>
            <a:off x="636125" y="3787963"/>
            <a:ext cx="3741098" cy="2235250"/>
          </a:xfrm>
          <a:prstGeom prst="rect">
            <a:avLst/>
          </a:prstGeom>
          <a:noFill/>
          <a:ln>
            <a:noFill/>
          </a:ln>
        </p:spPr>
      </p:pic>
      <p:sp>
        <p:nvSpPr>
          <p:cNvPr id="210" name="Google Shape;210;p25"/>
          <p:cNvSpPr txBox="1"/>
          <p:nvPr/>
        </p:nvSpPr>
        <p:spPr>
          <a:xfrm>
            <a:off x="5155100" y="6372800"/>
            <a:ext cx="4207500" cy="33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a:ea typeface="Calibri"/>
                <a:cs typeface="Calibri"/>
                <a:sym typeface="Calibri"/>
              </a:rPr>
              <a:t>*</a:t>
            </a:r>
            <a:r>
              <a:rPr lang="en-US" sz="1200" dirty="0" err="1">
                <a:latin typeface="Calibri"/>
                <a:ea typeface="Calibri"/>
                <a:cs typeface="Calibri"/>
                <a:sym typeface="Calibri"/>
              </a:rPr>
              <a:t>Encuesta</a:t>
            </a:r>
            <a:r>
              <a:rPr lang="en-US" sz="1200" dirty="0">
                <a:latin typeface="Calibri"/>
                <a:ea typeface="Calibri"/>
                <a:cs typeface="Calibri"/>
                <a:sym typeface="Calibri"/>
              </a:rPr>
              <a:t> </a:t>
            </a:r>
            <a:r>
              <a:rPr lang="en-US" sz="1200" dirty="0" err="1">
                <a:latin typeface="Calibri"/>
                <a:ea typeface="Calibri"/>
                <a:cs typeface="Calibri"/>
                <a:sym typeface="Calibri"/>
              </a:rPr>
              <a:t>realizada</a:t>
            </a:r>
            <a:r>
              <a:rPr lang="en-US" sz="1200" dirty="0">
                <a:latin typeface="Calibri"/>
                <a:ea typeface="Calibri"/>
                <a:cs typeface="Calibri"/>
                <a:sym typeface="Calibri"/>
              </a:rPr>
              <a:t> a </a:t>
            </a:r>
            <a:r>
              <a:rPr lang="en-US" sz="1200" dirty="0" smtClean="0">
                <a:latin typeface="Calibri"/>
                <a:ea typeface="Calibri"/>
                <a:cs typeface="Calibri"/>
                <a:sym typeface="Calibri"/>
              </a:rPr>
              <a:t>1,023 </a:t>
            </a:r>
            <a:r>
              <a:rPr lang="en-US" sz="1200" dirty="0" err="1" smtClean="0">
                <a:latin typeface="Calibri"/>
                <a:ea typeface="Calibri"/>
                <a:cs typeface="Calibri"/>
                <a:sym typeface="Calibri"/>
              </a:rPr>
              <a:t>alumnos</a:t>
            </a:r>
            <a:r>
              <a:rPr lang="en-US" sz="1200" dirty="0" smtClean="0">
                <a:latin typeface="Calibri"/>
                <a:ea typeface="Calibri"/>
                <a:cs typeface="Calibri"/>
                <a:sym typeface="Calibri"/>
              </a:rPr>
              <a:t>, 2018.</a:t>
            </a:r>
            <a:endParaRPr sz="1200" dirty="0">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cxnSp>
        <p:nvCxnSpPr>
          <p:cNvPr id="215" name="Google Shape;215;p26"/>
          <p:cNvCxnSpPr/>
          <p:nvPr/>
        </p:nvCxnSpPr>
        <p:spPr>
          <a:xfrm>
            <a:off x="636125" y="1252400"/>
            <a:ext cx="566400" cy="0"/>
          </a:xfrm>
          <a:prstGeom prst="straightConnector1">
            <a:avLst/>
          </a:prstGeom>
          <a:noFill/>
          <a:ln w="28575" cap="flat" cmpd="sng">
            <a:solidFill>
              <a:srgbClr val="84C32C"/>
            </a:solidFill>
            <a:prstDash val="solid"/>
            <a:miter lim="800000"/>
            <a:headEnd type="none" w="med" len="med"/>
            <a:tailEnd type="none" w="med" len="med"/>
          </a:ln>
        </p:spPr>
      </p:cxnSp>
      <p:sp>
        <p:nvSpPr>
          <p:cNvPr id="216" name="Google Shape;216;p26"/>
          <p:cNvSpPr txBox="1"/>
          <p:nvPr/>
        </p:nvSpPr>
        <p:spPr>
          <a:xfrm>
            <a:off x="509550" y="516825"/>
            <a:ext cx="8577300" cy="63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F7F7F"/>
              </a:buClr>
              <a:buSzPts val="3500"/>
              <a:buFont typeface="Calibri"/>
              <a:buNone/>
            </a:pPr>
            <a:r>
              <a:rPr lang="en-US" sz="3500" b="1">
                <a:solidFill>
                  <a:srgbClr val="7F7F7F"/>
                </a:solidFill>
                <a:latin typeface="Calibri"/>
                <a:ea typeface="Calibri"/>
                <a:cs typeface="Calibri"/>
                <a:sym typeface="Calibri"/>
              </a:rPr>
              <a:t>Datos demográficos Alumnos de Licenciatura </a:t>
            </a:r>
            <a:endParaRPr sz="1100" b="1"/>
          </a:p>
        </p:txBody>
      </p:sp>
      <p:pic>
        <p:nvPicPr>
          <p:cNvPr id="217" name="Google Shape;217;p26" title="Gráfico"/>
          <p:cNvPicPr preferRelativeResize="0"/>
          <p:nvPr/>
        </p:nvPicPr>
        <p:blipFill rotWithShape="1">
          <a:blip r:embed="rId4">
            <a:alphaModFix/>
          </a:blip>
          <a:srcRect r="13599"/>
          <a:stretch/>
        </p:blipFill>
        <p:spPr>
          <a:xfrm>
            <a:off x="255125" y="2185812"/>
            <a:ext cx="3788538" cy="2711207"/>
          </a:xfrm>
          <a:prstGeom prst="rect">
            <a:avLst/>
          </a:prstGeom>
          <a:noFill/>
          <a:ln>
            <a:noFill/>
          </a:ln>
        </p:spPr>
      </p:pic>
      <p:pic>
        <p:nvPicPr>
          <p:cNvPr id="218" name="Google Shape;218;p26" title="Gráfico"/>
          <p:cNvPicPr preferRelativeResize="0"/>
          <p:nvPr/>
        </p:nvPicPr>
        <p:blipFill rotWithShape="1">
          <a:blip r:embed="rId5">
            <a:alphaModFix/>
          </a:blip>
          <a:srcRect r="25289"/>
          <a:stretch/>
        </p:blipFill>
        <p:spPr>
          <a:xfrm>
            <a:off x="6702050" y="2175925"/>
            <a:ext cx="2066818" cy="2700875"/>
          </a:xfrm>
          <a:prstGeom prst="rect">
            <a:avLst/>
          </a:prstGeom>
          <a:noFill/>
          <a:ln>
            <a:noFill/>
          </a:ln>
        </p:spPr>
      </p:pic>
      <p:pic>
        <p:nvPicPr>
          <p:cNvPr id="219" name="Google Shape;219;p26" title="Gráfico"/>
          <p:cNvPicPr preferRelativeResize="0"/>
          <p:nvPr/>
        </p:nvPicPr>
        <p:blipFill rotWithShape="1">
          <a:blip r:embed="rId6">
            <a:alphaModFix/>
          </a:blip>
          <a:srcRect r="23954"/>
          <a:stretch/>
        </p:blipFill>
        <p:spPr>
          <a:xfrm>
            <a:off x="4416043" y="2123041"/>
            <a:ext cx="1926558" cy="2700875"/>
          </a:xfrm>
          <a:prstGeom prst="rect">
            <a:avLst/>
          </a:prstGeom>
          <a:noFill/>
          <a:ln>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3"/>
        <p:cNvGrpSpPr/>
        <p:nvPr/>
      </p:nvGrpSpPr>
      <p:grpSpPr>
        <a:xfrm>
          <a:off x="0" y="0"/>
          <a:ext cx="0" cy="0"/>
          <a:chOff x="0" y="0"/>
          <a:chExt cx="0" cy="0"/>
        </a:xfrm>
      </p:grpSpPr>
      <p:cxnSp>
        <p:nvCxnSpPr>
          <p:cNvPr id="224" name="Google Shape;224;p27"/>
          <p:cNvCxnSpPr/>
          <p:nvPr/>
        </p:nvCxnSpPr>
        <p:spPr>
          <a:xfrm>
            <a:off x="636125" y="1252400"/>
            <a:ext cx="566400" cy="0"/>
          </a:xfrm>
          <a:prstGeom prst="straightConnector1">
            <a:avLst/>
          </a:prstGeom>
          <a:noFill/>
          <a:ln w="28575" cap="flat" cmpd="sng">
            <a:solidFill>
              <a:srgbClr val="84C32C"/>
            </a:solidFill>
            <a:prstDash val="solid"/>
            <a:miter lim="800000"/>
            <a:headEnd type="none" w="med" len="med"/>
            <a:tailEnd type="none" w="med" len="med"/>
          </a:ln>
        </p:spPr>
      </p:cxnSp>
      <p:sp>
        <p:nvSpPr>
          <p:cNvPr id="225" name="Google Shape;225;p27"/>
          <p:cNvSpPr txBox="1"/>
          <p:nvPr/>
        </p:nvSpPr>
        <p:spPr>
          <a:xfrm>
            <a:off x="509550" y="516825"/>
            <a:ext cx="8358300" cy="63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F7F7F"/>
              </a:buClr>
              <a:buSzPts val="3500"/>
              <a:buFont typeface="Calibri"/>
              <a:buNone/>
            </a:pPr>
            <a:r>
              <a:rPr lang="en-US" sz="3500" b="1">
                <a:solidFill>
                  <a:srgbClr val="7F7F7F"/>
                </a:solidFill>
                <a:latin typeface="Calibri"/>
                <a:ea typeface="Calibri"/>
                <a:cs typeface="Calibri"/>
                <a:sym typeface="Calibri"/>
              </a:rPr>
              <a:t>Datos demográficos Alumnos de Maestría </a:t>
            </a:r>
            <a:endParaRPr sz="1100" b="1"/>
          </a:p>
        </p:txBody>
      </p:sp>
      <p:pic>
        <p:nvPicPr>
          <p:cNvPr id="226" name="Google Shape;226;p27" title="Gráfico"/>
          <p:cNvPicPr preferRelativeResize="0"/>
          <p:nvPr/>
        </p:nvPicPr>
        <p:blipFill rotWithShape="1">
          <a:blip r:embed="rId4">
            <a:alphaModFix/>
          </a:blip>
          <a:srcRect r="16597" b="3781"/>
          <a:stretch/>
        </p:blipFill>
        <p:spPr>
          <a:xfrm>
            <a:off x="509550" y="2596650"/>
            <a:ext cx="3276311" cy="2832898"/>
          </a:xfrm>
          <a:prstGeom prst="rect">
            <a:avLst/>
          </a:prstGeom>
          <a:noFill/>
          <a:ln>
            <a:noFill/>
          </a:ln>
        </p:spPr>
      </p:pic>
      <p:pic>
        <p:nvPicPr>
          <p:cNvPr id="227" name="Google Shape;227;p27" title="Gráfico"/>
          <p:cNvPicPr preferRelativeResize="0"/>
          <p:nvPr/>
        </p:nvPicPr>
        <p:blipFill rotWithShape="1">
          <a:blip r:embed="rId5">
            <a:alphaModFix/>
          </a:blip>
          <a:srcRect r="24891"/>
          <a:stretch/>
        </p:blipFill>
        <p:spPr>
          <a:xfrm>
            <a:off x="4147145" y="2765099"/>
            <a:ext cx="2031104" cy="2696898"/>
          </a:xfrm>
          <a:prstGeom prst="rect">
            <a:avLst/>
          </a:prstGeom>
          <a:noFill/>
          <a:ln>
            <a:noFill/>
          </a:ln>
        </p:spPr>
      </p:pic>
      <p:pic>
        <p:nvPicPr>
          <p:cNvPr id="228" name="Google Shape;228;p27" title="Gráfico"/>
          <p:cNvPicPr preferRelativeResize="0"/>
          <p:nvPr/>
        </p:nvPicPr>
        <p:blipFill rotWithShape="1">
          <a:blip r:embed="rId6">
            <a:alphaModFix/>
          </a:blip>
          <a:srcRect r="26051"/>
          <a:stretch/>
        </p:blipFill>
        <p:spPr>
          <a:xfrm>
            <a:off x="6501152" y="2655700"/>
            <a:ext cx="2145698" cy="2832900"/>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2"/>
        <p:cNvGrpSpPr/>
        <p:nvPr/>
      </p:nvGrpSpPr>
      <p:grpSpPr>
        <a:xfrm>
          <a:off x="0" y="0"/>
          <a:ext cx="0" cy="0"/>
          <a:chOff x="0" y="0"/>
          <a:chExt cx="0" cy="0"/>
        </a:xfrm>
      </p:grpSpPr>
      <p:cxnSp>
        <p:nvCxnSpPr>
          <p:cNvPr id="233" name="Google Shape;233;p28"/>
          <p:cNvCxnSpPr/>
          <p:nvPr/>
        </p:nvCxnSpPr>
        <p:spPr>
          <a:xfrm>
            <a:off x="636125" y="1252400"/>
            <a:ext cx="566400" cy="0"/>
          </a:xfrm>
          <a:prstGeom prst="straightConnector1">
            <a:avLst/>
          </a:prstGeom>
          <a:noFill/>
          <a:ln w="28575" cap="flat" cmpd="sng">
            <a:solidFill>
              <a:srgbClr val="84C32C"/>
            </a:solidFill>
            <a:prstDash val="solid"/>
            <a:miter lim="800000"/>
            <a:headEnd type="none" w="med" len="med"/>
            <a:tailEnd type="none" w="med" len="med"/>
          </a:ln>
        </p:spPr>
      </p:cxnSp>
      <p:sp>
        <p:nvSpPr>
          <p:cNvPr id="234" name="Google Shape;234;p28"/>
          <p:cNvSpPr txBox="1"/>
          <p:nvPr/>
        </p:nvSpPr>
        <p:spPr>
          <a:xfrm>
            <a:off x="509550" y="516825"/>
            <a:ext cx="6598800" cy="63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3500"/>
              <a:buFont typeface="Calibri"/>
              <a:buNone/>
            </a:pPr>
            <a:r>
              <a:rPr lang="en-US" sz="3500" b="1">
                <a:solidFill>
                  <a:srgbClr val="7F7F7F"/>
                </a:solidFill>
                <a:latin typeface="Calibri"/>
                <a:ea typeface="Calibri"/>
                <a:cs typeface="Calibri"/>
                <a:sym typeface="Calibri"/>
              </a:rPr>
              <a:t>Graduados</a:t>
            </a:r>
            <a:endParaRPr sz="1100" b="1"/>
          </a:p>
        </p:txBody>
      </p:sp>
      <p:pic>
        <p:nvPicPr>
          <p:cNvPr id="235" name="Google Shape;235;p28" title="Gráfico"/>
          <p:cNvPicPr preferRelativeResize="0"/>
          <p:nvPr/>
        </p:nvPicPr>
        <p:blipFill rotWithShape="1">
          <a:blip r:embed="rId4">
            <a:alphaModFix/>
          </a:blip>
          <a:srcRect l="5751" r="27453"/>
          <a:stretch/>
        </p:blipFill>
        <p:spPr>
          <a:xfrm>
            <a:off x="636125" y="3031575"/>
            <a:ext cx="4855974" cy="3566125"/>
          </a:xfrm>
          <a:prstGeom prst="rect">
            <a:avLst/>
          </a:prstGeom>
          <a:noFill/>
          <a:ln>
            <a:noFill/>
          </a:ln>
        </p:spPr>
      </p:pic>
      <p:pic>
        <p:nvPicPr>
          <p:cNvPr id="236" name="Google Shape;236;p28" title="Gráfico"/>
          <p:cNvPicPr preferRelativeResize="0"/>
          <p:nvPr/>
        </p:nvPicPr>
        <p:blipFill>
          <a:blip r:embed="rId5">
            <a:alphaModFix/>
          </a:blip>
          <a:stretch>
            <a:fillRect/>
          </a:stretch>
        </p:blipFill>
        <p:spPr>
          <a:xfrm>
            <a:off x="4752975" y="593025"/>
            <a:ext cx="4267200" cy="298467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94" name="Google Shape;94;p14"/>
          <p:cNvSpPr txBox="1"/>
          <p:nvPr/>
        </p:nvSpPr>
        <p:spPr>
          <a:xfrm>
            <a:off x="1132650" y="2654575"/>
            <a:ext cx="6878700" cy="168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3000" dirty="0">
                <a:solidFill>
                  <a:srgbClr val="999999"/>
                </a:solidFill>
                <a:latin typeface="Calibri"/>
                <a:ea typeface="Calibri"/>
                <a:cs typeface="Calibri"/>
                <a:sym typeface="Calibri"/>
              </a:rPr>
              <a:t>“La </a:t>
            </a:r>
            <a:r>
              <a:rPr lang="en-US" sz="3000" dirty="0" err="1">
                <a:solidFill>
                  <a:srgbClr val="999999"/>
                </a:solidFill>
                <a:latin typeface="Calibri"/>
                <a:ea typeface="Calibri"/>
                <a:cs typeface="Calibri"/>
                <a:sym typeface="Calibri"/>
              </a:rPr>
              <a:t>educación</a:t>
            </a:r>
            <a:r>
              <a:rPr lang="en-US" sz="3000" dirty="0">
                <a:solidFill>
                  <a:srgbClr val="999999"/>
                </a:solidFill>
                <a:latin typeface="Calibri"/>
                <a:ea typeface="Calibri"/>
                <a:cs typeface="Calibri"/>
                <a:sym typeface="Calibri"/>
              </a:rPr>
              <a:t> </a:t>
            </a:r>
            <a:r>
              <a:rPr lang="en-US" sz="3000" dirty="0" err="1">
                <a:solidFill>
                  <a:srgbClr val="999999"/>
                </a:solidFill>
                <a:latin typeface="Calibri"/>
                <a:ea typeface="Calibri"/>
                <a:cs typeface="Calibri"/>
                <a:sym typeface="Calibri"/>
              </a:rPr>
              <a:t>va</a:t>
            </a:r>
            <a:r>
              <a:rPr lang="en-US" sz="3000" dirty="0">
                <a:solidFill>
                  <a:srgbClr val="999999"/>
                </a:solidFill>
                <a:latin typeface="Calibri"/>
                <a:ea typeface="Calibri"/>
                <a:cs typeface="Calibri"/>
                <a:sym typeface="Calibri"/>
              </a:rPr>
              <a:t> </a:t>
            </a:r>
            <a:r>
              <a:rPr lang="en-US" sz="3000" dirty="0" err="1">
                <a:solidFill>
                  <a:srgbClr val="999999"/>
                </a:solidFill>
                <a:latin typeface="Calibri"/>
                <a:ea typeface="Calibri"/>
                <a:cs typeface="Calibri"/>
                <a:sym typeface="Calibri"/>
              </a:rPr>
              <a:t>lenta</a:t>
            </a:r>
            <a:r>
              <a:rPr lang="en-US" sz="3000" dirty="0">
                <a:solidFill>
                  <a:srgbClr val="999999"/>
                </a:solidFill>
                <a:latin typeface="Calibri"/>
                <a:ea typeface="Calibri"/>
                <a:cs typeface="Calibri"/>
                <a:sym typeface="Calibri"/>
              </a:rPr>
              <a:t> </a:t>
            </a:r>
            <a:r>
              <a:rPr lang="en-US" sz="3000" dirty="0" err="1">
                <a:solidFill>
                  <a:srgbClr val="999999"/>
                </a:solidFill>
                <a:latin typeface="Calibri"/>
                <a:ea typeface="Calibri"/>
                <a:cs typeface="Calibri"/>
                <a:sym typeface="Calibri"/>
              </a:rPr>
              <a:t>frente</a:t>
            </a:r>
            <a:r>
              <a:rPr lang="en-US" sz="3000" dirty="0">
                <a:solidFill>
                  <a:srgbClr val="999999"/>
                </a:solidFill>
                <a:latin typeface="Calibri"/>
                <a:ea typeface="Calibri"/>
                <a:cs typeface="Calibri"/>
                <a:sym typeface="Calibri"/>
              </a:rPr>
              <a:t> a </a:t>
            </a:r>
            <a:r>
              <a:rPr lang="en-US" sz="3000" dirty="0" err="1">
                <a:solidFill>
                  <a:srgbClr val="999999"/>
                </a:solidFill>
                <a:latin typeface="Calibri"/>
                <a:ea typeface="Calibri"/>
                <a:cs typeface="Calibri"/>
                <a:sym typeface="Calibri"/>
              </a:rPr>
              <a:t>los</a:t>
            </a:r>
            <a:r>
              <a:rPr lang="en-US" sz="3000" dirty="0">
                <a:solidFill>
                  <a:srgbClr val="999999"/>
                </a:solidFill>
                <a:latin typeface="Calibri"/>
                <a:ea typeface="Calibri"/>
                <a:cs typeface="Calibri"/>
                <a:sym typeface="Calibri"/>
              </a:rPr>
              <a:t> </a:t>
            </a:r>
            <a:r>
              <a:rPr lang="en-US" sz="3000" dirty="0" err="1">
                <a:solidFill>
                  <a:srgbClr val="999999"/>
                </a:solidFill>
                <a:latin typeface="Calibri"/>
                <a:ea typeface="Calibri"/>
                <a:cs typeface="Calibri"/>
                <a:sym typeface="Calibri"/>
              </a:rPr>
              <a:t>nuevos</a:t>
            </a:r>
            <a:r>
              <a:rPr lang="en-US" sz="3000" dirty="0">
                <a:solidFill>
                  <a:srgbClr val="999999"/>
                </a:solidFill>
                <a:latin typeface="Calibri"/>
                <a:ea typeface="Calibri"/>
                <a:cs typeface="Calibri"/>
                <a:sym typeface="Calibri"/>
              </a:rPr>
              <a:t> </a:t>
            </a:r>
            <a:r>
              <a:rPr lang="en-US" sz="3000" dirty="0" err="1">
                <a:solidFill>
                  <a:srgbClr val="999999"/>
                </a:solidFill>
                <a:latin typeface="Calibri"/>
                <a:ea typeface="Calibri"/>
                <a:cs typeface="Calibri"/>
                <a:sym typeface="Calibri"/>
              </a:rPr>
              <a:t>trabajos</a:t>
            </a:r>
            <a:r>
              <a:rPr lang="en-US" sz="3000" dirty="0">
                <a:solidFill>
                  <a:srgbClr val="999999"/>
                </a:solidFill>
                <a:latin typeface="Calibri"/>
                <a:ea typeface="Calibri"/>
                <a:cs typeface="Calibri"/>
                <a:sym typeface="Calibri"/>
              </a:rPr>
              <a:t>…”</a:t>
            </a:r>
            <a:endParaRPr sz="3000" dirty="0">
              <a:solidFill>
                <a:srgbClr val="999999"/>
              </a:solidFill>
              <a:latin typeface="Calibri"/>
              <a:ea typeface="Calibri"/>
              <a:cs typeface="Calibri"/>
              <a:sym typeface="Calibri"/>
            </a:endParaRPr>
          </a:p>
          <a:p>
            <a:pPr marL="4114800" lvl="0" indent="0" algn="r" rtl="0">
              <a:lnSpc>
                <a:spcPct val="115000"/>
              </a:lnSpc>
              <a:spcBef>
                <a:spcPts val="600"/>
              </a:spcBef>
              <a:spcAft>
                <a:spcPts val="0"/>
              </a:spcAft>
              <a:buNone/>
            </a:pPr>
            <a:r>
              <a:rPr lang="en-US" sz="2000" b="1" dirty="0">
                <a:solidFill>
                  <a:srgbClr val="999999"/>
                </a:solidFill>
                <a:latin typeface="Calibri"/>
                <a:ea typeface="Calibri"/>
                <a:cs typeface="Calibri"/>
                <a:sym typeface="Calibri"/>
              </a:rPr>
              <a:t>- </a:t>
            </a:r>
            <a:r>
              <a:rPr lang="en-US" sz="2000" b="1" dirty="0" smtClean="0">
                <a:solidFill>
                  <a:srgbClr val="999999"/>
                </a:solidFill>
                <a:latin typeface="Calibri"/>
                <a:ea typeface="Calibri"/>
                <a:cs typeface="Calibri"/>
                <a:sym typeface="Calibri"/>
              </a:rPr>
              <a:t>Forbes, 2018.</a:t>
            </a:r>
            <a:endParaRPr sz="2000" b="1" dirty="0">
              <a:solidFill>
                <a:srgbClr val="999999"/>
              </a:solidFill>
              <a:latin typeface="Calibri"/>
              <a:ea typeface="Calibri"/>
              <a:cs typeface="Calibri"/>
              <a:sym typeface="Calibri"/>
            </a:endParaRPr>
          </a:p>
          <a:p>
            <a:pPr marL="0" lvl="0" indent="0" algn="l" rtl="0">
              <a:spcBef>
                <a:spcPts val="600"/>
              </a:spcBef>
              <a:spcAft>
                <a:spcPts val="0"/>
              </a:spcAft>
              <a:buNone/>
            </a:pP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0"/>
        <p:cNvGrpSpPr/>
        <p:nvPr/>
      </p:nvGrpSpPr>
      <p:grpSpPr>
        <a:xfrm>
          <a:off x="0" y="0"/>
          <a:ext cx="0" cy="0"/>
          <a:chOff x="0" y="0"/>
          <a:chExt cx="0" cy="0"/>
        </a:xfrm>
      </p:grpSpPr>
      <p:pic>
        <p:nvPicPr>
          <p:cNvPr id="241" name="Google Shape;241;p29"/>
          <p:cNvPicPr preferRelativeResize="0"/>
          <p:nvPr/>
        </p:nvPicPr>
        <p:blipFill rotWithShape="1">
          <a:blip r:embed="rId4">
            <a:alphaModFix/>
          </a:blip>
          <a:srcRect l="55772" t="43613" r="19088" b="28295"/>
          <a:stretch/>
        </p:blipFill>
        <p:spPr>
          <a:xfrm>
            <a:off x="4667250" y="1819275"/>
            <a:ext cx="4368000" cy="2744100"/>
          </a:xfrm>
          <a:prstGeom prst="snip2DiagRect">
            <a:avLst>
              <a:gd name="adj1" fmla="val 6541"/>
              <a:gd name="adj2" fmla="val 23474"/>
            </a:avLst>
          </a:prstGeom>
          <a:noFill/>
          <a:ln>
            <a:noFill/>
          </a:ln>
        </p:spPr>
      </p:pic>
      <p:sp>
        <p:nvSpPr>
          <p:cNvPr id="242" name="Google Shape;242;p29"/>
          <p:cNvSpPr txBox="1"/>
          <p:nvPr/>
        </p:nvSpPr>
        <p:spPr>
          <a:xfrm>
            <a:off x="509550" y="516825"/>
            <a:ext cx="6598800" cy="63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3500"/>
              <a:buFont typeface="Calibri"/>
              <a:buNone/>
            </a:pPr>
            <a:r>
              <a:rPr lang="en-US" sz="3500" b="1">
                <a:solidFill>
                  <a:srgbClr val="7F7F7F"/>
                </a:solidFill>
                <a:latin typeface="Calibri"/>
                <a:ea typeface="Calibri"/>
                <a:cs typeface="Calibri"/>
                <a:sym typeface="Calibri"/>
              </a:rPr>
              <a:t>Datos relevantes Utel</a:t>
            </a:r>
            <a:endParaRPr sz="1100" b="1"/>
          </a:p>
        </p:txBody>
      </p:sp>
      <p:sp>
        <p:nvSpPr>
          <p:cNvPr id="243" name="Google Shape;243;p29"/>
          <p:cNvSpPr txBox="1"/>
          <p:nvPr/>
        </p:nvSpPr>
        <p:spPr>
          <a:xfrm>
            <a:off x="509550" y="1631125"/>
            <a:ext cx="8124900" cy="4797900"/>
          </a:xfrm>
          <a:prstGeom prst="rect">
            <a:avLst/>
          </a:prstGeom>
          <a:noFill/>
          <a:ln>
            <a:noFill/>
          </a:ln>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sz="1800" b="1">
                <a:solidFill>
                  <a:srgbClr val="84C32C"/>
                </a:solidFill>
                <a:latin typeface="Calibri"/>
                <a:ea typeface="Calibri"/>
                <a:cs typeface="Calibri"/>
                <a:sym typeface="Calibri"/>
              </a:rPr>
              <a:t>+</a:t>
            </a:r>
            <a:r>
              <a:rPr lang="en-US" sz="1800">
                <a:latin typeface="Calibri"/>
                <a:ea typeface="Calibri"/>
                <a:cs typeface="Calibri"/>
                <a:sym typeface="Calibri"/>
              </a:rPr>
              <a:t> de </a:t>
            </a:r>
            <a:r>
              <a:rPr lang="en-US" sz="1800" b="1">
                <a:latin typeface="Calibri"/>
                <a:ea typeface="Calibri"/>
                <a:cs typeface="Calibri"/>
                <a:sym typeface="Calibri"/>
              </a:rPr>
              <a:t>600 profesores</a:t>
            </a:r>
            <a:r>
              <a:rPr lang="en-US" sz="1800">
                <a:latin typeface="Calibri"/>
                <a:ea typeface="Calibri"/>
                <a:cs typeface="Calibri"/>
                <a:sym typeface="Calibri"/>
              </a:rPr>
              <a:t> con amplia experiencia docente</a:t>
            </a:r>
            <a:endParaRPr sz="1800">
              <a:latin typeface="Calibri"/>
              <a:ea typeface="Calibri"/>
              <a:cs typeface="Calibri"/>
              <a:sym typeface="Calibri"/>
            </a:endParaRPr>
          </a:p>
          <a:p>
            <a:pPr marL="0" lvl="0" indent="0" algn="just" rtl="0">
              <a:lnSpc>
                <a:spcPct val="150000"/>
              </a:lnSpc>
              <a:spcBef>
                <a:spcPts val="0"/>
              </a:spcBef>
              <a:spcAft>
                <a:spcPts val="0"/>
              </a:spcAft>
              <a:buNone/>
            </a:pPr>
            <a:r>
              <a:rPr lang="en-US" sz="1800" b="1">
                <a:solidFill>
                  <a:srgbClr val="84C32C"/>
                </a:solidFill>
                <a:latin typeface="Calibri"/>
                <a:ea typeface="Calibri"/>
                <a:cs typeface="Calibri"/>
                <a:sym typeface="Calibri"/>
              </a:rPr>
              <a:t>+</a:t>
            </a:r>
            <a:r>
              <a:rPr lang="en-US" sz="1800">
                <a:latin typeface="Calibri"/>
                <a:ea typeface="Calibri"/>
                <a:cs typeface="Calibri"/>
                <a:sym typeface="Calibri"/>
              </a:rPr>
              <a:t> de </a:t>
            </a:r>
            <a:r>
              <a:rPr lang="en-US" sz="1800" b="1">
                <a:latin typeface="Calibri"/>
                <a:ea typeface="Calibri"/>
                <a:cs typeface="Calibri"/>
                <a:sym typeface="Calibri"/>
              </a:rPr>
              <a:t>900 colaboradores</a:t>
            </a:r>
            <a:endParaRPr sz="1800" b="1">
              <a:latin typeface="Calibri"/>
              <a:ea typeface="Calibri"/>
              <a:cs typeface="Calibri"/>
              <a:sym typeface="Calibri"/>
            </a:endParaRPr>
          </a:p>
          <a:p>
            <a:pPr marL="0" lvl="0" indent="0" algn="just" rtl="0">
              <a:lnSpc>
                <a:spcPct val="150000"/>
              </a:lnSpc>
              <a:spcBef>
                <a:spcPts val="0"/>
              </a:spcBef>
              <a:spcAft>
                <a:spcPts val="0"/>
              </a:spcAft>
              <a:buNone/>
            </a:pPr>
            <a:r>
              <a:rPr lang="en-US" sz="1800" b="1">
                <a:solidFill>
                  <a:srgbClr val="84C32C"/>
                </a:solidFill>
                <a:latin typeface="Calibri"/>
                <a:ea typeface="Calibri"/>
                <a:cs typeface="Calibri"/>
                <a:sym typeface="Calibri"/>
              </a:rPr>
              <a:t>+</a:t>
            </a:r>
            <a:r>
              <a:rPr lang="en-US" sz="1800">
                <a:solidFill>
                  <a:srgbClr val="84C32C"/>
                </a:solidFill>
                <a:latin typeface="Calibri"/>
                <a:ea typeface="Calibri"/>
                <a:cs typeface="Calibri"/>
                <a:sym typeface="Calibri"/>
              </a:rPr>
              <a:t> </a:t>
            </a:r>
            <a:r>
              <a:rPr lang="en-US" sz="1800">
                <a:latin typeface="Calibri"/>
                <a:ea typeface="Calibri"/>
                <a:cs typeface="Calibri"/>
                <a:sym typeface="Calibri"/>
              </a:rPr>
              <a:t>de </a:t>
            </a:r>
            <a:r>
              <a:rPr lang="en-US" sz="1800" b="1">
                <a:latin typeface="Calibri"/>
                <a:ea typeface="Calibri"/>
                <a:cs typeface="Calibri"/>
                <a:sym typeface="Calibri"/>
              </a:rPr>
              <a:t>23,500 alumnos</a:t>
            </a:r>
            <a:r>
              <a:rPr lang="en-US" sz="1800">
                <a:latin typeface="Calibri"/>
                <a:ea typeface="Calibri"/>
                <a:cs typeface="Calibri"/>
                <a:sym typeface="Calibri"/>
              </a:rPr>
              <a:t> activos</a:t>
            </a:r>
            <a:endParaRPr sz="1800">
              <a:latin typeface="Calibri"/>
              <a:ea typeface="Calibri"/>
              <a:cs typeface="Calibri"/>
              <a:sym typeface="Calibri"/>
            </a:endParaRPr>
          </a:p>
          <a:p>
            <a:pPr marL="0" lvl="0" indent="0" algn="just" rtl="0">
              <a:lnSpc>
                <a:spcPct val="150000"/>
              </a:lnSpc>
              <a:spcBef>
                <a:spcPts val="0"/>
              </a:spcBef>
              <a:spcAft>
                <a:spcPts val="0"/>
              </a:spcAft>
              <a:buNone/>
            </a:pPr>
            <a:r>
              <a:rPr lang="en-US" sz="1800" b="1">
                <a:solidFill>
                  <a:srgbClr val="84C32C"/>
                </a:solidFill>
                <a:latin typeface="Calibri"/>
                <a:ea typeface="Calibri"/>
                <a:cs typeface="Calibri"/>
                <a:sym typeface="Calibri"/>
              </a:rPr>
              <a:t>+ </a:t>
            </a:r>
            <a:r>
              <a:rPr lang="en-US" sz="1800">
                <a:latin typeface="Calibri"/>
                <a:ea typeface="Calibri"/>
                <a:cs typeface="Calibri"/>
                <a:sym typeface="Calibri"/>
              </a:rPr>
              <a:t>de </a:t>
            </a:r>
            <a:r>
              <a:rPr lang="en-US" sz="1800" b="1">
                <a:latin typeface="Calibri"/>
                <a:ea typeface="Calibri"/>
                <a:cs typeface="Calibri"/>
                <a:sym typeface="Calibri"/>
              </a:rPr>
              <a:t>9,210 egresados</a:t>
            </a:r>
            <a:endParaRPr sz="1800" b="1">
              <a:latin typeface="Calibri"/>
              <a:ea typeface="Calibri"/>
              <a:cs typeface="Calibri"/>
              <a:sym typeface="Calibri"/>
            </a:endParaRPr>
          </a:p>
          <a:p>
            <a:pPr marL="0" lvl="0" indent="0" algn="just" rtl="0">
              <a:lnSpc>
                <a:spcPct val="150000"/>
              </a:lnSpc>
              <a:spcBef>
                <a:spcPts val="0"/>
              </a:spcBef>
              <a:spcAft>
                <a:spcPts val="0"/>
              </a:spcAft>
              <a:buNone/>
            </a:pPr>
            <a:r>
              <a:rPr lang="en-US" sz="1800" b="1">
                <a:solidFill>
                  <a:srgbClr val="84C32C"/>
                </a:solidFill>
                <a:latin typeface="Calibri"/>
                <a:ea typeface="Calibri"/>
                <a:cs typeface="Calibri"/>
                <a:sym typeface="Calibri"/>
              </a:rPr>
              <a:t>+ </a:t>
            </a:r>
            <a:r>
              <a:rPr lang="en-US" sz="1800">
                <a:latin typeface="Calibri"/>
                <a:ea typeface="Calibri"/>
                <a:cs typeface="Calibri"/>
                <a:sym typeface="Calibri"/>
              </a:rPr>
              <a:t>de </a:t>
            </a:r>
            <a:r>
              <a:rPr lang="en-US" sz="1800" b="1">
                <a:latin typeface="Calibri"/>
                <a:ea typeface="Calibri"/>
                <a:cs typeface="Calibri"/>
                <a:sym typeface="Calibri"/>
              </a:rPr>
              <a:t>40 programas académicos</a:t>
            </a:r>
            <a:endParaRPr sz="1800" b="1">
              <a:latin typeface="Calibri"/>
              <a:ea typeface="Calibri"/>
              <a:cs typeface="Calibri"/>
              <a:sym typeface="Calibri"/>
            </a:endParaRPr>
          </a:p>
          <a:p>
            <a:pPr marL="0" lvl="0" indent="0" algn="just" rtl="0">
              <a:lnSpc>
                <a:spcPct val="200000"/>
              </a:lnSpc>
              <a:spcBef>
                <a:spcPts val="0"/>
              </a:spcBef>
              <a:spcAft>
                <a:spcPts val="0"/>
              </a:spcAft>
              <a:buNone/>
            </a:pPr>
            <a:r>
              <a:rPr lang="en-US" sz="1800" b="1">
                <a:solidFill>
                  <a:srgbClr val="84C32C"/>
                </a:solidFill>
                <a:latin typeface="Calibri"/>
                <a:ea typeface="Calibri"/>
                <a:cs typeface="Calibri"/>
                <a:sym typeface="Calibri"/>
              </a:rPr>
              <a:t>+</a:t>
            </a:r>
            <a:r>
              <a:rPr lang="en-US" sz="1800">
                <a:latin typeface="Calibri"/>
                <a:ea typeface="Calibri"/>
                <a:cs typeface="Calibri"/>
                <a:sym typeface="Calibri"/>
              </a:rPr>
              <a:t> de </a:t>
            </a:r>
            <a:r>
              <a:rPr lang="en-US" sz="1800" b="1">
                <a:latin typeface="Calibri"/>
                <a:ea typeface="Calibri"/>
                <a:cs typeface="Calibri"/>
                <a:sym typeface="Calibri"/>
              </a:rPr>
              <a:t>15 alianzas estratégicas</a:t>
            </a:r>
            <a:endParaRPr sz="1800" b="1">
              <a:latin typeface="Calibri"/>
              <a:ea typeface="Calibri"/>
              <a:cs typeface="Calibri"/>
              <a:sym typeface="Calibri"/>
            </a:endParaRPr>
          </a:p>
          <a:p>
            <a:pPr marL="0" lvl="0" indent="0" algn="just" rtl="0">
              <a:lnSpc>
                <a:spcPct val="150000"/>
              </a:lnSpc>
              <a:spcBef>
                <a:spcPts val="0"/>
              </a:spcBef>
              <a:spcAft>
                <a:spcPts val="0"/>
              </a:spcAft>
              <a:buNone/>
            </a:pPr>
            <a:r>
              <a:rPr lang="en-US" sz="2000">
                <a:latin typeface="Calibri"/>
                <a:ea typeface="Calibri"/>
                <a:cs typeface="Calibri"/>
                <a:sym typeface="Calibri"/>
              </a:rPr>
              <a:t>Presencia estudiantil en más de</a:t>
            </a:r>
            <a:r>
              <a:rPr lang="en-US" sz="2000" b="1">
                <a:latin typeface="Calibri"/>
                <a:ea typeface="Calibri"/>
                <a:cs typeface="Calibri"/>
                <a:sym typeface="Calibri"/>
              </a:rPr>
              <a:t> 32 países</a:t>
            </a:r>
            <a:r>
              <a:rPr lang="en-US" sz="1800" b="1">
                <a:latin typeface="Calibri"/>
                <a:ea typeface="Calibri"/>
                <a:cs typeface="Calibri"/>
                <a:sym typeface="Calibri"/>
              </a:rPr>
              <a:t> </a:t>
            </a:r>
            <a:endParaRPr sz="1800" b="1">
              <a:latin typeface="Calibri"/>
              <a:ea typeface="Calibri"/>
              <a:cs typeface="Calibri"/>
              <a:sym typeface="Calibri"/>
            </a:endParaRPr>
          </a:p>
          <a:p>
            <a:pPr marL="0" lvl="0" indent="0" algn="just" rtl="0">
              <a:spcBef>
                <a:spcPts val="2700"/>
              </a:spcBef>
              <a:spcAft>
                <a:spcPts val="0"/>
              </a:spcAft>
              <a:buNone/>
            </a:pPr>
            <a:endParaRPr sz="1600" b="1">
              <a:latin typeface="Calibri"/>
              <a:ea typeface="Calibri"/>
              <a:cs typeface="Calibri"/>
              <a:sym typeface="Calibri"/>
            </a:endParaRPr>
          </a:p>
          <a:p>
            <a:pPr marL="0" lvl="0" indent="0" algn="just" rtl="0">
              <a:spcBef>
                <a:spcPts val="2700"/>
              </a:spcBef>
              <a:spcAft>
                <a:spcPts val="0"/>
              </a:spcAft>
              <a:buNone/>
            </a:pPr>
            <a:endParaRPr>
              <a:latin typeface="Calibri"/>
              <a:ea typeface="Calibri"/>
              <a:cs typeface="Calibri"/>
              <a:sym typeface="Calibri"/>
            </a:endParaRPr>
          </a:p>
          <a:p>
            <a:pPr marL="0" lvl="0" indent="0" algn="just" rtl="0">
              <a:lnSpc>
                <a:spcPct val="115000"/>
              </a:lnSpc>
              <a:spcBef>
                <a:spcPts val="0"/>
              </a:spcBef>
              <a:spcAft>
                <a:spcPts val="800"/>
              </a:spcAft>
              <a:buNone/>
            </a:pPr>
            <a:endParaRPr/>
          </a:p>
        </p:txBody>
      </p:sp>
      <p:cxnSp>
        <p:nvCxnSpPr>
          <p:cNvPr id="244" name="Google Shape;244;p29"/>
          <p:cNvCxnSpPr/>
          <p:nvPr/>
        </p:nvCxnSpPr>
        <p:spPr>
          <a:xfrm>
            <a:off x="636125" y="1252400"/>
            <a:ext cx="566400" cy="0"/>
          </a:xfrm>
          <a:prstGeom prst="straightConnector1">
            <a:avLst/>
          </a:prstGeom>
          <a:noFill/>
          <a:ln w="28575" cap="flat" cmpd="sng">
            <a:solidFill>
              <a:srgbClr val="84C32C"/>
            </a:solidFill>
            <a:prstDash val="solid"/>
            <a:miter lim="800000"/>
            <a:headEnd type="none" w="med" len="med"/>
            <a:tailEnd type="none" w="med" len="med"/>
          </a:ln>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5"/>
          <p:cNvSpPr txBox="1"/>
          <p:nvPr/>
        </p:nvSpPr>
        <p:spPr>
          <a:xfrm>
            <a:off x="549950" y="516900"/>
            <a:ext cx="6598800" cy="72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F7F7F"/>
              </a:buClr>
              <a:buSzPts val="3500"/>
              <a:buFont typeface="Calibri"/>
              <a:buNone/>
            </a:pPr>
            <a:r>
              <a:rPr lang="en-US" sz="3500" b="1">
                <a:solidFill>
                  <a:srgbClr val="7F7F7F"/>
                </a:solidFill>
                <a:latin typeface="Calibri"/>
                <a:ea typeface="Calibri"/>
                <a:cs typeface="Calibri"/>
                <a:sym typeface="Calibri"/>
              </a:rPr>
              <a:t>Mundo laboral</a:t>
            </a:r>
            <a:endParaRPr sz="1100" b="1">
              <a:solidFill>
                <a:srgbClr val="7F7F7F"/>
              </a:solidFill>
            </a:endParaRPr>
          </a:p>
          <a:p>
            <a:pPr marL="0" lvl="0" indent="0" algn="ctr" rtl="0">
              <a:spcBef>
                <a:spcPts val="0"/>
              </a:spcBef>
              <a:spcAft>
                <a:spcPts val="0"/>
              </a:spcAft>
              <a:buClr>
                <a:schemeClr val="dk1"/>
              </a:buClr>
              <a:buSzPts val="1100"/>
              <a:buFont typeface="Arial"/>
              <a:buNone/>
            </a:pPr>
            <a:endParaRPr sz="2400" b="1">
              <a:solidFill>
                <a:srgbClr val="7F7F7F"/>
              </a:solidFill>
              <a:latin typeface="Calibri"/>
              <a:ea typeface="Calibri"/>
              <a:cs typeface="Calibri"/>
              <a:sym typeface="Calibri"/>
            </a:endParaRPr>
          </a:p>
        </p:txBody>
      </p:sp>
      <p:sp>
        <p:nvSpPr>
          <p:cNvPr id="100" name="Google Shape;100;p15"/>
          <p:cNvSpPr txBox="1"/>
          <p:nvPr/>
        </p:nvSpPr>
        <p:spPr>
          <a:xfrm>
            <a:off x="636125" y="1621600"/>
            <a:ext cx="7998300" cy="51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2400" b="1" dirty="0">
                <a:highlight>
                  <a:srgbClr val="FFFFFF"/>
                </a:highlight>
                <a:latin typeface="Calibri"/>
                <a:ea typeface="Calibri"/>
                <a:cs typeface="Calibri"/>
                <a:sym typeface="Calibri"/>
              </a:rPr>
              <a:t> 9 de </a:t>
            </a:r>
            <a:r>
              <a:rPr lang="en-US" sz="2400" b="1" dirty="0" err="1">
                <a:highlight>
                  <a:srgbClr val="FFFFFF"/>
                </a:highlight>
                <a:latin typeface="Calibri"/>
                <a:ea typeface="Calibri"/>
                <a:cs typeface="Calibri"/>
                <a:sym typeface="Calibri"/>
              </a:rPr>
              <a:t>cada</a:t>
            </a:r>
            <a:r>
              <a:rPr lang="en-US" sz="2400" b="1" dirty="0">
                <a:highlight>
                  <a:srgbClr val="FFFFFF"/>
                </a:highlight>
                <a:latin typeface="Calibri"/>
                <a:ea typeface="Calibri"/>
                <a:cs typeface="Calibri"/>
                <a:sym typeface="Calibri"/>
              </a:rPr>
              <a:t> 10 </a:t>
            </a:r>
            <a:r>
              <a:rPr lang="en-US" sz="2400" b="1" dirty="0" err="1">
                <a:highlight>
                  <a:srgbClr val="FFFFFF"/>
                </a:highlight>
                <a:latin typeface="Calibri"/>
                <a:ea typeface="Calibri"/>
                <a:cs typeface="Calibri"/>
                <a:sym typeface="Calibri"/>
              </a:rPr>
              <a:t>vacantes</a:t>
            </a:r>
            <a:r>
              <a:rPr lang="en-US" sz="2400" b="1" dirty="0">
                <a:highlight>
                  <a:srgbClr val="FFFFFF"/>
                </a:highlight>
                <a:latin typeface="Calibri"/>
                <a:ea typeface="Calibri"/>
                <a:cs typeface="Calibri"/>
                <a:sym typeface="Calibri"/>
              </a:rPr>
              <a:t> no son </a:t>
            </a:r>
            <a:r>
              <a:rPr lang="en-US" sz="2400" b="1" dirty="0" err="1">
                <a:highlight>
                  <a:srgbClr val="FFFFFF"/>
                </a:highlight>
                <a:latin typeface="Calibri"/>
                <a:ea typeface="Calibri"/>
                <a:cs typeface="Calibri"/>
                <a:sym typeface="Calibri"/>
              </a:rPr>
              <a:t>cubiertas</a:t>
            </a:r>
            <a:r>
              <a:rPr lang="en-US" sz="2400" b="1" dirty="0">
                <a:highlight>
                  <a:srgbClr val="FFFFFF"/>
                </a:highlight>
                <a:latin typeface="Calibri"/>
                <a:ea typeface="Calibri"/>
                <a:cs typeface="Calibri"/>
                <a:sym typeface="Calibri"/>
              </a:rPr>
              <a:t> </a:t>
            </a:r>
            <a:r>
              <a:rPr lang="en-US" sz="2400" b="1" dirty="0" err="1">
                <a:highlight>
                  <a:srgbClr val="FFFFFF"/>
                </a:highlight>
                <a:latin typeface="Calibri"/>
                <a:ea typeface="Calibri"/>
                <a:cs typeface="Calibri"/>
                <a:sym typeface="Calibri"/>
              </a:rPr>
              <a:t>por</a:t>
            </a:r>
            <a:r>
              <a:rPr lang="en-US" sz="2400" b="1" dirty="0">
                <a:highlight>
                  <a:srgbClr val="FFFFFF"/>
                </a:highlight>
                <a:latin typeface="Calibri"/>
                <a:ea typeface="Calibri"/>
                <a:cs typeface="Calibri"/>
                <a:sym typeface="Calibri"/>
              </a:rPr>
              <a:t> </a:t>
            </a:r>
            <a:r>
              <a:rPr lang="en-US" sz="2400" b="1" dirty="0" err="1">
                <a:highlight>
                  <a:srgbClr val="FFFFFF"/>
                </a:highlight>
                <a:latin typeface="Calibri"/>
                <a:ea typeface="Calibri"/>
                <a:cs typeface="Calibri"/>
                <a:sym typeface="Calibri"/>
              </a:rPr>
              <a:t>falta</a:t>
            </a:r>
            <a:r>
              <a:rPr lang="en-US" sz="2400" b="1" dirty="0">
                <a:highlight>
                  <a:srgbClr val="FFFFFF"/>
                </a:highlight>
                <a:latin typeface="Calibri"/>
                <a:ea typeface="Calibri"/>
                <a:cs typeface="Calibri"/>
                <a:sym typeface="Calibri"/>
              </a:rPr>
              <a:t> </a:t>
            </a:r>
            <a:endParaRPr sz="2400" b="1" dirty="0">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2400" b="1" dirty="0">
                <a:highlight>
                  <a:srgbClr val="FFFFFF"/>
                </a:highlight>
                <a:latin typeface="Calibri"/>
                <a:ea typeface="Calibri"/>
                <a:cs typeface="Calibri"/>
                <a:sym typeface="Calibri"/>
              </a:rPr>
              <a:t>de </a:t>
            </a:r>
            <a:r>
              <a:rPr lang="en-US" sz="2400" b="1" dirty="0" err="1">
                <a:highlight>
                  <a:srgbClr val="FFFFFF"/>
                </a:highlight>
                <a:latin typeface="Calibri"/>
                <a:ea typeface="Calibri"/>
                <a:cs typeface="Calibri"/>
                <a:sym typeface="Calibri"/>
              </a:rPr>
              <a:t>competencias</a:t>
            </a:r>
            <a:r>
              <a:rPr lang="en-US" sz="2400" b="1" dirty="0">
                <a:highlight>
                  <a:srgbClr val="FFFFFF"/>
                </a:highlight>
                <a:latin typeface="Calibri"/>
                <a:ea typeface="Calibri"/>
                <a:cs typeface="Calibri"/>
                <a:sym typeface="Calibri"/>
              </a:rPr>
              <a:t> </a:t>
            </a:r>
            <a:r>
              <a:rPr lang="en-US" sz="2400" b="1" dirty="0" err="1">
                <a:highlight>
                  <a:srgbClr val="FFFFFF"/>
                </a:highlight>
                <a:latin typeface="Calibri"/>
                <a:ea typeface="Calibri"/>
                <a:cs typeface="Calibri"/>
                <a:sym typeface="Calibri"/>
              </a:rPr>
              <a:t>profesionales</a:t>
            </a:r>
            <a:r>
              <a:rPr lang="en-US" sz="2400" b="1" dirty="0">
                <a:highlight>
                  <a:srgbClr val="FFFFFF"/>
                </a:highlight>
                <a:latin typeface="Calibri"/>
                <a:ea typeface="Calibri"/>
                <a:cs typeface="Calibri"/>
                <a:sym typeface="Calibri"/>
              </a:rPr>
              <a:t> </a:t>
            </a:r>
            <a:r>
              <a:rPr lang="en-US" sz="2400" b="1" dirty="0" err="1">
                <a:highlight>
                  <a:srgbClr val="FFFFFF"/>
                </a:highlight>
                <a:latin typeface="Calibri"/>
                <a:ea typeface="Calibri"/>
                <a:cs typeface="Calibri"/>
                <a:sym typeface="Calibri"/>
              </a:rPr>
              <a:t>en</a:t>
            </a:r>
            <a:r>
              <a:rPr lang="en-US" sz="2400" b="1" dirty="0">
                <a:highlight>
                  <a:srgbClr val="FFFFFF"/>
                </a:highlight>
                <a:latin typeface="Calibri"/>
                <a:ea typeface="Calibri"/>
                <a:cs typeface="Calibri"/>
                <a:sym typeface="Calibri"/>
              </a:rPr>
              <a:t> </a:t>
            </a:r>
            <a:r>
              <a:rPr lang="en-US" sz="2400" b="1" dirty="0" err="1">
                <a:highlight>
                  <a:srgbClr val="FFFFFF"/>
                </a:highlight>
                <a:latin typeface="Calibri"/>
                <a:ea typeface="Calibri"/>
                <a:cs typeface="Calibri"/>
                <a:sym typeface="Calibri"/>
              </a:rPr>
              <a:t>los</a:t>
            </a:r>
            <a:r>
              <a:rPr lang="en-US" sz="2400" b="1" dirty="0">
                <a:highlight>
                  <a:srgbClr val="FFFFFF"/>
                </a:highlight>
                <a:latin typeface="Calibri"/>
                <a:ea typeface="Calibri"/>
                <a:cs typeface="Calibri"/>
                <a:sym typeface="Calibri"/>
              </a:rPr>
              <a:t> </a:t>
            </a:r>
            <a:r>
              <a:rPr lang="en-US" sz="2400" b="1" dirty="0" err="1">
                <a:highlight>
                  <a:srgbClr val="FFFFFF"/>
                </a:highlight>
                <a:latin typeface="Calibri"/>
                <a:ea typeface="Calibri"/>
                <a:cs typeface="Calibri"/>
                <a:sym typeface="Calibri"/>
              </a:rPr>
              <a:t>candidatos</a:t>
            </a:r>
            <a:r>
              <a:rPr lang="en-US" sz="2400" b="1" dirty="0">
                <a:highlight>
                  <a:srgbClr val="FFFFFF"/>
                </a:highlight>
                <a:latin typeface="Calibri"/>
                <a:ea typeface="Calibri"/>
                <a:cs typeface="Calibri"/>
                <a:sym typeface="Calibri"/>
              </a:rPr>
              <a:t>*</a:t>
            </a:r>
            <a:endParaRPr sz="2400" b="1" dirty="0">
              <a:highlight>
                <a:srgbClr val="FFFFFF"/>
              </a:highlight>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000" b="1" dirty="0">
              <a:solidFill>
                <a:srgbClr val="999999"/>
              </a:solidFill>
              <a:highlight>
                <a:srgbClr val="FFFFFF"/>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600" dirty="0">
                <a:solidFill>
                  <a:srgbClr val="999999"/>
                </a:solidFill>
                <a:highlight>
                  <a:srgbClr val="FFFFFF"/>
                </a:highlight>
                <a:latin typeface="Calibri"/>
                <a:ea typeface="Calibri"/>
                <a:cs typeface="Calibri"/>
                <a:sym typeface="Calibri"/>
              </a:rPr>
              <a:t>Los </a:t>
            </a:r>
            <a:r>
              <a:rPr lang="en-US" sz="1600" dirty="0" err="1">
                <a:solidFill>
                  <a:srgbClr val="999999"/>
                </a:solidFill>
                <a:highlight>
                  <a:srgbClr val="FFFFFF"/>
                </a:highlight>
                <a:latin typeface="Calibri"/>
                <a:ea typeface="Calibri"/>
                <a:cs typeface="Calibri"/>
                <a:sym typeface="Calibri"/>
              </a:rPr>
              <a:t>empresarios</a:t>
            </a:r>
            <a:r>
              <a:rPr lang="en-US" sz="1600" dirty="0">
                <a:solidFill>
                  <a:srgbClr val="999999"/>
                </a:solidFill>
                <a:highlight>
                  <a:srgbClr val="FFFFFF"/>
                </a:highlight>
                <a:latin typeface="Calibri"/>
                <a:ea typeface="Calibri"/>
                <a:cs typeface="Calibri"/>
                <a:sym typeface="Calibri"/>
              </a:rPr>
              <a:t> </a:t>
            </a:r>
            <a:r>
              <a:rPr lang="en-US" sz="1600" dirty="0" err="1">
                <a:solidFill>
                  <a:srgbClr val="999999"/>
                </a:solidFill>
                <a:highlight>
                  <a:srgbClr val="FFFFFF"/>
                </a:highlight>
                <a:latin typeface="Calibri"/>
                <a:ea typeface="Calibri"/>
                <a:cs typeface="Calibri"/>
                <a:sym typeface="Calibri"/>
              </a:rPr>
              <a:t>buscan</a:t>
            </a:r>
            <a:r>
              <a:rPr lang="en-US" sz="1600" dirty="0">
                <a:solidFill>
                  <a:srgbClr val="999999"/>
                </a:solidFill>
                <a:highlight>
                  <a:srgbClr val="FFFFFF"/>
                </a:highlight>
                <a:latin typeface="Calibri"/>
                <a:ea typeface="Calibri"/>
                <a:cs typeface="Calibri"/>
                <a:sym typeface="Calibri"/>
              </a:rPr>
              <a:t> </a:t>
            </a:r>
            <a:r>
              <a:rPr lang="en-US" sz="1600" dirty="0" err="1">
                <a:solidFill>
                  <a:srgbClr val="999999"/>
                </a:solidFill>
                <a:highlight>
                  <a:srgbClr val="FFFFFF"/>
                </a:highlight>
                <a:latin typeface="Calibri"/>
                <a:ea typeface="Calibri"/>
                <a:cs typeface="Calibri"/>
                <a:sym typeface="Calibri"/>
              </a:rPr>
              <a:t>egresados</a:t>
            </a:r>
            <a:r>
              <a:rPr lang="en-US" sz="1600" dirty="0">
                <a:solidFill>
                  <a:srgbClr val="999999"/>
                </a:solidFill>
                <a:highlight>
                  <a:srgbClr val="FFFFFF"/>
                </a:highlight>
                <a:latin typeface="Calibri"/>
                <a:ea typeface="Calibri"/>
                <a:cs typeface="Calibri"/>
                <a:sym typeface="Calibri"/>
              </a:rPr>
              <a:t> con </a:t>
            </a:r>
            <a:r>
              <a:rPr lang="en-US" sz="1600" dirty="0" err="1">
                <a:solidFill>
                  <a:srgbClr val="999999"/>
                </a:solidFill>
                <a:highlight>
                  <a:srgbClr val="FFFFFF"/>
                </a:highlight>
                <a:latin typeface="Calibri"/>
                <a:ea typeface="Calibri"/>
                <a:cs typeface="Calibri"/>
                <a:sym typeface="Calibri"/>
              </a:rPr>
              <a:t>habilidades</a:t>
            </a:r>
            <a:r>
              <a:rPr lang="en-US" sz="1600" dirty="0">
                <a:solidFill>
                  <a:srgbClr val="999999"/>
                </a:solidFill>
                <a:highlight>
                  <a:srgbClr val="FFFFFF"/>
                </a:highlight>
                <a:latin typeface="Calibri"/>
                <a:ea typeface="Calibri"/>
                <a:cs typeface="Calibri"/>
                <a:sym typeface="Calibri"/>
              </a:rPr>
              <a:t> </a:t>
            </a:r>
            <a:r>
              <a:rPr lang="en-US" sz="1600" dirty="0" err="1">
                <a:solidFill>
                  <a:srgbClr val="999999"/>
                </a:solidFill>
                <a:highlight>
                  <a:srgbClr val="FFFFFF"/>
                </a:highlight>
                <a:latin typeface="Calibri"/>
                <a:ea typeface="Calibri"/>
                <a:cs typeface="Calibri"/>
                <a:sym typeface="Calibri"/>
              </a:rPr>
              <a:t>adicionales</a:t>
            </a:r>
            <a:r>
              <a:rPr lang="en-US" sz="1600" dirty="0">
                <a:solidFill>
                  <a:srgbClr val="999999"/>
                </a:solidFill>
                <a:highlight>
                  <a:srgbClr val="FFFFFF"/>
                </a:highlight>
                <a:latin typeface="Calibri"/>
                <a:ea typeface="Calibri"/>
                <a:cs typeface="Calibri"/>
                <a:sym typeface="Calibri"/>
              </a:rPr>
              <a:t> a las </a:t>
            </a:r>
            <a:r>
              <a:rPr lang="en-US" sz="1600" dirty="0" err="1">
                <a:solidFill>
                  <a:srgbClr val="999999"/>
                </a:solidFill>
                <a:highlight>
                  <a:srgbClr val="FFFFFF"/>
                </a:highlight>
                <a:latin typeface="Calibri"/>
                <a:ea typeface="Calibri"/>
                <a:cs typeface="Calibri"/>
                <a:sym typeface="Calibri"/>
              </a:rPr>
              <a:t>académicas</a:t>
            </a:r>
            <a:r>
              <a:rPr lang="en-US" sz="1600" dirty="0">
                <a:solidFill>
                  <a:srgbClr val="999999"/>
                </a:solidFill>
                <a:highlight>
                  <a:srgbClr val="FFFFFF"/>
                </a:highlight>
                <a:latin typeface="Calibri"/>
                <a:ea typeface="Calibri"/>
                <a:cs typeface="Calibri"/>
                <a:sym typeface="Calibri"/>
              </a:rPr>
              <a:t>, </a:t>
            </a:r>
            <a:r>
              <a:rPr lang="en-US" sz="1600" dirty="0" err="1">
                <a:solidFill>
                  <a:srgbClr val="999999"/>
                </a:solidFill>
                <a:highlight>
                  <a:srgbClr val="FFFFFF"/>
                </a:highlight>
                <a:latin typeface="Calibri"/>
                <a:ea typeface="Calibri"/>
                <a:cs typeface="Calibri"/>
                <a:sym typeface="Calibri"/>
              </a:rPr>
              <a:t>como</a:t>
            </a:r>
            <a:r>
              <a:rPr lang="en-US" sz="1600" dirty="0">
                <a:solidFill>
                  <a:srgbClr val="999999"/>
                </a:solidFill>
                <a:highlight>
                  <a:srgbClr val="FFFFFF"/>
                </a:highlight>
                <a:latin typeface="Calibri"/>
                <a:ea typeface="Calibri"/>
                <a:cs typeface="Calibri"/>
                <a:sym typeface="Calibri"/>
              </a:rPr>
              <a:t> </a:t>
            </a:r>
            <a:r>
              <a:rPr lang="en-US" sz="1600" dirty="0" err="1">
                <a:solidFill>
                  <a:srgbClr val="999999"/>
                </a:solidFill>
                <a:highlight>
                  <a:srgbClr val="FFFFFF"/>
                </a:highlight>
                <a:latin typeface="Calibri"/>
                <a:ea typeface="Calibri"/>
                <a:cs typeface="Calibri"/>
                <a:sym typeface="Calibri"/>
              </a:rPr>
              <a:t>liderazgo</a:t>
            </a:r>
            <a:r>
              <a:rPr lang="en-US" sz="1600" dirty="0">
                <a:solidFill>
                  <a:srgbClr val="999999"/>
                </a:solidFill>
                <a:highlight>
                  <a:srgbClr val="FFFFFF"/>
                </a:highlight>
                <a:latin typeface="Calibri"/>
                <a:ea typeface="Calibri"/>
                <a:cs typeface="Calibri"/>
                <a:sym typeface="Calibri"/>
              </a:rPr>
              <a:t>, </a:t>
            </a:r>
            <a:r>
              <a:rPr lang="en-US" sz="1600" dirty="0" err="1">
                <a:solidFill>
                  <a:srgbClr val="999999"/>
                </a:solidFill>
                <a:highlight>
                  <a:srgbClr val="FFFFFF"/>
                </a:highlight>
                <a:latin typeface="Calibri"/>
                <a:ea typeface="Calibri"/>
                <a:cs typeface="Calibri"/>
                <a:sym typeface="Calibri"/>
              </a:rPr>
              <a:t>pensamiento</a:t>
            </a:r>
            <a:r>
              <a:rPr lang="en-US" sz="1600" dirty="0">
                <a:solidFill>
                  <a:srgbClr val="999999"/>
                </a:solidFill>
                <a:highlight>
                  <a:srgbClr val="FFFFFF"/>
                </a:highlight>
                <a:latin typeface="Calibri"/>
                <a:ea typeface="Calibri"/>
                <a:cs typeface="Calibri"/>
                <a:sym typeface="Calibri"/>
              </a:rPr>
              <a:t> </a:t>
            </a:r>
            <a:r>
              <a:rPr lang="en-US" sz="1600" dirty="0" err="1">
                <a:solidFill>
                  <a:srgbClr val="999999"/>
                </a:solidFill>
                <a:highlight>
                  <a:srgbClr val="FFFFFF"/>
                </a:highlight>
                <a:latin typeface="Calibri"/>
                <a:ea typeface="Calibri"/>
                <a:cs typeface="Calibri"/>
                <a:sym typeface="Calibri"/>
              </a:rPr>
              <a:t>crítico</a:t>
            </a:r>
            <a:r>
              <a:rPr lang="en-US" sz="1600" dirty="0">
                <a:solidFill>
                  <a:srgbClr val="999999"/>
                </a:solidFill>
                <a:highlight>
                  <a:srgbClr val="FFFFFF"/>
                </a:highlight>
                <a:latin typeface="Calibri"/>
                <a:ea typeface="Calibri"/>
                <a:cs typeface="Calibri"/>
                <a:sym typeface="Calibri"/>
              </a:rPr>
              <a:t>, </a:t>
            </a:r>
            <a:r>
              <a:rPr lang="en-US" sz="1600" dirty="0" err="1">
                <a:solidFill>
                  <a:srgbClr val="999999"/>
                </a:solidFill>
                <a:highlight>
                  <a:srgbClr val="FFFFFF"/>
                </a:highlight>
                <a:latin typeface="Calibri"/>
                <a:ea typeface="Calibri"/>
                <a:cs typeface="Calibri"/>
                <a:sym typeface="Calibri"/>
              </a:rPr>
              <a:t>toma</a:t>
            </a:r>
            <a:r>
              <a:rPr lang="en-US" sz="1600" dirty="0">
                <a:solidFill>
                  <a:srgbClr val="999999"/>
                </a:solidFill>
                <a:highlight>
                  <a:srgbClr val="FFFFFF"/>
                </a:highlight>
                <a:latin typeface="Calibri"/>
                <a:ea typeface="Calibri"/>
                <a:cs typeface="Calibri"/>
                <a:sym typeface="Calibri"/>
              </a:rPr>
              <a:t> de </a:t>
            </a:r>
            <a:r>
              <a:rPr lang="en-US" sz="1600" dirty="0" err="1">
                <a:solidFill>
                  <a:srgbClr val="999999"/>
                </a:solidFill>
                <a:highlight>
                  <a:srgbClr val="FFFFFF"/>
                </a:highlight>
                <a:latin typeface="Calibri"/>
                <a:ea typeface="Calibri"/>
                <a:cs typeface="Calibri"/>
                <a:sym typeface="Calibri"/>
              </a:rPr>
              <a:t>decisiones</a:t>
            </a:r>
            <a:r>
              <a:rPr lang="en-US" sz="1600" dirty="0">
                <a:solidFill>
                  <a:srgbClr val="999999"/>
                </a:solidFill>
                <a:highlight>
                  <a:srgbClr val="FFFFFF"/>
                </a:highlight>
                <a:latin typeface="Calibri"/>
                <a:ea typeface="Calibri"/>
                <a:cs typeface="Calibri"/>
                <a:sym typeface="Calibri"/>
              </a:rPr>
              <a:t>, </a:t>
            </a:r>
            <a:r>
              <a:rPr lang="en-US" sz="1600" dirty="0" err="1">
                <a:solidFill>
                  <a:srgbClr val="999999"/>
                </a:solidFill>
                <a:highlight>
                  <a:srgbClr val="FFFFFF"/>
                </a:highlight>
                <a:latin typeface="Calibri"/>
                <a:ea typeface="Calibri"/>
                <a:cs typeface="Calibri"/>
                <a:sym typeface="Calibri"/>
              </a:rPr>
              <a:t>trabajo</a:t>
            </a:r>
            <a:r>
              <a:rPr lang="en-US" sz="1600" dirty="0">
                <a:solidFill>
                  <a:srgbClr val="999999"/>
                </a:solidFill>
                <a:highlight>
                  <a:srgbClr val="FFFFFF"/>
                </a:highlight>
                <a:latin typeface="Calibri"/>
                <a:ea typeface="Calibri"/>
                <a:cs typeface="Calibri"/>
                <a:sym typeface="Calibri"/>
              </a:rPr>
              <a:t> </a:t>
            </a:r>
            <a:r>
              <a:rPr lang="en-US" sz="1600" dirty="0" err="1">
                <a:solidFill>
                  <a:srgbClr val="999999"/>
                </a:solidFill>
                <a:highlight>
                  <a:srgbClr val="FFFFFF"/>
                </a:highlight>
                <a:latin typeface="Calibri"/>
                <a:ea typeface="Calibri"/>
                <a:cs typeface="Calibri"/>
                <a:sym typeface="Calibri"/>
              </a:rPr>
              <a:t>en</a:t>
            </a:r>
            <a:r>
              <a:rPr lang="en-US" sz="1600" dirty="0">
                <a:solidFill>
                  <a:srgbClr val="999999"/>
                </a:solidFill>
                <a:highlight>
                  <a:srgbClr val="FFFFFF"/>
                </a:highlight>
                <a:latin typeface="Calibri"/>
                <a:ea typeface="Calibri"/>
                <a:cs typeface="Calibri"/>
                <a:sym typeface="Calibri"/>
              </a:rPr>
              <a:t> </a:t>
            </a:r>
            <a:r>
              <a:rPr lang="en-US" sz="1600" dirty="0" err="1">
                <a:solidFill>
                  <a:srgbClr val="999999"/>
                </a:solidFill>
                <a:highlight>
                  <a:srgbClr val="FFFFFF"/>
                </a:highlight>
                <a:latin typeface="Calibri"/>
                <a:ea typeface="Calibri"/>
                <a:cs typeface="Calibri"/>
                <a:sym typeface="Calibri"/>
              </a:rPr>
              <a:t>equipo</a:t>
            </a:r>
            <a:r>
              <a:rPr lang="en-US" sz="1600" dirty="0">
                <a:solidFill>
                  <a:srgbClr val="999999"/>
                </a:solidFill>
                <a:highlight>
                  <a:srgbClr val="FFFFFF"/>
                </a:highlight>
                <a:latin typeface="Calibri"/>
                <a:ea typeface="Calibri"/>
                <a:cs typeface="Calibri"/>
                <a:sym typeface="Calibri"/>
              </a:rPr>
              <a:t> y </a:t>
            </a:r>
            <a:r>
              <a:rPr lang="en-US" sz="1600" dirty="0" err="1">
                <a:solidFill>
                  <a:srgbClr val="999999"/>
                </a:solidFill>
                <a:highlight>
                  <a:srgbClr val="FFFFFF"/>
                </a:highlight>
                <a:latin typeface="Calibri"/>
                <a:ea typeface="Calibri"/>
                <a:cs typeface="Calibri"/>
                <a:sym typeface="Calibri"/>
              </a:rPr>
              <a:t>responsabilidad</a:t>
            </a:r>
            <a:r>
              <a:rPr lang="en-US" sz="1600" dirty="0">
                <a:solidFill>
                  <a:srgbClr val="999999"/>
                </a:solidFill>
                <a:highlight>
                  <a:srgbClr val="FFFFFF"/>
                </a:highlight>
                <a:latin typeface="Calibri"/>
                <a:ea typeface="Calibri"/>
                <a:cs typeface="Calibri"/>
                <a:sym typeface="Calibri"/>
              </a:rPr>
              <a:t>.</a:t>
            </a:r>
            <a:endParaRPr sz="1600" dirty="0">
              <a:solidFill>
                <a:srgbClr val="999999"/>
              </a:solidFill>
              <a:highlight>
                <a:srgbClr val="FFFFFF"/>
              </a:highlight>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600" dirty="0">
              <a:highlight>
                <a:srgbClr val="FFFFFF"/>
              </a:highlight>
              <a:latin typeface="Calibri"/>
              <a:ea typeface="Calibri"/>
              <a:cs typeface="Calibri"/>
              <a:sym typeface="Calibri"/>
            </a:endParaRPr>
          </a:p>
          <a:p>
            <a:pPr marL="0" lvl="0" indent="0" algn="just" rtl="0">
              <a:lnSpc>
                <a:spcPct val="115000"/>
              </a:lnSpc>
              <a:spcBef>
                <a:spcPts val="0"/>
              </a:spcBef>
              <a:spcAft>
                <a:spcPts val="0"/>
              </a:spcAft>
              <a:buNone/>
            </a:pPr>
            <a:r>
              <a:rPr lang="en-US" sz="1800" dirty="0">
                <a:solidFill>
                  <a:schemeClr val="dk1"/>
                </a:solidFill>
                <a:latin typeface="Calibri"/>
                <a:ea typeface="Calibri"/>
                <a:cs typeface="Calibri"/>
                <a:sym typeface="Calibri"/>
              </a:rPr>
              <a:t>Para </a:t>
            </a:r>
            <a:r>
              <a:rPr lang="en-US" sz="1800" dirty="0" err="1">
                <a:solidFill>
                  <a:schemeClr val="dk1"/>
                </a:solidFill>
                <a:latin typeface="Calibri"/>
                <a:ea typeface="Calibri"/>
                <a:cs typeface="Calibri"/>
                <a:sym typeface="Calibri"/>
              </a:rPr>
              <a:t>combatir</a:t>
            </a:r>
            <a:r>
              <a:rPr lang="en-US" sz="1800" dirty="0">
                <a:solidFill>
                  <a:schemeClr val="dk1"/>
                </a:solidFill>
                <a:latin typeface="Calibri"/>
                <a:ea typeface="Calibri"/>
                <a:cs typeface="Calibri"/>
                <a:sym typeface="Calibri"/>
              </a:rPr>
              <a:t> el </a:t>
            </a:r>
            <a:r>
              <a:rPr lang="en-US" sz="1800" dirty="0" err="1">
                <a:solidFill>
                  <a:schemeClr val="dk1"/>
                </a:solidFill>
                <a:latin typeface="Calibri"/>
                <a:ea typeface="Calibri"/>
                <a:cs typeface="Calibri"/>
                <a:sym typeface="Calibri"/>
              </a:rPr>
              <a:t>desempleo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ocasionado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por</a:t>
            </a:r>
            <a:r>
              <a:rPr lang="en-US" sz="1800" dirty="0">
                <a:solidFill>
                  <a:schemeClr val="dk1"/>
                </a:solidFill>
                <a:latin typeface="Calibri"/>
                <a:ea typeface="Calibri"/>
                <a:cs typeface="Calibri"/>
                <a:sym typeface="Calibri"/>
              </a:rPr>
              <a:t> la </a:t>
            </a:r>
            <a:r>
              <a:rPr lang="en-US" sz="1800" dirty="0" err="1">
                <a:solidFill>
                  <a:schemeClr val="dk1"/>
                </a:solidFill>
                <a:latin typeface="Calibri"/>
                <a:ea typeface="Calibri"/>
                <a:cs typeface="Calibri"/>
                <a:sym typeface="Calibri"/>
              </a:rPr>
              <a:t>falta</a:t>
            </a:r>
            <a:r>
              <a:rPr lang="en-US" sz="1800" dirty="0">
                <a:solidFill>
                  <a:schemeClr val="dk1"/>
                </a:solidFill>
                <a:latin typeface="Calibri"/>
                <a:ea typeface="Calibri"/>
                <a:cs typeface="Calibri"/>
                <a:sym typeface="Calibri"/>
              </a:rPr>
              <a:t> de </a:t>
            </a:r>
            <a:r>
              <a:rPr lang="en-US" sz="1800" dirty="0" err="1">
                <a:solidFill>
                  <a:schemeClr val="dk1"/>
                </a:solidFill>
                <a:latin typeface="Calibri"/>
                <a:ea typeface="Calibri"/>
                <a:cs typeface="Calibri"/>
                <a:sym typeface="Calibri"/>
              </a:rPr>
              <a:t>experiencia</a:t>
            </a:r>
            <a:r>
              <a:rPr lang="en-US" sz="1800" dirty="0">
                <a:solidFill>
                  <a:schemeClr val="dk1"/>
                </a:solidFill>
                <a:latin typeface="Calibri"/>
                <a:ea typeface="Calibri"/>
                <a:cs typeface="Calibri"/>
                <a:sym typeface="Calibri"/>
              </a:rPr>
              <a:t> y de </a:t>
            </a:r>
            <a:r>
              <a:rPr lang="en-US" sz="1800" dirty="0" err="1">
                <a:solidFill>
                  <a:schemeClr val="dk1"/>
                </a:solidFill>
                <a:latin typeface="Calibri"/>
                <a:ea typeface="Calibri"/>
                <a:cs typeface="Calibri"/>
                <a:sym typeface="Calibri"/>
              </a:rPr>
              <a:t>dominio</a:t>
            </a:r>
            <a:r>
              <a:rPr lang="en-US" sz="1800" dirty="0">
                <a:solidFill>
                  <a:schemeClr val="dk1"/>
                </a:solidFill>
                <a:latin typeface="Calibri"/>
                <a:ea typeface="Calibri"/>
                <a:cs typeface="Calibri"/>
                <a:sym typeface="Calibri"/>
              </a:rPr>
              <a:t> que </a:t>
            </a:r>
            <a:r>
              <a:rPr lang="en-US" sz="1800" dirty="0" err="1">
                <a:solidFill>
                  <a:schemeClr val="dk1"/>
                </a:solidFill>
                <a:latin typeface="Calibri"/>
                <a:ea typeface="Calibri"/>
                <a:cs typeface="Calibri"/>
                <a:sym typeface="Calibri"/>
              </a:rPr>
              <a:t>tienen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los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profesionistas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su</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disciplina</a:t>
            </a:r>
            <a:r>
              <a:rPr lang="en-US" sz="1800" dirty="0">
                <a:solidFill>
                  <a:schemeClr val="dk1"/>
                </a:solidFill>
                <a:latin typeface="Calibri"/>
                <a:ea typeface="Calibri"/>
                <a:cs typeface="Calibri"/>
                <a:sym typeface="Calibri"/>
              </a:rPr>
              <a:t>, las </a:t>
            </a:r>
            <a:r>
              <a:rPr lang="en-US" sz="1800" dirty="0" err="1">
                <a:solidFill>
                  <a:schemeClr val="dk1"/>
                </a:solidFill>
                <a:latin typeface="Calibri"/>
                <a:ea typeface="Calibri"/>
                <a:cs typeface="Calibri"/>
                <a:sym typeface="Calibri"/>
              </a:rPr>
              <a:t>universidades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deben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basar</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su</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oferta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académica</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en</a:t>
            </a:r>
            <a:r>
              <a:rPr lang="en-US" sz="1800" dirty="0">
                <a:solidFill>
                  <a:schemeClr val="dk1"/>
                </a:solidFill>
                <a:latin typeface="Calibri"/>
                <a:ea typeface="Calibri"/>
                <a:cs typeface="Calibri"/>
                <a:sym typeface="Calibri"/>
              </a:rPr>
              <a:t> las </a:t>
            </a:r>
            <a:r>
              <a:rPr lang="en-US" sz="1800" dirty="0" err="1">
                <a:solidFill>
                  <a:schemeClr val="dk1"/>
                </a:solidFill>
                <a:latin typeface="Calibri"/>
                <a:ea typeface="Calibri"/>
                <a:cs typeface="Calibri"/>
                <a:sym typeface="Calibri"/>
              </a:rPr>
              <a:t>exigencias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actuales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brindando</a:t>
            </a:r>
            <a:r>
              <a:rPr lang="en-US" sz="1800" dirty="0">
                <a:solidFill>
                  <a:schemeClr val="dk1"/>
                </a:solidFill>
                <a:latin typeface="Calibri"/>
                <a:ea typeface="Calibri"/>
                <a:cs typeface="Calibri"/>
                <a:sym typeface="Calibri"/>
              </a:rPr>
              <a:t> a </a:t>
            </a:r>
            <a:r>
              <a:rPr lang="en-US" sz="1800" dirty="0" err="1">
                <a:solidFill>
                  <a:schemeClr val="dk1"/>
                </a:solidFill>
                <a:latin typeface="Calibri"/>
                <a:ea typeface="Calibri"/>
                <a:cs typeface="Calibri"/>
                <a:sym typeface="Calibri"/>
              </a:rPr>
              <a:t>los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egresados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mayores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posibilidades</a:t>
            </a:r>
            <a:r>
              <a:rPr lang="en-US" sz="1800" dirty="0">
                <a:solidFill>
                  <a:schemeClr val="dk1"/>
                </a:solidFill>
                <a:latin typeface="Calibri"/>
                <a:ea typeface="Calibri"/>
                <a:cs typeface="Calibri"/>
                <a:sym typeface="Calibri"/>
              </a:rPr>
              <a:t> de </a:t>
            </a:r>
            <a:r>
              <a:rPr lang="en-US" sz="1800" dirty="0" err="1">
                <a:solidFill>
                  <a:schemeClr val="dk1"/>
                </a:solidFill>
                <a:latin typeface="Calibri"/>
                <a:ea typeface="Calibri"/>
                <a:cs typeface="Calibri"/>
                <a:sym typeface="Calibri"/>
              </a:rPr>
              <a:t>integrarse</a:t>
            </a:r>
            <a:r>
              <a:rPr lang="en-US" sz="1800" dirty="0">
                <a:solidFill>
                  <a:schemeClr val="dk1"/>
                </a:solidFill>
                <a:latin typeface="Calibri"/>
                <a:ea typeface="Calibri"/>
                <a:cs typeface="Calibri"/>
                <a:sym typeface="Calibri"/>
              </a:rPr>
              <a:t> al </a:t>
            </a:r>
            <a:r>
              <a:rPr lang="en-US" sz="1800" dirty="0" err="1">
                <a:solidFill>
                  <a:schemeClr val="dk1"/>
                </a:solidFill>
                <a:latin typeface="Calibri"/>
                <a:ea typeface="Calibri"/>
                <a:cs typeface="Calibri"/>
                <a:sym typeface="Calibri"/>
              </a:rPr>
              <a:t>mercado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laboral</a:t>
            </a:r>
            <a:r>
              <a:rPr lang="en-US"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a:p>
            <a:pPr marL="0" lvl="0" indent="0" algn="just" rtl="0">
              <a:lnSpc>
                <a:spcPct val="115000"/>
              </a:lnSpc>
              <a:spcBef>
                <a:spcPts val="1500"/>
              </a:spcBef>
              <a:spcAft>
                <a:spcPts val="0"/>
              </a:spcAft>
              <a:buClr>
                <a:schemeClr val="dk1"/>
              </a:buClr>
              <a:buSzPts val="1100"/>
              <a:buFont typeface="Arial"/>
              <a:buNone/>
            </a:pPr>
            <a:r>
              <a:rPr lang="en-US" sz="1800" dirty="0">
                <a:solidFill>
                  <a:schemeClr val="dk1"/>
                </a:solidFill>
                <a:latin typeface="Calibri"/>
                <a:ea typeface="Calibri"/>
                <a:cs typeface="Calibri"/>
                <a:sym typeface="Calibri"/>
              </a:rPr>
              <a:t>El </a:t>
            </a:r>
            <a:r>
              <a:rPr lang="en-US" sz="1800" dirty="0" err="1">
                <a:solidFill>
                  <a:schemeClr val="dk1"/>
                </a:solidFill>
                <a:latin typeface="Calibri"/>
                <a:ea typeface="Calibri"/>
                <a:cs typeface="Calibri"/>
                <a:sym typeface="Calibri"/>
              </a:rPr>
              <a:t>Instituto</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Mexicano</a:t>
            </a:r>
            <a:r>
              <a:rPr lang="en-US" sz="1800" dirty="0">
                <a:solidFill>
                  <a:schemeClr val="dk1"/>
                </a:solidFill>
                <a:latin typeface="Calibri"/>
                <a:ea typeface="Calibri"/>
                <a:cs typeface="Calibri"/>
                <a:sym typeface="Calibri"/>
              </a:rPr>
              <a:t> de la Juventud (IMJUVE), </a:t>
            </a:r>
            <a:r>
              <a:rPr lang="en-US" sz="1800" dirty="0" err="1">
                <a:solidFill>
                  <a:schemeClr val="dk1"/>
                </a:solidFill>
                <a:latin typeface="Calibri"/>
                <a:ea typeface="Calibri"/>
                <a:cs typeface="Calibri"/>
                <a:sym typeface="Calibri"/>
              </a:rPr>
              <a:t>señala</a:t>
            </a:r>
            <a:r>
              <a:rPr lang="en-US" sz="1800" dirty="0">
                <a:solidFill>
                  <a:schemeClr val="dk1"/>
                </a:solidFill>
                <a:latin typeface="Calibri"/>
                <a:ea typeface="Calibri"/>
                <a:cs typeface="Calibri"/>
                <a:sym typeface="Calibri"/>
              </a:rPr>
              <a:t> la </a:t>
            </a:r>
            <a:r>
              <a:rPr lang="en-US" sz="1800" dirty="0" err="1">
                <a:solidFill>
                  <a:schemeClr val="dk1"/>
                </a:solidFill>
                <a:latin typeface="Calibri"/>
                <a:ea typeface="Calibri"/>
                <a:cs typeface="Calibri"/>
                <a:sym typeface="Calibri"/>
              </a:rPr>
              <a:t>evidente</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necesidad</a:t>
            </a:r>
            <a:r>
              <a:rPr lang="en-US" sz="1800" dirty="0">
                <a:solidFill>
                  <a:schemeClr val="dk1"/>
                </a:solidFill>
                <a:latin typeface="Calibri"/>
                <a:ea typeface="Calibri"/>
                <a:cs typeface="Calibri"/>
                <a:sym typeface="Calibri"/>
              </a:rPr>
              <a:t> de </a:t>
            </a:r>
            <a:r>
              <a:rPr lang="en-US" sz="1800" dirty="0" err="1">
                <a:solidFill>
                  <a:schemeClr val="dk1"/>
                </a:solidFill>
                <a:latin typeface="Calibri"/>
                <a:ea typeface="Calibri"/>
                <a:cs typeface="Calibri"/>
                <a:sym typeface="Calibri"/>
              </a:rPr>
              <a:t>impulsar</a:t>
            </a:r>
            <a:r>
              <a:rPr lang="en-US" sz="1800" dirty="0">
                <a:solidFill>
                  <a:schemeClr val="dk1"/>
                </a:solidFill>
                <a:latin typeface="Calibri"/>
                <a:ea typeface="Calibri"/>
                <a:cs typeface="Calibri"/>
                <a:sym typeface="Calibri"/>
              </a:rPr>
              <a:t> la </a:t>
            </a:r>
            <a:r>
              <a:rPr lang="en-US" sz="1800" dirty="0" err="1">
                <a:solidFill>
                  <a:schemeClr val="dk1"/>
                </a:solidFill>
                <a:latin typeface="Calibri"/>
                <a:ea typeface="Calibri"/>
                <a:cs typeface="Calibri"/>
                <a:sym typeface="Calibri"/>
              </a:rPr>
              <a:t>empleabilidad</a:t>
            </a:r>
            <a:r>
              <a:rPr lang="en-US" sz="1800" dirty="0">
                <a:solidFill>
                  <a:schemeClr val="dk1"/>
                </a:solidFill>
                <a:latin typeface="Calibri"/>
                <a:ea typeface="Calibri"/>
                <a:cs typeface="Calibri"/>
                <a:sym typeface="Calibri"/>
              </a:rPr>
              <a:t> de </a:t>
            </a:r>
            <a:r>
              <a:rPr lang="en-US" sz="1800" dirty="0" err="1">
                <a:solidFill>
                  <a:schemeClr val="dk1"/>
                </a:solidFill>
                <a:latin typeface="Calibri"/>
                <a:ea typeface="Calibri"/>
                <a:cs typeface="Calibri"/>
                <a:sym typeface="Calibri"/>
              </a:rPr>
              <a:t>profesionistas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recién</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egresados</a:t>
            </a:r>
            <a:r>
              <a:rPr lang="en-US" sz="1800" dirty="0">
                <a:solidFill>
                  <a:schemeClr val="dk1"/>
                </a:solidFill>
                <a:latin typeface="Calibri"/>
                <a:ea typeface="Calibri"/>
                <a:cs typeface="Calibri"/>
                <a:sym typeface="Calibri"/>
              </a:rPr>
              <a:t>, a </a:t>
            </a:r>
            <a:r>
              <a:rPr lang="en-US" sz="1800" dirty="0" err="1">
                <a:solidFill>
                  <a:schemeClr val="dk1"/>
                </a:solidFill>
                <a:latin typeface="Calibri"/>
                <a:ea typeface="Calibri"/>
                <a:cs typeface="Calibri"/>
                <a:sym typeface="Calibri"/>
              </a:rPr>
              <a:t>través</a:t>
            </a:r>
            <a:r>
              <a:rPr lang="en-US" sz="1800" dirty="0">
                <a:solidFill>
                  <a:schemeClr val="dk1"/>
                </a:solidFill>
                <a:latin typeface="Calibri"/>
                <a:ea typeface="Calibri"/>
                <a:cs typeface="Calibri"/>
                <a:sym typeface="Calibri"/>
              </a:rPr>
              <a:t> del </a:t>
            </a:r>
            <a:r>
              <a:rPr lang="en-US" sz="2000" b="1" dirty="0" err="1">
                <a:solidFill>
                  <a:schemeClr val="dk1"/>
                </a:solidFill>
                <a:latin typeface="Calibri"/>
                <a:ea typeface="Calibri"/>
                <a:cs typeface="Calibri"/>
                <a:sym typeface="Calibri"/>
              </a:rPr>
              <a:t>vínculo</a:t>
            </a:r>
            <a:r>
              <a:rPr lang="en-US" sz="1800" dirty="0">
                <a:solidFill>
                  <a:schemeClr val="dk1"/>
                </a:solidFill>
                <a:latin typeface="Calibri"/>
                <a:ea typeface="Calibri"/>
                <a:cs typeface="Calibri"/>
                <a:sym typeface="Calibri"/>
              </a:rPr>
              <a:t> entre la </a:t>
            </a:r>
            <a:r>
              <a:rPr lang="en-US" sz="1800" dirty="0" err="1">
                <a:solidFill>
                  <a:schemeClr val="dk1"/>
                </a:solidFill>
                <a:latin typeface="Calibri"/>
                <a:ea typeface="Calibri"/>
                <a:cs typeface="Calibri"/>
                <a:sym typeface="Calibri"/>
              </a:rPr>
              <a:t>educación</a:t>
            </a:r>
            <a:r>
              <a:rPr lang="en-US" sz="1800" dirty="0">
                <a:solidFill>
                  <a:schemeClr val="dk1"/>
                </a:solidFill>
                <a:latin typeface="Calibri"/>
                <a:ea typeface="Calibri"/>
                <a:cs typeface="Calibri"/>
                <a:sym typeface="Calibri"/>
              </a:rPr>
              <a:t> y las </a:t>
            </a:r>
            <a:r>
              <a:rPr lang="en-US" sz="1800" dirty="0" err="1">
                <a:solidFill>
                  <a:schemeClr val="dk1"/>
                </a:solidFill>
                <a:latin typeface="Calibri"/>
                <a:ea typeface="Calibri"/>
                <a:cs typeface="Calibri"/>
                <a:sym typeface="Calibri"/>
              </a:rPr>
              <a:t>competencias</a:t>
            </a:r>
            <a:r>
              <a:rPr lang="en-US" sz="1800" dirty="0">
                <a:solidFill>
                  <a:schemeClr val="dk1"/>
                </a:solidFill>
                <a:latin typeface="Calibri"/>
                <a:ea typeface="Calibri"/>
                <a:cs typeface="Calibri"/>
                <a:sym typeface="Calibri"/>
              </a:rPr>
              <a:t> </a:t>
            </a:r>
            <a:r>
              <a:rPr lang="en-US" sz="1800" dirty="0" err="1">
                <a:solidFill>
                  <a:schemeClr val="dk1"/>
                </a:solidFill>
                <a:latin typeface="Calibri"/>
                <a:ea typeface="Calibri"/>
                <a:cs typeface="Calibri"/>
                <a:sym typeface="Calibri"/>
              </a:rPr>
              <a:t>profesionales</a:t>
            </a:r>
            <a:r>
              <a:rPr lang="en-US" sz="1800" dirty="0">
                <a:solidFill>
                  <a:schemeClr val="dk1"/>
                </a:solidFill>
                <a:latin typeface="Calibri"/>
                <a:ea typeface="Calibri"/>
                <a:cs typeface="Calibri"/>
                <a:sym typeface="Calibri"/>
              </a:rPr>
              <a:t> que </a:t>
            </a:r>
            <a:r>
              <a:rPr lang="en-US" sz="1800" dirty="0" err="1">
                <a:solidFill>
                  <a:schemeClr val="dk1"/>
                </a:solidFill>
                <a:latin typeface="Calibri"/>
                <a:ea typeface="Calibri"/>
                <a:cs typeface="Calibri"/>
                <a:sym typeface="Calibri"/>
              </a:rPr>
              <a:t>requieren</a:t>
            </a:r>
            <a:r>
              <a:rPr lang="en-US" sz="1800" dirty="0">
                <a:solidFill>
                  <a:schemeClr val="dk1"/>
                </a:solidFill>
                <a:latin typeface="Calibri"/>
                <a:ea typeface="Calibri"/>
                <a:cs typeface="Calibri"/>
                <a:sym typeface="Calibri"/>
              </a:rPr>
              <a:t> las </a:t>
            </a:r>
            <a:r>
              <a:rPr lang="en-US" sz="1800" dirty="0" err="1">
                <a:solidFill>
                  <a:schemeClr val="dk1"/>
                </a:solidFill>
                <a:latin typeface="Calibri"/>
                <a:ea typeface="Calibri"/>
                <a:cs typeface="Calibri"/>
                <a:sym typeface="Calibri"/>
              </a:rPr>
              <a:t>empresas</a:t>
            </a:r>
            <a:r>
              <a:rPr lang="en-US" sz="1800" dirty="0">
                <a:solidFill>
                  <a:schemeClr val="dk1"/>
                </a:solidFill>
                <a:latin typeface="Calibri"/>
                <a:ea typeface="Calibri"/>
                <a:cs typeface="Calibri"/>
                <a:sym typeface="Calibri"/>
              </a:rPr>
              <a:t>. </a:t>
            </a:r>
            <a:endParaRPr sz="1800" dirty="0">
              <a:solidFill>
                <a:schemeClr val="dk1"/>
              </a:solidFill>
              <a:latin typeface="Calibri"/>
              <a:ea typeface="Calibri"/>
              <a:cs typeface="Calibri"/>
              <a:sym typeface="Calibri"/>
            </a:endParaRPr>
          </a:p>
          <a:p>
            <a:pPr marL="0" lvl="0" indent="0" algn="just" rtl="0">
              <a:lnSpc>
                <a:spcPct val="100000"/>
              </a:lnSpc>
              <a:spcBef>
                <a:spcPts val="1500"/>
              </a:spcBef>
              <a:spcAft>
                <a:spcPts val="0"/>
              </a:spcAft>
              <a:buClr>
                <a:schemeClr val="dk1"/>
              </a:buClr>
              <a:buSzPts val="1100"/>
              <a:buFont typeface="Arial"/>
              <a:buNone/>
            </a:pPr>
            <a:r>
              <a:rPr lang="en-US" sz="1100" b="1" dirty="0">
                <a:solidFill>
                  <a:schemeClr val="dk1"/>
                </a:solidFill>
                <a:latin typeface="Calibri"/>
                <a:ea typeface="Calibri"/>
                <a:cs typeface="Calibri"/>
                <a:sym typeface="Calibri"/>
              </a:rPr>
              <a:t/>
            </a:r>
            <a:br>
              <a:rPr lang="en-US" sz="1100" b="1" dirty="0">
                <a:solidFill>
                  <a:schemeClr val="dk1"/>
                </a:solidFill>
                <a:latin typeface="Calibri"/>
                <a:ea typeface="Calibri"/>
                <a:cs typeface="Calibri"/>
                <a:sym typeface="Calibri"/>
              </a:rPr>
            </a:br>
            <a:r>
              <a:rPr lang="en-US" sz="1100" b="1" dirty="0">
                <a:latin typeface="Calibri"/>
                <a:ea typeface="Calibri"/>
                <a:cs typeface="Calibri"/>
                <a:sym typeface="Calibri"/>
              </a:rPr>
              <a:t>*</a:t>
            </a:r>
            <a:r>
              <a:rPr lang="en-US" sz="1100" b="1" dirty="0" err="1">
                <a:latin typeface="Calibri"/>
                <a:ea typeface="Calibri"/>
                <a:cs typeface="Calibri"/>
                <a:sym typeface="Calibri"/>
              </a:rPr>
              <a:t>Según</a:t>
            </a:r>
            <a:r>
              <a:rPr lang="en-US" sz="1100" b="1" dirty="0">
                <a:latin typeface="Calibri"/>
                <a:ea typeface="Calibri"/>
                <a:cs typeface="Calibri"/>
                <a:sym typeface="Calibri"/>
              </a:rPr>
              <a:t>  </a:t>
            </a:r>
            <a:r>
              <a:rPr lang="en-US" sz="1100" b="1" dirty="0">
                <a:highlight>
                  <a:srgbClr val="FFFFFF"/>
                </a:highlight>
                <a:latin typeface="Calibri"/>
                <a:ea typeface="Calibri"/>
                <a:cs typeface="Calibri"/>
                <a:sym typeface="Calibri"/>
              </a:rPr>
              <a:t>la </a:t>
            </a:r>
            <a:r>
              <a:rPr lang="en-US" sz="1100" b="1" dirty="0" err="1">
                <a:highlight>
                  <a:srgbClr val="FFFFFF"/>
                </a:highlight>
                <a:latin typeface="Calibri"/>
                <a:ea typeface="Calibri"/>
                <a:cs typeface="Calibri"/>
                <a:sym typeface="Calibri"/>
              </a:rPr>
              <a:t>Encuesta</a:t>
            </a:r>
            <a:r>
              <a:rPr lang="en-US" sz="1100" b="1" dirty="0">
                <a:highlight>
                  <a:srgbClr val="FFFFFF"/>
                </a:highlight>
                <a:latin typeface="Calibri"/>
                <a:ea typeface="Calibri"/>
                <a:cs typeface="Calibri"/>
                <a:sym typeface="Calibri"/>
              </a:rPr>
              <a:t> de </a:t>
            </a:r>
            <a:r>
              <a:rPr lang="en-US" sz="1100" b="1" dirty="0" err="1">
                <a:highlight>
                  <a:srgbClr val="FFFFFF"/>
                </a:highlight>
                <a:latin typeface="Calibri"/>
                <a:ea typeface="Calibri"/>
                <a:cs typeface="Calibri"/>
                <a:sym typeface="Calibri"/>
              </a:rPr>
              <a:t>Competencias</a:t>
            </a:r>
            <a:r>
              <a:rPr lang="en-US" sz="1100" b="1" dirty="0">
                <a:highlight>
                  <a:srgbClr val="FFFFFF"/>
                </a:highlight>
                <a:latin typeface="Calibri"/>
                <a:ea typeface="Calibri"/>
                <a:cs typeface="Calibri"/>
                <a:sym typeface="Calibri"/>
              </a:rPr>
              <a:t> </a:t>
            </a:r>
            <a:r>
              <a:rPr lang="en-US" sz="1100" b="1" dirty="0" err="1">
                <a:highlight>
                  <a:srgbClr val="FFFFFF"/>
                </a:highlight>
                <a:latin typeface="Calibri"/>
                <a:ea typeface="Calibri"/>
                <a:cs typeface="Calibri"/>
                <a:sym typeface="Calibri"/>
              </a:rPr>
              <a:t>Profesionales</a:t>
            </a:r>
            <a:r>
              <a:rPr lang="en-US" sz="1100" b="1" dirty="0">
                <a:highlight>
                  <a:srgbClr val="FFFFFF"/>
                </a:highlight>
                <a:latin typeface="Calibri"/>
                <a:ea typeface="Calibri"/>
                <a:cs typeface="Calibri"/>
                <a:sym typeface="Calibri"/>
              </a:rPr>
              <a:t> (ENCOP), </a:t>
            </a:r>
            <a:r>
              <a:rPr lang="en-US" sz="1100" b="1" dirty="0" err="1">
                <a:highlight>
                  <a:srgbClr val="FFFFFF"/>
                </a:highlight>
                <a:latin typeface="Calibri"/>
                <a:ea typeface="Calibri"/>
                <a:cs typeface="Calibri"/>
                <a:sym typeface="Calibri"/>
              </a:rPr>
              <a:t>realizada</a:t>
            </a:r>
            <a:r>
              <a:rPr lang="en-US" sz="1100" b="1" dirty="0">
                <a:highlight>
                  <a:srgbClr val="FFFFFF"/>
                </a:highlight>
                <a:latin typeface="Calibri"/>
                <a:ea typeface="Calibri"/>
                <a:cs typeface="Calibri"/>
                <a:sym typeface="Calibri"/>
              </a:rPr>
              <a:t> </a:t>
            </a:r>
            <a:r>
              <a:rPr lang="en-US" sz="1100" b="1" dirty="0" err="1">
                <a:highlight>
                  <a:srgbClr val="FFFFFF"/>
                </a:highlight>
                <a:latin typeface="Calibri"/>
                <a:ea typeface="Calibri"/>
                <a:cs typeface="Calibri"/>
                <a:sym typeface="Calibri"/>
              </a:rPr>
              <a:t>por</a:t>
            </a:r>
            <a:r>
              <a:rPr lang="en-US" sz="1100" b="1" dirty="0">
                <a:highlight>
                  <a:srgbClr val="FFFFFF"/>
                </a:highlight>
                <a:latin typeface="Calibri"/>
                <a:ea typeface="Calibri"/>
                <a:cs typeface="Calibri"/>
                <a:sym typeface="Calibri"/>
              </a:rPr>
              <a:t> el Centro de </a:t>
            </a:r>
            <a:r>
              <a:rPr lang="en-US" sz="1100" b="1" dirty="0" err="1">
                <a:highlight>
                  <a:srgbClr val="FFFFFF"/>
                </a:highlight>
                <a:latin typeface="Calibri"/>
                <a:ea typeface="Calibri"/>
                <a:cs typeface="Calibri"/>
                <a:sym typeface="Calibri"/>
              </a:rPr>
              <a:t>Investigación</a:t>
            </a:r>
            <a:r>
              <a:rPr lang="en-US" sz="1100" b="1" dirty="0">
                <a:highlight>
                  <a:srgbClr val="FFFFFF"/>
                </a:highlight>
                <a:latin typeface="Calibri"/>
                <a:ea typeface="Calibri"/>
                <a:cs typeface="Calibri"/>
                <a:sym typeface="Calibri"/>
              </a:rPr>
              <a:t> para el </a:t>
            </a:r>
            <a:r>
              <a:rPr lang="en-US" sz="1100" b="1" dirty="0" err="1">
                <a:highlight>
                  <a:srgbClr val="FFFFFF"/>
                </a:highlight>
                <a:latin typeface="Calibri"/>
                <a:ea typeface="Calibri"/>
                <a:cs typeface="Calibri"/>
                <a:sym typeface="Calibri"/>
              </a:rPr>
              <a:t>Desarrollo</a:t>
            </a:r>
            <a:r>
              <a:rPr lang="en-US" sz="1100" b="1" dirty="0">
                <a:highlight>
                  <a:srgbClr val="FFFFFF"/>
                </a:highlight>
                <a:latin typeface="Calibri"/>
                <a:ea typeface="Calibri"/>
                <a:cs typeface="Calibri"/>
                <a:sym typeface="Calibri"/>
              </a:rPr>
              <a:t>  (CIDAC) 2014</a:t>
            </a:r>
            <a:r>
              <a:rPr lang="en-US" sz="1600" dirty="0">
                <a:solidFill>
                  <a:schemeClr val="dk1"/>
                </a:solidFill>
                <a:latin typeface="Calibri"/>
                <a:ea typeface="Calibri"/>
                <a:cs typeface="Calibri"/>
                <a:sym typeface="Calibri"/>
              </a:rPr>
              <a:t>.</a:t>
            </a:r>
            <a:endParaRPr sz="1200" dirty="0">
              <a:solidFill>
                <a:srgbClr val="747474"/>
              </a:solidFill>
            </a:endParaRPr>
          </a:p>
          <a:p>
            <a:pPr marL="0" lvl="0" indent="0" algn="just" rtl="0">
              <a:lnSpc>
                <a:spcPct val="115000"/>
              </a:lnSpc>
              <a:spcBef>
                <a:spcPts val="0"/>
              </a:spcBef>
              <a:spcAft>
                <a:spcPts val="800"/>
              </a:spcAft>
              <a:buNone/>
            </a:pPr>
            <a:endParaRPr sz="1600" dirty="0">
              <a:latin typeface="Calibri"/>
              <a:ea typeface="Calibri"/>
              <a:cs typeface="Calibri"/>
              <a:sym typeface="Calibri"/>
            </a:endParaRPr>
          </a:p>
        </p:txBody>
      </p:sp>
      <p:cxnSp>
        <p:nvCxnSpPr>
          <p:cNvPr id="101" name="Google Shape;101;p15"/>
          <p:cNvCxnSpPr/>
          <p:nvPr/>
        </p:nvCxnSpPr>
        <p:spPr>
          <a:xfrm>
            <a:off x="636125" y="1252400"/>
            <a:ext cx="566400" cy="0"/>
          </a:xfrm>
          <a:prstGeom prst="straightConnector1">
            <a:avLst/>
          </a:prstGeom>
          <a:noFill/>
          <a:ln w="28575" cap="flat" cmpd="sng">
            <a:solidFill>
              <a:srgbClr val="84C32C"/>
            </a:solidFill>
            <a:prstDash val="solid"/>
            <a:miter lim="800000"/>
            <a:headEnd type="none" w="med" len="med"/>
            <a:tailEnd type="none" w="med" len="med"/>
          </a:ln>
        </p:spPr>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16"/>
          <p:cNvSpPr txBox="1"/>
          <p:nvPr/>
        </p:nvSpPr>
        <p:spPr>
          <a:xfrm>
            <a:off x="795300" y="2774025"/>
            <a:ext cx="7553400" cy="10605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3000" b="1">
                <a:solidFill>
                  <a:srgbClr val="999999"/>
                </a:solidFill>
                <a:latin typeface="Calibri"/>
                <a:ea typeface="Calibri"/>
                <a:cs typeface="Calibri"/>
                <a:sym typeface="Calibri"/>
              </a:rPr>
              <a:t>El gran reto de incrementar la competitividad de los profesionistas en México </a:t>
            </a:r>
            <a:endParaRPr sz="3000" b="1">
              <a:solidFill>
                <a:srgbClr val="999999"/>
              </a:solidFill>
            </a:endParaRPr>
          </a:p>
          <a:p>
            <a:pPr marL="0" lvl="0" indent="0" algn="ctr" rtl="0">
              <a:spcBef>
                <a:spcPts val="0"/>
              </a:spcBef>
              <a:spcAft>
                <a:spcPts val="0"/>
              </a:spcAft>
              <a:buClr>
                <a:schemeClr val="dk1"/>
              </a:buClr>
              <a:buSzPts val="1100"/>
              <a:buFont typeface="Arial"/>
              <a:buNone/>
            </a:pPr>
            <a:endParaRPr sz="2400" b="1">
              <a:solidFill>
                <a:srgbClr val="999999"/>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17"/>
          <p:cNvSpPr txBox="1"/>
          <p:nvPr/>
        </p:nvSpPr>
        <p:spPr>
          <a:xfrm>
            <a:off x="636125" y="1609713"/>
            <a:ext cx="7998300" cy="209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dk1"/>
                </a:solidFill>
                <a:latin typeface="Calibri"/>
                <a:ea typeface="Calibri"/>
                <a:cs typeface="Calibri"/>
                <a:sym typeface="Calibri"/>
              </a:rPr>
              <a:t>En los próximos años, 45% de las posiciones que hoy existen, serán parcialmente automatizadas y 4% serán totalmente automatizadas*</a:t>
            </a:r>
            <a:endParaRPr sz="2000" b="1">
              <a:solidFill>
                <a:schemeClr val="dk1"/>
              </a:solidFill>
              <a:latin typeface="Calibri"/>
              <a:ea typeface="Calibri"/>
              <a:cs typeface="Calibri"/>
              <a:sym typeface="Calibri"/>
            </a:endParaRPr>
          </a:p>
          <a:p>
            <a:pPr marL="0" lvl="0" indent="0" algn="just" rtl="0">
              <a:lnSpc>
                <a:spcPct val="100000"/>
              </a:lnSpc>
              <a:spcBef>
                <a:spcPts val="0"/>
              </a:spcBef>
              <a:spcAft>
                <a:spcPts val="0"/>
              </a:spcAft>
              <a:buNone/>
            </a:pPr>
            <a:endParaRPr sz="1600">
              <a:solidFill>
                <a:schemeClr val="dk1"/>
              </a:solidFill>
              <a:latin typeface="Calibri"/>
              <a:ea typeface="Calibri"/>
              <a:cs typeface="Calibri"/>
              <a:sym typeface="Calibri"/>
            </a:endParaRPr>
          </a:p>
          <a:p>
            <a:pPr marL="0" lvl="0" indent="0" algn="just" rtl="0">
              <a:lnSpc>
                <a:spcPct val="100000"/>
              </a:lnSpc>
              <a:spcBef>
                <a:spcPts val="0"/>
              </a:spcBef>
              <a:spcAft>
                <a:spcPts val="0"/>
              </a:spcAft>
              <a:buNone/>
            </a:pPr>
            <a:r>
              <a:rPr lang="en-US" sz="1600">
                <a:solidFill>
                  <a:schemeClr val="dk1"/>
                </a:solidFill>
                <a:latin typeface="Calibri"/>
                <a:ea typeface="Calibri"/>
                <a:cs typeface="Calibri"/>
                <a:sym typeface="Calibri"/>
              </a:rPr>
              <a:t>Recientemente y de forma gradual, ha incrementado la demanda para puestos laborales, cuyas carreras no existen, es decir que son profesionistas en áreas generales los que ha tenido que especializarse de forma casi empírica. </a:t>
            </a:r>
            <a:endParaRPr sz="1600">
              <a:solidFill>
                <a:schemeClr val="dk1"/>
              </a:solidFill>
              <a:latin typeface="Calibri"/>
              <a:ea typeface="Calibri"/>
              <a:cs typeface="Calibri"/>
              <a:sym typeface="Calibri"/>
            </a:endParaRPr>
          </a:p>
          <a:p>
            <a:pPr marL="0" lvl="0" indent="0" algn="ctr" rtl="0">
              <a:spcBef>
                <a:spcPts val="560"/>
              </a:spcBef>
              <a:spcAft>
                <a:spcPts val="0"/>
              </a:spcAft>
              <a:buNone/>
            </a:pPr>
            <a:endParaRPr sz="1600">
              <a:solidFill>
                <a:schemeClr val="dk1"/>
              </a:solidFill>
              <a:latin typeface="Calibri"/>
              <a:ea typeface="Calibri"/>
              <a:cs typeface="Calibri"/>
              <a:sym typeface="Calibri"/>
            </a:endParaRPr>
          </a:p>
          <a:p>
            <a:pPr marL="0" lvl="0" indent="0" algn="just" rtl="0">
              <a:spcBef>
                <a:spcPts val="0"/>
              </a:spcBef>
              <a:spcAft>
                <a:spcPts val="0"/>
              </a:spcAft>
              <a:buNone/>
            </a:pPr>
            <a:endParaRPr sz="1200">
              <a:solidFill>
                <a:srgbClr val="747474"/>
              </a:solidFill>
            </a:endParaRPr>
          </a:p>
          <a:p>
            <a:pPr marL="0" lvl="0" indent="0" algn="l" rtl="0">
              <a:lnSpc>
                <a:spcPct val="115000"/>
              </a:lnSpc>
              <a:spcBef>
                <a:spcPts val="2700"/>
              </a:spcBef>
              <a:spcAft>
                <a:spcPts val="0"/>
              </a:spcAft>
              <a:buClr>
                <a:schemeClr val="dk1"/>
              </a:buClr>
              <a:buSzPts val="1100"/>
              <a:buFont typeface="Arial"/>
              <a:buNone/>
            </a:pPr>
            <a:endParaRPr sz="1200">
              <a:solidFill>
                <a:srgbClr val="747474"/>
              </a:solidFill>
            </a:endParaRPr>
          </a:p>
          <a:p>
            <a:pPr marL="0" lvl="0" indent="0" algn="just" rtl="0">
              <a:spcBef>
                <a:spcPts val="0"/>
              </a:spcBef>
              <a:spcAft>
                <a:spcPts val="0"/>
              </a:spcAft>
              <a:buNone/>
            </a:pPr>
            <a:endParaRPr sz="1600" b="1">
              <a:latin typeface="Calibri"/>
              <a:ea typeface="Calibri"/>
              <a:cs typeface="Calibri"/>
              <a:sym typeface="Calibri"/>
            </a:endParaRPr>
          </a:p>
          <a:p>
            <a:pPr marL="0" lvl="0" indent="0" algn="just" rtl="0">
              <a:spcBef>
                <a:spcPts val="2700"/>
              </a:spcBef>
              <a:spcAft>
                <a:spcPts val="0"/>
              </a:spcAft>
              <a:buNone/>
            </a:pPr>
            <a:endParaRPr>
              <a:latin typeface="Calibri"/>
              <a:ea typeface="Calibri"/>
              <a:cs typeface="Calibri"/>
              <a:sym typeface="Calibri"/>
            </a:endParaRPr>
          </a:p>
          <a:p>
            <a:pPr marL="0" lvl="0" indent="0" algn="just" rtl="0">
              <a:lnSpc>
                <a:spcPct val="115000"/>
              </a:lnSpc>
              <a:spcBef>
                <a:spcPts val="0"/>
              </a:spcBef>
              <a:spcAft>
                <a:spcPts val="800"/>
              </a:spcAft>
              <a:buNone/>
            </a:pPr>
            <a:endParaRPr/>
          </a:p>
        </p:txBody>
      </p:sp>
      <p:sp>
        <p:nvSpPr>
          <p:cNvPr id="112" name="Google Shape;112;p17"/>
          <p:cNvSpPr txBox="1"/>
          <p:nvPr/>
        </p:nvSpPr>
        <p:spPr>
          <a:xfrm>
            <a:off x="636125" y="3428175"/>
            <a:ext cx="7779600" cy="278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b="1" dirty="0" err="1">
                <a:solidFill>
                  <a:srgbClr val="00634F"/>
                </a:solidFill>
                <a:latin typeface="Calibri"/>
                <a:ea typeface="Calibri"/>
                <a:cs typeface="Calibri"/>
                <a:sym typeface="Calibri"/>
              </a:rPr>
              <a:t>Elección</a:t>
            </a:r>
            <a:r>
              <a:rPr lang="en-US" sz="2000" b="1" dirty="0">
                <a:solidFill>
                  <a:srgbClr val="00634F"/>
                </a:solidFill>
                <a:latin typeface="Calibri"/>
                <a:ea typeface="Calibri"/>
                <a:cs typeface="Calibri"/>
                <a:sym typeface="Calibri"/>
              </a:rPr>
              <a:t> de </a:t>
            </a:r>
            <a:r>
              <a:rPr lang="en-US" sz="2000" b="1" dirty="0" err="1">
                <a:solidFill>
                  <a:srgbClr val="00634F"/>
                </a:solidFill>
                <a:latin typeface="Calibri"/>
                <a:ea typeface="Calibri"/>
                <a:cs typeface="Calibri"/>
                <a:sym typeface="Calibri"/>
              </a:rPr>
              <a:t>jóvenes</a:t>
            </a:r>
            <a:endParaRPr sz="2000" b="1" dirty="0">
              <a:solidFill>
                <a:srgbClr val="00634F"/>
              </a:solidFill>
              <a:latin typeface="Calibri"/>
              <a:ea typeface="Calibri"/>
              <a:cs typeface="Calibri"/>
              <a:sym typeface="Calibri"/>
            </a:endParaRPr>
          </a:p>
          <a:p>
            <a:pPr marL="0" lvl="0" indent="0" algn="l" rtl="0">
              <a:lnSpc>
                <a:spcPct val="80000"/>
              </a:lnSpc>
              <a:spcBef>
                <a:spcPts val="434"/>
              </a:spcBef>
              <a:spcAft>
                <a:spcPts val="0"/>
              </a:spcAft>
              <a:buNone/>
            </a:pPr>
            <a:r>
              <a:rPr lang="en-US" sz="1600" dirty="0">
                <a:solidFill>
                  <a:schemeClr val="dk1"/>
                </a:solidFill>
                <a:latin typeface="Calibri"/>
                <a:ea typeface="Calibri"/>
                <a:cs typeface="Calibri"/>
                <a:sym typeface="Calibri"/>
              </a:rPr>
              <a:t>     44.7% </a:t>
            </a:r>
            <a:r>
              <a:rPr lang="en-US" sz="1600" dirty="0" smtClean="0">
                <a:solidFill>
                  <a:schemeClr val="dk1"/>
                </a:solidFill>
                <a:latin typeface="Calibri"/>
                <a:ea typeface="Calibri"/>
                <a:cs typeface="Calibri"/>
                <a:sym typeface="Calibri"/>
              </a:rPr>
              <a:t> </a:t>
            </a:r>
            <a:r>
              <a:rPr lang="en-US" sz="1600" dirty="0" err="1" smtClean="0">
                <a:solidFill>
                  <a:schemeClr val="dk1"/>
                </a:solidFill>
                <a:latin typeface="Calibri"/>
                <a:ea typeface="Calibri"/>
                <a:cs typeface="Calibri"/>
                <a:sym typeface="Calibri"/>
              </a:rPr>
              <a:t>Ciencias</a:t>
            </a:r>
            <a:r>
              <a:rPr lang="en-US" sz="1600" dirty="0" smtClean="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Sociales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leyes</a:t>
            </a:r>
            <a:r>
              <a:rPr lang="en-US" sz="1600" dirty="0">
                <a:solidFill>
                  <a:schemeClr val="dk1"/>
                </a:solidFill>
                <a:latin typeface="Calibri"/>
                <a:ea typeface="Calibri"/>
                <a:cs typeface="Calibri"/>
                <a:sym typeface="Calibri"/>
              </a:rPr>
              <a:t> y </a:t>
            </a:r>
            <a:r>
              <a:rPr lang="en-US" sz="1600" dirty="0" err="1">
                <a:solidFill>
                  <a:schemeClr val="dk1"/>
                </a:solidFill>
                <a:latin typeface="Calibri"/>
                <a:ea typeface="Calibri"/>
                <a:cs typeface="Calibri"/>
                <a:sym typeface="Calibri"/>
              </a:rPr>
              <a:t>negocios</a:t>
            </a:r>
            <a:endParaRPr sz="1600" dirty="0">
              <a:solidFill>
                <a:schemeClr val="dk1"/>
              </a:solidFill>
              <a:latin typeface="Calibri"/>
              <a:ea typeface="Calibri"/>
              <a:cs typeface="Calibri"/>
              <a:sym typeface="Calibri"/>
            </a:endParaRPr>
          </a:p>
          <a:p>
            <a:pPr marL="0" lvl="0" indent="0" algn="l" rtl="0">
              <a:lnSpc>
                <a:spcPct val="80000"/>
              </a:lnSpc>
              <a:spcBef>
                <a:spcPts val="434"/>
              </a:spcBef>
              <a:spcAft>
                <a:spcPts val="0"/>
              </a:spcAft>
              <a:buNone/>
            </a:pPr>
            <a:r>
              <a:rPr lang="en-US" sz="1600" dirty="0">
                <a:solidFill>
                  <a:schemeClr val="dk1"/>
                </a:solidFill>
                <a:latin typeface="Calibri"/>
                <a:ea typeface="Calibri"/>
                <a:cs typeface="Calibri"/>
                <a:sym typeface="Calibri"/>
              </a:rPr>
              <a:t>     21.3% </a:t>
            </a:r>
            <a:r>
              <a:rPr lang="en-US" sz="1600" dirty="0" smtClean="0">
                <a:solidFill>
                  <a:schemeClr val="dk1"/>
                </a:solidFill>
                <a:latin typeface="Calibri"/>
                <a:ea typeface="Calibri"/>
                <a:cs typeface="Calibri"/>
                <a:sym typeface="Calibri"/>
              </a:rPr>
              <a:t> </a:t>
            </a:r>
            <a:r>
              <a:rPr lang="en-US" sz="1600" dirty="0" err="1" smtClean="0">
                <a:solidFill>
                  <a:schemeClr val="dk1"/>
                </a:solidFill>
                <a:latin typeface="Calibri"/>
                <a:ea typeface="Calibri"/>
                <a:cs typeface="Calibri"/>
                <a:sym typeface="Calibri"/>
              </a:rPr>
              <a:t>Ingeniería</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manufactura</a:t>
            </a:r>
            <a:r>
              <a:rPr lang="en-US" sz="1600" dirty="0">
                <a:solidFill>
                  <a:schemeClr val="dk1"/>
                </a:solidFill>
                <a:latin typeface="Calibri"/>
                <a:ea typeface="Calibri"/>
                <a:cs typeface="Calibri"/>
                <a:sym typeface="Calibri"/>
              </a:rPr>
              <a:t> y </a:t>
            </a:r>
            <a:r>
              <a:rPr lang="en-US" sz="1600" dirty="0" err="1">
                <a:solidFill>
                  <a:schemeClr val="dk1"/>
                </a:solidFill>
                <a:latin typeface="Calibri"/>
                <a:ea typeface="Calibri"/>
                <a:cs typeface="Calibri"/>
                <a:sym typeface="Calibri"/>
              </a:rPr>
              <a:t>construcción</a:t>
            </a:r>
            <a:endParaRPr sz="1600" dirty="0">
              <a:solidFill>
                <a:schemeClr val="dk1"/>
              </a:solidFill>
              <a:latin typeface="Calibri"/>
              <a:ea typeface="Calibri"/>
              <a:cs typeface="Calibri"/>
              <a:sym typeface="Calibri"/>
            </a:endParaRPr>
          </a:p>
          <a:p>
            <a:pPr marL="0" lvl="0" indent="0" algn="l" rtl="0">
              <a:lnSpc>
                <a:spcPct val="80000"/>
              </a:lnSpc>
              <a:spcBef>
                <a:spcPts val="434"/>
              </a:spcBef>
              <a:spcAft>
                <a:spcPts val="0"/>
              </a:spcAft>
              <a:buNone/>
            </a:pPr>
            <a:r>
              <a:rPr lang="en-US" sz="1600" dirty="0">
                <a:solidFill>
                  <a:schemeClr val="dk1"/>
                </a:solidFill>
                <a:latin typeface="Calibri"/>
                <a:ea typeface="Calibri"/>
                <a:cs typeface="Calibri"/>
                <a:sym typeface="Calibri"/>
              </a:rPr>
              <a:t>     5. 5 % </a:t>
            </a:r>
            <a:r>
              <a:rPr lang="en-US" sz="1600" dirty="0" smtClean="0">
                <a:solidFill>
                  <a:schemeClr val="dk1"/>
                </a:solidFill>
                <a:latin typeface="Calibri"/>
                <a:ea typeface="Calibri"/>
                <a:cs typeface="Calibri"/>
                <a:sym typeface="Calibri"/>
              </a:rPr>
              <a:t> </a:t>
            </a:r>
            <a:r>
              <a:rPr lang="en-US" sz="1600" dirty="0" err="1" smtClean="0">
                <a:solidFill>
                  <a:schemeClr val="dk1"/>
                </a:solidFill>
                <a:latin typeface="Calibri"/>
                <a:ea typeface="Calibri"/>
                <a:cs typeface="Calibri"/>
                <a:sym typeface="Calibri"/>
              </a:rPr>
              <a:t>Ciencia</a:t>
            </a:r>
            <a:endParaRPr sz="1600" dirty="0">
              <a:solidFill>
                <a:schemeClr val="dk1"/>
              </a:solidFill>
              <a:latin typeface="Calibri"/>
              <a:ea typeface="Calibri"/>
              <a:cs typeface="Calibri"/>
              <a:sym typeface="Calibri"/>
            </a:endParaRPr>
          </a:p>
          <a:p>
            <a:pPr marL="742950" lvl="1" indent="-147955" algn="l" rtl="0">
              <a:lnSpc>
                <a:spcPct val="80000"/>
              </a:lnSpc>
              <a:spcBef>
                <a:spcPts val="0"/>
              </a:spcBef>
              <a:spcAft>
                <a:spcPts val="0"/>
              </a:spcAft>
              <a:buClr>
                <a:schemeClr val="dk1"/>
              </a:buClr>
              <a:buSzPts val="2170"/>
              <a:buFont typeface="Arial"/>
              <a:buNone/>
            </a:pPr>
            <a:endParaRPr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2000" b="1" dirty="0" err="1">
                <a:solidFill>
                  <a:srgbClr val="00634F"/>
                </a:solidFill>
                <a:latin typeface="Calibri"/>
                <a:ea typeface="Calibri"/>
                <a:cs typeface="Calibri"/>
                <a:sym typeface="Calibri"/>
              </a:rPr>
              <a:t>Posiciones</a:t>
            </a:r>
            <a:r>
              <a:rPr lang="en-US" sz="2000" b="1" dirty="0">
                <a:solidFill>
                  <a:srgbClr val="00634F"/>
                </a:solidFill>
                <a:latin typeface="Calibri"/>
                <a:ea typeface="Calibri"/>
                <a:cs typeface="Calibri"/>
                <a:sym typeface="Calibri"/>
              </a:rPr>
              <a:t> </a:t>
            </a:r>
            <a:r>
              <a:rPr lang="en-US" sz="2000" b="1" dirty="0" err="1">
                <a:solidFill>
                  <a:srgbClr val="00634F"/>
                </a:solidFill>
                <a:latin typeface="Calibri"/>
                <a:ea typeface="Calibri"/>
                <a:cs typeface="Calibri"/>
                <a:sym typeface="Calibri"/>
              </a:rPr>
              <a:t>difícil</a:t>
            </a:r>
            <a:r>
              <a:rPr lang="en-US" sz="2000" b="1" dirty="0">
                <a:solidFill>
                  <a:srgbClr val="00634F"/>
                </a:solidFill>
                <a:latin typeface="Calibri"/>
                <a:ea typeface="Calibri"/>
                <a:cs typeface="Calibri"/>
                <a:sym typeface="Calibri"/>
              </a:rPr>
              <a:t> de </a:t>
            </a:r>
            <a:r>
              <a:rPr lang="en-US" sz="2000" b="1" dirty="0" err="1">
                <a:solidFill>
                  <a:srgbClr val="00634F"/>
                </a:solidFill>
                <a:latin typeface="Calibri"/>
                <a:ea typeface="Calibri"/>
                <a:cs typeface="Calibri"/>
                <a:sym typeface="Calibri"/>
              </a:rPr>
              <a:t>cubrir</a:t>
            </a:r>
            <a:endParaRPr sz="2000" b="1" dirty="0">
              <a:solidFill>
                <a:srgbClr val="00634F"/>
              </a:solidFill>
              <a:latin typeface="Calibri"/>
              <a:ea typeface="Calibri"/>
              <a:cs typeface="Calibri"/>
              <a:sym typeface="Calibri"/>
            </a:endParaRPr>
          </a:p>
          <a:p>
            <a:pPr marL="0" lvl="0" indent="0" algn="l" rtl="0">
              <a:lnSpc>
                <a:spcPct val="100000"/>
              </a:lnSpc>
              <a:spcBef>
                <a:spcPts val="434"/>
              </a:spcBef>
              <a:spcAft>
                <a:spcPts val="0"/>
              </a:spcAft>
              <a:buNone/>
            </a:pP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Ingenierías</a:t>
            </a:r>
            <a:endParaRPr sz="1600" dirty="0">
              <a:solidFill>
                <a:schemeClr val="dk1"/>
              </a:solidFill>
              <a:latin typeface="Calibri"/>
              <a:ea typeface="Calibri"/>
              <a:cs typeface="Calibri"/>
              <a:sym typeface="Calibri"/>
            </a:endParaRPr>
          </a:p>
          <a:p>
            <a:pPr marL="0" lvl="0" indent="0" algn="l" rtl="0">
              <a:lnSpc>
                <a:spcPct val="100000"/>
              </a:lnSpc>
              <a:spcBef>
                <a:spcPts val="434"/>
              </a:spcBef>
              <a:spcAft>
                <a:spcPts val="0"/>
              </a:spcAft>
              <a:buNone/>
            </a:pP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Tecnología</a:t>
            </a:r>
            <a:r>
              <a:rPr lang="en-US" sz="1600" dirty="0">
                <a:solidFill>
                  <a:schemeClr val="dk1"/>
                </a:solidFill>
                <a:latin typeface="Calibri"/>
                <a:ea typeface="Calibri"/>
                <a:cs typeface="Calibri"/>
                <a:sym typeface="Calibri"/>
              </a:rPr>
              <a:t> de la </a:t>
            </a:r>
            <a:r>
              <a:rPr lang="en-US" sz="1600" dirty="0" err="1">
                <a:solidFill>
                  <a:schemeClr val="dk1"/>
                </a:solidFill>
                <a:latin typeface="Calibri"/>
                <a:ea typeface="Calibri"/>
                <a:cs typeface="Calibri"/>
                <a:sym typeface="Calibri"/>
              </a:rPr>
              <a:t>información</a:t>
            </a:r>
            <a:endParaRPr sz="1600" dirty="0">
              <a:solidFill>
                <a:schemeClr val="dk1"/>
              </a:solidFill>
              <a:latin typeface="Calibri"/>
              <a:ea typeface="Calibri"/>
              <a:cs typeface="Calibri"/>
              <a:sym typeface="Calibri"/>
            </a:endParaRPr>
          </a:p>
          <a:p>
            <a:pPr marL="0" lvl="0" indent="0" algn="l" rtl="0">
              <a:lnSpc>
                <a:spcPct val="100000"/>
              </a:lnSpc>
              <a:spcBef>
                <a:spcPts val="372"/>
              </a:spcBef>
              <a:spcAft>
                <a:spcPts val="0"/>
              </a:spcAft>
              <a:buNone/>
            </a:pP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Técnicos</a:t>
            </a:r>
            <a:r>
              <a:rPr lang="en-US" sz="1600" dirty="0">
                <a:solidFill>
                  <a:schemeClr val="dk1"/>
                </a:solidFill>
                <a:latin typeface="Calibri"/>
                <a:ea typeface="Calibri"/>
                <a:cs typeface="Calibri"/>
                <a:sym typeface="Calibri"/>
              </a:rPr>
              <a:t> de </a:t>
            </a:r>
            <a:r>
              <a:rPr lang="en-US" sz="1600" dirty="0" err="1">
                <a:solidFill>
                  <a:schemeClr val="dk1"/>
                </a:solidFill>
                <a:latin typeface="Calibri"/>
                <a:ea typeface="Calibri"/>
                <a:cs typeface="Calibri"/>
                <a:sym typeface="Calibri"/>
              </a:rPr>
              <a:t>producción</a:t>
            </a:r>
            <a:r>
              <a:rPr lang="en-US" sz="1600" dirty="0">
                <a:solidFill>
                  <a:schemeClr val="dk1"/>
                </a:solidFill>
                <a:latin typeface="Calibri"/>
                <a:ea typeface="Calibri"/>
                <a:cs typeface="Calibri"/>
                <a:sym typeface="Calibri"/>
              </a:rPr>
              <a:t> y </a:t>
            </a:r>
            <a:r>
              <a:rPr lang="en-US" sz="1600" dirty="0" err="1">
                <a:solidFill>
                  <a:schemeClr val="dk1"/>
                </a:solidFill>
                <a:latin typeface="Calibri"/>
                <a:ea typeface="Calibri"/>
                <a:cs typeface="Calibri"/>
                <a:sym typeface="Calibri"/>
              </a:rPr>
              <a:t>mantenimiento</a:t>
            </a:r>
            <a:endParaRPr sz="1600" dirty="0">
              <a:solidFill>
                <a:schemeClr val="dk1"/>
              </a:solidFill>
              <a:latin typeface="Calibri"/>
              <a:ea typeface="Calibri"/>
              <a:cs typeface="Calibri"/>
              <a:sym typeface="Calibri"/>
            </a:endParaRPr>
          </a:p>
          <a:p>
            <a:pPr marL="0" lvl="0" indent="0" algn="l" rtl="0">
              <a:lnSpc>
                <a:spcPct val="100000"/>
              </a:lnSpc>
              <a:spcBef>
                <a:spcPts val="372"/>
              </a:spcBef>
              <a:spcAft>
                <a:spcPts val="0"/>
              </a:spcAft>
              <a:buNone/>
            </a:pPr>
            <a:endParaRPr sz="1600" dirty="0">
              <a:solidFill>
                <a:schemeClr val="dk1"/>
              </a:solidFill>
              <a:latin typeface="Calibri"/>
              <a:ea typeface="Calibri"/>
              <a:cs typeface="Calibri"/>
              <a:sym typeface="Calibri"/>
            </a:endParaRPr>
          </a:p>
          <a:p>
            <a:pPr marL="0" lvl="1" indent="0" algn="l" rtl="0">
              <a:spcBef>
                <a:spcPts val="260"/>
              </a:spcBef>
              <a:spcAft>
                <a:spcPts val="0"/>
              </a:spcAft>
              <a:buClr>
                <a:schemeClr val="dk1"/>
              </a:buClr>
              <a:buSzPts val="1300"/>
              <a:buFont typeface="Arial"/>
              <a:buNone/>
            </a:pPr>
            <a:r>
              <a:rPr lang="en-US" sz="1200" b="1" dirty="0">
                <a:solidFill>
                  <a:schemeClr val="dk1"/>
                </a:solidFill>
                <a:latin typeface="Calibri"/>
                <a:ea typeface="Calibri"/>
                <a:cs typeface="Calibri"/>
                <a:sym typeface="Calibri"/>
              </a:rPr>
              <a:t>Fuente: Forbes (2018). </a:t>
            </a:r>
            <a:r>
              <a:rPr lang="en-US" sz="1200" b="1" u="sng" dirty="0">
                <a:solidFill>
                  <a:schemeClr val="hlink"/>
                </a:solidFill>
                <a:latin typeface="Calibri"/>
                <a:ea typeface="Calibri"/>
                <a:cs typeface="Calibri"/>
                <a:sym typeface="Calibri"/>
                <a:hlinkClick r:id="rId4"/>
              </a:rPr>
              <a:t>“Los </a:t>
            </a:r>
            <a:r>
              <a:rPr lang="en-US" sz="1200" b="1" u="sng" dirty="0" err="1">
                <a:solidFill>
                  <a:schemeClr val="hlink"/>
                </a:solidFill>
                <a:latin typeface="Calibri"/>
                <a:ea typeface="Calibri"/>
                <a:cs typeface="Calibri"/>
                <a:sym typeface="Calibri"/>
                <a:hlinkClick r:id="rId4"/>
              </a:rPr>
              <a:t>jóvenes</a:t>
            </a:r>
            <a:r>
              <a:rPr lang="en-US" sz="1200" b="1" u="sng" dirty="0">
                <a:solidFill>
                  <a:schemeClr val="hlink"/>
                </a:solidFill>
                <a:latin typeface="Calibri"/>
                <a:ea typeface="Calibri"/>
                <a:cs typeface="Calibri"/>
                <a:sym typeface="Calibri"/>
                <a:hlinkClick r:id="rId4"/>
              </a:rPr>
              <a:t> no </a:t>
            </a:r>
            <a:r>
              <a:rPr lang="en-US" sz="1200" b="1" u="sng" dirty="0" err="1">
                <a:solidFill>
                  <a:schemeClr val="hlink"/>
                </a:solidFill>
                <a:latin typeface="Calibri"/>
                <a:ea typeface="Calibri"/>
                <a:cs typeface="Calibri"/>
                <a:sym typeface="Calibri"/>
                <a:hlinkClick r:id="rId4"/>
              </a:rPr>
              <a:t>están</a:t>
            </a:r>
            <a:r>
              <a:rPr lang="en-US" sz="1200" b="1" u="sng" dirty="0">
                <a:solidFill>
                  <a:schemeClr val="hlink"/>
                </a:solidFill>
                <a:latin typeface="Calibri"/>
                <a:ea typeface="Calibri"/>
                <a:cs typeface="Calibri"/>
                <a:sym typeface="Calibri"/>
                <a:hlinkClick r:id="rId4"/>
              </a:rPr>
              <a:t> </a:t>
            </a:r>
            <a:r>
              <a:rPr lang="en-US" sz="1200" b="1" u="sng" dirty="0" err="1">
                <a:solidFill>
                  <a:schemeClr val="hlink"/>
                </a:solidFill>
                <a:latin typeface="Calibri"/>
                <a:ea typeface="Calibri"/>
                <a:cs typeface="Calibri"/>
                <a:sym typeface="Calibri"/>
                <a:hlinkClick r:id="rId4"/>
              </a:rPr>
              <a:t>eligiendo</a:t>
            </a:r>
            <a:r>
              <a:rPr lang="en-US" sz="1200" b="1" u="sng" dirty="0">
                <a:solidFill>
                  <a:schemeClr val="hlink"/>
                </a:solidFill>
                <a:latin typeface="Calibri"/>
                <a:ea typeface="Calibri"/>
                <a:cs typeface="Calibri"/>
                <a:sym typeface="Calibri"/>
                <a:hlinkClick r:id="rId4"/>
              </a:rPr>
              <a:t> las </a:t>
            </a:r>
            <a:r>
              <a:rPr lang="en-US" sz="1200" b="1" u="sng" dirty="0" err="1">
                <a:solidFill>
                  <a:schemeClr val="hlink"/>
                </a:solidFill>
                <a:latin typeface="Calibri"/>
                <a:ea typeface="Calibri"/>
                <a:cs typeface="Calibri"/>
                <a:sym typeface="Calibri"/>
                <a:hlinkClick r:id="rId4"/>
              </a:rPr>
              <a:t>profesiones</a:t>
            </a:r>
            <a:r>
              <a:rPr lang="en-US" sz="1200" b="1" u="sng" dirty="0">
                <a:solidFill>
                  <a:schemeClr val="hlink"/>
                </a:solidFill>
                <a:latin typeface="Calibri"/>
                <a:ea typeface="Calibri"/>
                <a:cs typeface="Calibri"/>
                <a:sym typeface="Calibri"/>
                <a:hlinkClick r:id="rId4"/>
              </a:rPr>
              <a:t> del </a:t>
            </a:r>
            <a:r>
              <a:rPr lang="en-US" sz="1200" b="1" u="sng" dirty="0" err="1">
                <a:solidFill>
                  <a:schemeClr val="hlink"/>
                </a:solidFill>
                <a:latin typeface="Calibri"/>
                <a:ea typeface="Calibri"/>
                <a:cs typeface="Calibri"/>
                <a:sym typeface="Calibri"/>
                <a:hlinkClick r:id="rId4"/>
              </a:rPr>
              <a:t>futuro</a:t>
            </a:r>
            <a:r>
              <a:rPr lang="en-US" sz="1200" b="1" u="sng" dirty="0">
                <a:solidFill>
                  <a:schemeClr val="hlink"/>
                </a:solidFill>
                <a:latin typeface="Calibri"/>
                <a:ea typeface="Calibri"/>
                <a:cs typeface="Calibri"/>
                <a:sym typeface="Calibri"/>
                <a:hlinkClick r:id="rId4"/>
              </a:rPr>
              <a:t>”.</a:t>
            </a:r>
            <a:endParaRPr sz="1200" b="1" dirty="0">
              <a:solidFill>
                <a:schemeClr val="dk1"/>
              </a:solidFill>
              <a:latin typeface="Calibri"/>
              <a:ea typeface="Calibri"/>
              <a:cs typeface="Calibri"/>
              <a:sym typeface="Calibri"/>
            </a:endParaRPr>
          </a:p>
          <a:p>
            <a:pPr marL="0" lvl="0" indent="0" algn="l" rtl="0">
              <a:lnSpc>
                <a:spcPct val="100000"/>
              </a:lnSpc>
              <a:spcBef>
                <a:spcPts val="372"/>
              </a:spcBef>
              <a:spcAft>
                <a:spcPts val="0"/>
              </a:spcAft>
              <a:buNone/>
            </a:pPr>
            <a:endParaRPr sz="1600" dirty="0">
              <a:solidFill>
                <a:schemeClr val="dk1"/>
              </a:solidFill>
              <a:latin typeface="Calibri"/>
              <a:ea typeface="Calibri"/>
              <a:cs typeface="Calibri"/>
              <a:sym typeface="Calibri"/>
            </a:endParaRPr>
          </a:p>
        </p:txBody>
      </p:sp>
      <p:sp>
        <p:nvSpPr>
          <p:cNvPr id="113" name="Google Shape;113;p17"/>
          <p:cNvSpPr txBox="1"/>
          <p:nvPr/>
        </p:nvSpPr>
        <p:spPr>
          <a:xfrm>
            <a:off x="549950" y="516900"/>
            <a:ext cx="6598800" cy="729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F7F7F"/>
              </a:buClr>
              <a:buSzPts val="3500"/>
              <a:buFont typeface="Calibri"/>
              <a:buNone/>
            </a:pPr>
            <a:r>
              <a:rPr lang="en-US" sz="3500" b="1">
                <a:solidFill>
                  <a:srgbClr val="7F7F7F"/>
                </a:solidFill>
                <a:latin typeface="Calibri"/>
                <a:ea typeface="Calibri"/>
                <a:cs typeface="Calibri"/>
                <a:sym typeface="Calibri"/>
              </a:rPr>
              <a:t>Demanda laboral</a:t>
            </a:r>
            <a:endParaRPr sz="1100" b="1">
              <a:solidFill>
                <a:srgbClr val="7F7F7F"/>
              </a:solidFill>
            </a:endParaRPr>
          </a:p>
          <a:p>
            <a:pPr marL="0" lvl="0" indent="0" algn="ctr" rtl="0">
              <a:spcBef>
                <a:spcPts val="0"/>
              </a:spcBef>
              <a:spcAft>
                <a:spcPts val="0"/>
              </a:spcAft>
              <a:buClr>
                <a:schemeClr val="dk1"/>
              </a:buClr>
              <a:buSzPts val="1100"/>
              <a:buFont typeface="Arial"/>
              <a:buNone/>
            </a:pPr>
            <a:endParaRPr sz="2400" b="1">
              <a:solidFill>
                <a:srgbClr val="999999"/>
              </a:solidFill>
              <a:latin typeface="Calibri"/>
              <a:ea typeface="Calibri"/>
              <a:cs typeface="Calibri"/>
              <a:sym typeface="Calibri"/>
            </a:endParaRPr>
          </a:p>
        </p:txBody>
      </p:sp>
      <p:cxnSp>
        <p:nvCxnSpPr>
          <p:cNvPr id="114" name="Google Shape;114;p17"/>
          <p:cNvCxnSpPr/>
          <p:nvPr/>
        </p:nvCxnSpPr>
        <p:spPr>
          <a:xfrm>
            <a:off x="636125" y="1252400"/>
            <a:ext cx="566400" cy="0"/>
          </a:xfrm>
          <a:prstGeom prst="straightConnector1">
            <a:avLst/>
          </a:prstGeom>
          <a:noFill/>
          <a:ln w="28575" cap="flat" cmpd="sng">
            <a:solidFill>
              <a:srgbClr val="84C32C"/>
            </a:solidFill>
            <a:prstDash val="solid"/>
            <a:miter lim="800000"/>
            <a:headEnd type="none" w="med" len="med"/>
            <a:tailEnd type="none" w="med" len="med"/>
          </a:ln>
        </p:spPr>
      </p:cxnSp>
      <p:sp>
        <p:nvSpPr>
          <p:cNvPr id="115" name="Google Shape;115;p17"/>
          <p:cNvSpPr/>
          <p:nvPr/>
        </p:nvSpPr>
        <p:spPr>
          <a:xfrm>
            <a:off x="751518" y="3947622"/>
            <a:ext cx="79500" cy="79500"/>
          </a:xfrm>
          <a:prstGeom prst="flowChartConnector">
            <a:avLst/>
          </a:prstGeom>
          <a:solidFill>
            <a:srgbClr val="84C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751518" y="4228610"/>
            <a:ext cx="79500" cy="79500"/>
          </a:xfrm>
          <a:prstGeom prst="flowChartConnector">
            <a:avLst/>
          </a:prstGeom>
          <a:solidFill>
            <a:srgbClr val="84C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a:off x="751518" y="4485783"/>
            <a:ext cx="79500" cy="79500"/>
          </a:xfrm>
          <a:prstGeom prst="flowChartConnector">
            <a:avLst/>
          </a:prstGeom>
          <a:solidFill>
            <a:srgbClr val="84C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p:nvPr/>
        </p:nvSpPr>
        <p:spPr>
          <a:xfrm>
            <a:off x="751518" y="5309694"/>
            <a:ext cx="79500" cy="79500"/>
          </a:xfrm>
          <a:prstGeom prst="flowChartConnector">
            <a:avLst/>
          </a:prstGeom>
          <a:solidFill>
            <a:srgbClr val="84C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7"/>
          <p:cNvSpPr/>
          <p:nvPr/>
        </p:nvSpPr>
        <p:spPr>
          <a:xfrm>
            <a:off x="751518" y="5576394"/>
            <a:ext cx="79500" cy="79500"/>
          </a:xfrm>
          <a:prstGeom prst="flowChartConnector">
            <a:avLst/>
          </a:prstGeom>
          <a:solidFill>
            <a:srgbClr val="84C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7"/>
          <p:cNvSpPr/>
          <p:nvPr/>
        </p:nvSpPr>
        <p:spPr>
          <a:xfrm>
            <a:off x="751518" y="5876431"/>
            <a:ext cx="79500" cy="79500"/>
          </a:xfrm>
          <a:prstGeom prst="flowChartConnector">
            <a:avLst/>
          </a:prstGeom>
          <a:solidFill>
            <a:srgbClr val="84C3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4"/>
        <p:cNvGrpSpPr/>
        <p:nvPr/>
      </p:nvGrpSpPr>
      <p:grpSpPr>
        <a:xfrm>
          <a:off x="0" y="0"/>
          <a:ext cx="0" cy="0"/>
          <a:chOff x="0" y="0"/>
          <a:chExt cx="0" cy="0"/>
        </a:xfrm>
      </p:grpSpPr>
      <p:sp>
        <p:nvSpPr>
          <p:cNvPr id="125" name="Google Shape;125;p18"/>
          <p:cNvSpPr txBox="1"/>
          <p:nvPr/>
        </p:nvSpPr>
        <p:spPr>
          <a:xfrm>
            <a:off x="509550" y="516825"/>
            <a:ext cx="6598800" cy="63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F7F7F"/>
              </a:buClr>
              <a:buSzPts val="3500"/>
              <a:buFont typeface="Calibri"/>
              <a:buNone/>
            </a:pPr>
            <a:r>
              <a:rPr lang="en-US" sz="3500" b="1">
                <a:solidFill>
                  <a:srgbClr val="7F7F7F"/>
                </a:solidFill>
                <a:latin typeface="Calibri"/>
                <a:ea typeface="Calibri"/>
                <a:cs typeface="Calibri"/>
                <a:sym typeface="Calibri"/>
              </a:rPr>
              <a:t>UTEL ante el panorama actual</a:t>
            </a:r>
            <a:endParaRPr sz="1100" b="1"/>
          </a:p>
        </p:txBody>
      </p:sp>
      <p:sp>
        <p:nvSpPr>
          <p:cNvPr id="126" name="Google Shape;126;p18"/>
          <p:cNvSpPr txBox="1"/>
          <p:nvPr/>
        </p:nvSpPr>
        <p:spPr>
          <a:xfrm>
            <a:off x="636125" y="1619225"/>
            <a:ext cx="7998300" cy="30387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None/>
            </a:pPr>
            <a:r>
              <a:rPr lang="en-US" sz="2000" b="1" dirty="0">
                <a:solidFill>
                  <a:srgbClr val="00634F"/>
                </a:solidFill>
                <a:latin typeface="Calibri"/>
                <a:ea typeface="Calibri"/>
                <a:cs typeface="Calibri"/>
                <a:sym typeface="Calibri"/>
              </a:rPr>
              <a:t>¿</a:t>
            </a:r>
            <a:r>
              <a:rPr lang="en-US" sz="2000" b="1" dirty="0" err="1">
                <a:solidFill>
                  <a:srgbClr val="00634F"/>
                </a:solidFill>
                <a:latin typeface="Calibri"/>
                <a:ea typeface="Calibri"/>
                <a:cs typeface="Calibri"/>
                <a:sym typeface="Calibri"/>
              </a:rPr>
              <a:t>Cómo</a:t>
            </a:r>
            <a:r>
              <a:rPr lang="en-US" sz="2000" b="1" dirty="0">
                <a:solidFill>
                  <a:srgbClr val="00634F"/>
                </a:solidFill>
                <a:latin typeface="Calibri"/>
                <a:ea typeface="Calibri"/>
                <a:cs typeface="Calibri"/>
                <a:sym typeface="Calibri"/>
              </a:rPr>
              <a:t> </a:t>
            </a:r>
            <a:r>
              <a:rPr lang="en-US" sz="2000" b="1" dirty="0" err="1">
                <a:solidFill>
                  <a:srgbClr val="00634F"/>
                </a:solidFill>
                <a:latin typeface="Calibri"/>
                <a:ea typeface="Calibri"/>
                <a:cs typeface="Calibri"/>
                <a:sym typeface="Calibri"/>
              </a:rPr>
              <a:t>respondemos</a:t>
            </a:r>
            <a:r>
              <a:rPr lang="en-US" sz="2000" b="1" dirty="0">
                <a:solidFill>
                  <a:srgbClr val="00634F"/>
                </a:solidFill>
                <a:latin typeface="Calibri"/>
                <a:ea typeface="Calibri"/>
                <a:cs typeface="Calibri"/>
                <a:sym typeface="Calibri"/>
              </a:rPr>
              <a:t> a la </a:t>
            </a:r>
            <a:r>
              <a:rPr lang="en-US" sz="2000" b="1" dirty="0" err="1">
                <a:solidFill>
                  <a:srgbClr val="00634F"/>
                </a:solidFill>
                <a:latin typeface="Calibri"/>
                <a:ea typeface="Calibri"/>
                <a:cs typeface="Calibri"/>
                <a:sym typeface="Calibri"/>
              </a:rPr>
              <a:t>demanda</a:t>
            </a:r>
            <a:r>
              <a:rPr lang="en-US" sz="2000" b="1" dirty="0">
                <a:solidFill>
                  <a:srgbClr val="00634F"/>
                </a:solidFill>
                <a:latin typeface="Calibri"/>
                <a:ea typeface="Calibri"/>
                <a:cs typeface="Calibri"/>
                <a:sym typeface="Calibri"/>
              </a:rPr>
              <a:t> </a:t>
            </a:r>
            <a:r>
              <a:rPr lang="en-US" sz="2000" b="1" dirty="0" err="1">
                <a:solidFill>
                  <a:srgbClr val="00634F"/>
                </a:solidFill>
                <a:latin typeface="Calibri"/>
                <a:ea typeface="Calibri"/>
                <a:cs typeface="Calibri"/>
                <a:sym typeface="Calibri"/>
              </a:rPr>
              <a:t>laboral</a:t>
            </a:r>
            <a:r>
              <a:rPr lang="en-US" sz="2000" b="1" dirty="0">
                <a:solidFill>
                  <a:srgbClr val="00634F"/>
                </a:solidFill>
                <a:latin typeface="Calibri"/>
                <a:ea typeface="Calibri"/>
                <a:cs typeface="Calibri"/>
                <a:sym typeface="Calibri"/>
              </a:rPr>
              <a:t>?</a:t>
            </a:r>
            <a:endParaRPr sz="2000" b="1" dirty="0">
              <a:solidFill>
                <a:srgbClr val="00634F"/>
              </a:solidFill>
              <a:latin typeface="Calibri"/>
              <a:ea typeface="Calibri"/>
              <a:cs typeface="Calibri"/>
              <a:sym typeface="Calibri"/>
            </a:endParaRPr>
          </a:p>
          <a:p>
            <a:pPr marL="0" lvl="0" indent="0" algn="just" rtl="0">
              <a:lnSpc>
                <a:spcPct val="100000"/>
              </a:lnSpc>
              <a:spcBef>
                <a:spcPts val="1000"/>
              </a:spcBef>
              <a:spcAft>
                <a:spcPts val="0"/>
              </a:spcAft>
              <a:buNone/>
            </a:pPr>
            <a:r>
              <a:rPr lang="en-US" sz="1600" dirty="0" err="1">
                <a:solidFill>
                  <a:schemeClr val="dk1"/>
                </a:solidFill>
                <a:latin typeface="Calibri"/>
                <a:ea typeface="Calibri"/>
                <a:cs typeface="Calibri"/>
                <a:sym typeface="Calibri"/>
              </a:rPr>
              <a:t>Diseñando</a:t>
            </a:r>
            <a:r>
              <a:rPr lang="en-US" sz="1600" dirty="0">
                <a:solidFill>
                  <a:schemeClr val="dk1"/>
                </a:solidFill>
                <a:latin typeface="Calibri"/>
                <a:ea typeface="Calibri"/>
                <a:cs typeface="Calibri"/>
                <a:sym typeface="Calibri"/>
              </a:rPr>
              <a:t> planes de </a:t>
            </a:r>
            <a:r>
              <a:rPr lang="en-US" sz="1600" dirty="0" err="1">
                <a:solidFill>
                  <a:schemeClr val="dk1"/>
                </a:solidFill>
                <a:latin typeface="Calibri"/>
                <a:ea typeface="Calibri"/>
                <a:cs typeface="Calibri"/>
                <a:sym typeface="Calibri"/>
              </a:rPr>
              <a:t>estudio</a:t>
            </a:r>
            <a:r>
              <a:rPr lang="en-US" sz="1600" dirty="0">
                <a:solidFill>
                  <a:schemeClr val="dk1"/>
                </a:solidFill>
                <a:latin typeface="Calibri"/>
                <a:ea typeface="Calibri"/>
                <a:cs typeface="Calibri"/>
                <a:sym typeface="Calibri"/>
              </a:rPr>
              <a:t> que </a:t>
            </a:r>
            <a:r>
              <a:rPr lang="en-US" sz="1600" dirty="0" err="1">
                <a:solidFill>
                  <a:schemeClr val="dk1"/>
                </a:solidFill>
                <a:latin typeface="Calibri"/>
                <a:ea typeface="Calibri"/>
                <a:cs typeface="Calibri"/>
                <a:sym typeface="Calibri"/>
              </a:rPr>
              <a:t>respondan</a:t>
            </a:r>
            <a:r>
              <a:rPr lang="en-US" sz="1600" dirty="0">
                <a:solidFill>
                  <a:schemeClr val="dk1"/>
                </a:solidFill>
                <a:latin typeface="Calibri"/>
                <a:ea typeface="Calibri"/>
                <a:cs typeface="Calibri"/>
                <a:sym typeface="Calibri"/>
              </a:rPr>
              <a:t> a las </a:t>
            </a:r>
            <a:r>
              <a:rPr lang="en-US" sz="1600" dirty="0" err="1">
                <a:solidFill>
                  <a:schemeClr val="dk1"/>
                </a:solidFill>
                <a:latin typeface="Calibri"/>
                <a:ea typeface="Calibri"/>
                <a:cs typeface="Calibri"/>
                <a:sym typeface="Calibri"/>
              </a:rPr>
              <a:t>necesidades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reales</a:t>
            </a:r>
            <a:r>
              <a:rPr lang="en-US" sz="1600" dirty="0">
                <a:solidFill>
                  <a:schemeClr val="dk1"/>
                </a:solidFill>
                <a:latin typeface="Calibri"/>
                <a:ea typeface="Calibri"/>
                <a:cs typeface="Calibri"/>
                <a:sym typeface="Calibri"/>
              </a:rPr>
              <a:t> de </a:t>
            </a:r>
            <a:r>
              <a:rPr lang="en-US" sz="1600" dirty="0" err="1">
                <a:solidFill>
                  <a:schemeClr val="dk1"/>
                </a:solidFill>
                <a:latin typeface="Calibri"/>
                <a:ea typeface="Calibri"/>
                <a:cs typeface="Calibri"/>
                <a:sym typeface="Calibri"/>
              </a:rPr>
              <a:t>los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diversos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sectores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económicos</a:t>
            </a:r>
            <a:r>
              <a:rPr lang="en-US" sz="1600" dirty="0">
                <a:solidFill>
                  <a:schemeClr val="dk1"/>
                </a:solidFill>
                <a:latin typeface="Calibri"/>
                <a:ea typeface="Calibri"/>
                <a:cs typeface="Calibri"/>
                <a:sym typeface="Calibri"/>
              </a:rPr>
              <a:t> y </a:t>
            </a:r>
            <a:r>
              <a:rPr lang="en-US" sz="1600" dirty="0" err="1">
                <a:solidFill>
                  <a:schemeClr val="dk1"/>
                </a:solidFill>
                <a:latin typeface="Calibri"/>
                <a:ea typeface="Calibri"/>
                <a:cs typeface="Calibri"/>
                <a:sym typeface="Calibri"/>
              </a:rPr>
              <a:t>desarrollando</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en</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nuestros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alumnos</a:t>
            </a:r>
            <a:r>
              <a:rPr lang="en-US" sz="1600" dirty="0">
                <a:solidFill>
                  <a:schemeClr val="dk1"/>
                </a:solidFill>
                <a:latin typeface="Calibri"/>
                <a:ea typeface="Calibri"/>
                <a:cs typeface="Calibri"/>
                <a:sym typeface="Calibri"/>
              </a:rPr>
              <a:t>, las </a:t>
            </a:r>
            <a:r>
              <a:rPr lang="en-US" sz="1600" dirty="0" err="1">
                <a:solidFill>
                  <a:schemeClr val="dk1"/>
                </a:solidFill>
                <a:latin typeface="Calibri"/>
                <a:ea typeface="Calibri"/>
                <a:cs typeface="Calibri"/>
                <a:sym typeface="Calibri"/>
              </a:rPr>
              <a:t>competencias</a:t>
            </a:r>
            <a:r>
              <a:rPr lang="en-US" sz="1600" dirty="0">
                <a:solidFill>
                  <a:schemeClr val="dk1"/>
                </a:solidFill>
                <a:latin typeface="Calibri"/>
                <a:ea typeface="Calibri"/>
                <a:cs typeface="Calibri"/>
                <a:sym typeface="Calibri"/>
              </a:rPr>
              <a:t> que se </a:t>
            </a:r>
            <a:r>
              <a:rPr lang="en-US" sz="1600" dirty="0" err="1">
                <a:solidFill>
                  <a:schemeClr val="dk1"/>
                </a:solidFill>
                <a:latin typeface="Calibri"/>
                <a:ea typeface="Calibri"/>
                <a:cs typeface="Calibri"/>
                <a:sym typeface="Calibri"/>
              </a:rPr>
              <a:t>buscan</a:t>
            </a:r>
            <a:r>
              <a:rPr lang="en-US" sz="1600" dirty="0">
                <a:solidFill>
                  <a:schemeClr val="dk1"/>
                </a:solidFill>
                <a:latin typeface="Calibri"/>
                <a:ea typeface="Calibri"/>
                <a:cs typeface="Calibri"/>
                <a:sym typeface="Calibri"/>
              </a:rPr>
              <a:t> con mayor </a:t>
            </a:r>
            <a:r>
              <a:rPr lang="en-US" sz="1600" dirty="0" err="1">
                <a:solidFill>
                  <a:schemeClr val="dk1"/>
                </a:solidFill>
                <a:latin typeface="Calibri"/>
                <a:ea typeface="Calibri"/>
                <a:cs typeface="Calibri"/>
                <a:sym typeface="Calibri"/>
              </a:rPr>
              <a:t>frecuencia</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en</a:t>
            </a:r>
            <a:r>
              <a:rPr lang="en-US" sz="1600" dirty="0">
                <a:solidFill>
                  <a:schemeClr val="dk1"/>
                </a:solidFill>
                <a:latin typeface="Calibri"/>
                <a:ea typeface="Calibri"/>
                <a:cs typeface="Calibri"/>
                <a:sym typeface="Calibri"/>
              </a:rPr>
              <a:t> las </a:t>
            </a:r>
            <a:r>
              <a:rPr lang="en-US" sz="1600" dirty="0" err="1">
                <a:solidFill>
                  <a:schemeClr val="dk1"/>
                </a:solidFill>
                <a:latin typeface="Calibri"/>
                <a:ea typeface="Calibri"/>
                <a:cs typeface="Calibri"/>
                <a:sym typeface="Calibri"/>
              </a:rPr>
              <a:t>organizaciones</a:t>
            </a:r>
            <a:r>
              <a:rPr lang="en-US"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a:p>
            <a:pPr marL="0" lvl="0" indent="0" algn="just" rtl="0">
              <a:lnSpc>
                <a:spcPct val="100000"/>
              </a:lnSpc>
              <a:spcBef>
                <a:spcPts val="1000"/>
              </a:spcBef>
              <a:spcAft>
                <a:spcPts val="0"/>
              </a:spcAft>
              <a:buClr>
                <a:schemeClr val="dk1"/>
              </a:buClr>
              <a:buSzPts val="1100"/>
              <a:buFont typeface="Arial"/>
              <a:buNone/>
            </a:pPr>
            <a:r>
              <a:rPr lang="en-US" sz="1600" dirty="0" err="1">
                <a:solidFill>
                  <a:schemeClr val="dk1"/>
                </a:solidFill>
                <a:latin typeface="Calibri"/>
                <a:ea typeface="Calibri"/>
                <a:cs typeface="Calibri"/>
                <a:sym typeface="Calibri"/>
              </a:rPr>
              <a:t>Además</a:t>
            </a:r>
            <a:r>
              <a:rPr lang="en-US" sz="1600" dirty="0">
                <a:solidFill>
                  <a:schemeClr val="dk1"/>
                </a:solidFill>
                <a:latin typeface="Calibri"/>
                <a:ea typeface="Calibri"/>
                <a:cs typeface="Calibri"/>
                <a:sym typeface="Calibri"/>
              </a:rPr>
              <a:t> de </a:t>
            </a:r>
            <a:r>
              <a:rPr lang="en-US" sz="1600" dirty="0" err="1">
                <a:solidFill>
                  <a:schemeClr val="dk1"/>
                </a:solidFill>
                <a:latin typeface="Calibri"/>
                <a:ea typeface="Calibri"/>
                <a:cs typeface="Calibri"/>
                <a:sym typeface="Calibri"/>
              </a:rPr>
              <a:t>establecer</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alianzas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estratégicas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como</a:t>
            </a:r>
            <a:r>
              <a:rPr lang="en-US" sz="1600" dirty="0">
                <a:solidFill>
                  <a:schemeClr val="dk1"/>
                </a:solidFill>
                <a:latin typeface="Calibri"/>
                <a:ea typeface="Calibri"/>
                <a:cs typeface="Calibri"/>
                <a:sym typeface="Calibri"/>
              </a:rPr>
              <a:t> la de UTEL + </a:t>
            </a:r>
            <a:r>
              <a:rPr lang="en-US" sz="1600" dirty="0" err="1">
                <a:solidFill>
                  <a:schemeClr val="dk1"/>
                </a:solidFill>
                <a:latin typeface="Calibri"/>
                <a:ea typeface="Calibri"/>
                <a:cs typeface="Calibri"/>
                <a:sym typeface="Calibri"/>
              </a:rPr>
              <a:t>OCCMundial</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colaborando</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en</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proyectos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como</a:t>
            </a:r>
            <a:r>
              <a:rPr lang="en-US" sz="1600" dirty="0">
                <a:solidFill>
                  <a:schemeClr val="dk1"/>
                </a:solidFill>
                <a:latin typeface="Calibri"/>
                <a:ea typeface="Calibri"/>
                <a:cs typeface="Calibri"/>
                <a:sym typeface="Calibri"/>
              </a:rPr>
              <a:t> el </a:t>
            </a:r>
            <a:r>
              <a:rPr lang="en-US" sz="1600" dirty="0" err="1">
                <a:solidFill>
                  <a:schemeClr val="dk1"/>
                </a:solidFill>
                <a:latin typeface="Calibri"/>
                <a:ea typeface="Calibri"/>
                <a:cs typeface="Calibri"/>
                <a:sym typeface="Calibri"/>
              </a:rPr>
              <a:t>estudio</a:t>
            </a:r>
            <a:r>
              <a:rPr lang="en-US" sz="1600" dirty="0">
                <a:solidFill>
                  <a:schemeClr val="dk1"/>
                </a:solidFill>
                <a:latin typeface="Calibri"/>
                <a:ea typeface="Calibri"/>
                <a:cs typeface="Calibri"/>
                <a:sym typeface="Calibri"/>
              </a:rPr>
              <a:t> </a:t>
            </a:r>
            <a:r>
              <a:rPr lang="en-US" sz="1600" b="1" dirty="0">
                <a:solidFill>
                  <a:schemeClr val="dk1"/>
                </a:solidFill>
                <a:latin typeface="Calibri"/>
                <a:ea typeface="Calibri"/>
                <a:cs typeface="Calibri"/>
                <a:sym typeface="Calibri"/>
              </a:rPr>
              <a:t>“</a:t>
            </a:r>
            <a:r>
              <a:rPr lang="en-US" sz="1600" b="1" dirty="0" err="1">
                <a:solidFill>
                  <a:schemeClr val="dk1"/>
                </a:solidFill>
                <a:latin typeface="Calibri"/>
                <a:ea typeface="Calibri"/>
                <a:cs typeface="Calibri"/>
                <a:sym typeface="Calibri"/>
              </a:rPr>
              <a:t>Tendencias</a:t>
            </a:r>
            <a:r>
              <a:rPr lang="en-US" sz="1600" b="1" dirty="0">
                <a:solidFill>
                  <a:schemeClr val="dk1"/>
                </a:solidFill>
                <a:latin typeface="Calibri"/>
                <a:ea typeface="Calibri"/>
                <a:cs typeface="Calibri"/>
                <a:sym typeface="Calibri"/>
              </a:rPr>
              <a:t> de </a:t>
            </a:r>
            <a:r>
              <a:rPr lang="en-US" sz="1600" b="1" dirty="0" err="1">
                <a:solidFill>
                  <a:schemeClr val="dk1"/>
                </a:solidFill>
                <a:latin typeface="Calibri"/>
                <a:ea typeface="Calibri"/>
                <a:cs typeface="Calibri"/>
                <a:sym typeface="Calibri"/>
              </a:rPr>
              <a:t>empleabilidad</a:t>
            </a:r>
            <a:r>
              <a:rPr lang="en-US" sz="1600" b="1" dirty="0">
                <a:solidFill>
                  <a:schemeClr val="dk1"/>
                </a:solidFill>
                <a:latin typeface="Calibri"/>
                <a:ea typeface="Calibri"/>
                <a:cs typeface="Calibri"/>
                <a:sym typeface="Calibri"/>
              </a:rPr>
              <a:t> 2018” </a:t>
            </a:r>
            <a:r>
              <a:rPr lang="en-US" sz="1600" dirty="0" smtClean="0">
                <a:solidFill>
                  <a:schemeClr val="dk1"/>
                </a:solidFill>
                <a:latin typeface="Calibri"/>
                <a:ea typeface="Calibri"/>
                <a:cs typeface="Calibri"/>
                <a:sym typeface="Calibri"/>
              </a:rPr>
              <a:t>que </a:t>
            </a:r>
            <a:r>
              <a:rPr lang="en-US" sz="1600" dirty="0" err="1">
                <a:solidFill>
                  <a:schemeClr val="dk1"/>
                </a:solidFill>
                <a:latin typeface="Calibri"/>
                <a:ea typeface="Calibri"/>
                <a:cs typeface="Calibri"/>
                <a:sym typeface="Calibri"/>
              </a:rPr>
              <a:t>permite</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conocer</a:t>
            </a:r>
            <a:r>
              <a:rPr lang="en-US" sz="1600" dirty="0">
                <a:solidFill>
                  <a:schemeClr val="dk1"/>
                </a:solidFill>
                <a:latin typeface="Calibri"/>
                <a:ea typeface="Calibri"/>
                <a:cs typeface="Calibri"/>
                <a:sym typeface="Calibri"/>
              </a:rPr>
              <a:t> las </a:t>
            </a:r>
            <a:r>
              <a:rPr lang="en-US" sz="1600" dirty="0" err="1">
                <a:solidFill>
                  <a:schemeClr val="dk1"/>
                </a:solidFill>
                <a:latin typeface="Calibri"/>
                <a:ea typeface="Calibri"/>
                <a:cs typeface="Calibri"/>
                <a:sym typeface="Calibri"/>
              </a:rPr>
              <a:t>carreras</a:t>
            </a:r>
            <a:r>
              <a:rPr lang="en-US" sz="1600" dirty="0">
                <a:solidFill>
                  <a:schemeClr val="dk1"/>
                </a:solidFill>
                <a:latin typeface="Calibri"/>
                <a:ea typeface="Calibri"/>
                <a:cs typeface="Calibri"/>
                <a:sym typeface="Calibri"/>
              </a:rPr>
              <a:t> con </a:t>
            </a:r>
            <a:r>
              <a:rPr lang="en-US" sz="1600" dirty="0" err="1">
                <a:solidFill>
                  <a:schemeClr val="dk1"/>
                </a:solidFill>
                <a:latin typeface="Calibri"/>
                <a:ea typeface="Calibri"/>
                <a:cs typeface="Calibri"/>
                <a:sym typeface="Calibri"/>
              </a:rPr>
              <a:t>más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vacantes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disponibles</a:t>
            </a:r>
            <a:r>
              <a:rPr lang="en-US" sz="1600" dirty="0">
                <a:solidFill>
                  <a:schemeClr val="dk1"/>
                </a:solidFill>
                <a:latin typeface="Calibri"/>
                <a:ea typeface="Calibri"/>
                <a:cs typeface="Calibri"/>
                <a:sym typeface="Calibri"/>
              </a:rPr>
              <a:t>, las </a:t>
            </a:r>
            <a:r>
              <a:rPr lang="en-US" sz="1600" dirty="0" err="1">
                <a:solidFill>
                  <a:schemeClr val="dk1"/>
                </a:solidFill>
                <a:latin typeface="Calibri"/>
                <a:ea typeface="Calibri"/>
                <a:cs typeface="Calibri"/>
                <a:sym typeface="Calibri"/>
              </a:rPr>
              <a:t>habilidades</a:t>
            </a:r>
            <a:r>
              <a:rPr lang="en-US" sz="1600" dirty="0">
                <a:solidFill>
                  <a:schemeClr val="dk1"/>
                </a:solidFill>
                <a:latin typeface="Calibri"/>
                <a:ea typeface="Calibri"/>
                <a:cs typeface="Calibri"/>
                <a:sym typeface="Calibri"/>
              </a:rPr>
              <a:t> que </a:t>
            </a:r>
            <a:r>
              <a:rPr lang="en-US" sz="1600" dirty="0" err="1">
                <a:solidFill>
                  <a:schemeClr val="dk1"/>
                </a:solidFill>
                <a:latin typeface="Calibri"/>
                <a:ea typeface="Calibri"/>
                <a:cs typeface="Calibri"/>
                <a:sym typeface="Calibri"/>
              </a:rPr>
              <a:t>buscan</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los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reclutadores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más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allá</a:t>
            </a:r>
            <a:r>
              <a:rPr lang="en-US" sz="1600" dirty="0">
                <a:solidFill>
                  <a:schemeClr val="dk1"/>
                </a:solidFill>
                <a:latin typeface="Calibri"/>
                <a:ea typeface="Calibri"/>
                <a:cs typeface="Calibri"/>
                <a:sym typeface="Calibri"/>
              </a:rPr>
              <a:t> de </a:t>
            </a:r>
            <a:r>
              <a:rPr lang="en-US" sz="1600" dirty="0" err="1">
                <a:solidFill>
                  <a:schemeClr val="dk1"/>
                </a:solidFill>
                <a:latin typeface="Calibri"/>
                <a:ea typeface="Calibri"/>
                <a:cs typeface="Calibri"/>
                <a:sym typeface="Calibri"/>
              </a:rPr>
              <a:t>los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conocimientos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técnicos</a:t>
            </a:r>
            <a:r>
              <a:rPr lang="en-US" sz="1600" dirty="0">
                <a:solidFill>
                  <a:schemeClr val="dk1"/>
                </a:solidFill>
                <a:latin typeface="Calibri"/>
                <a:ea typeface="Calibri"/>
                <a:cs typeface="Calibri"/>
                <a:sym typeface="Calibri"/>
              </a:rPr>
              <a:t> y las </a:t>
            </a:r>
            <a:r>
              <a:rPr lang="en-US" sz="1600" dirty="0" err="1">
                <a:solidFill>
                  <a:schemeClr val="dk1"/>
                </a:solidFill>
                <a:latin typeface="Calibri"/>
                <a:ea typeface="Calibri"/>
                <a:cs typeface="Calibri"/>
                <a:sym typeface="Calibri"/>
              </a:rPr>
              <a:t>competencias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profesionales</a:t>
            </a:r>
            <a:r>
              <a:rPr lang="en-US" sz="1600" dirty="0">
                <a:solidFill>
                  <a:schemeClr val="dk1"/>
                </a:solidFill>
                <a:latin typeface="Calibri"/>
                <a:ea typeface="Calibri"/>
                <a:cs typeface="Calibri"/>
                <a:sym typeface="Calibri"/>
              </a:rPr>
              <a:t> que se </a:t>
            </a:r>
            <a:r>
              <a:rPr lang="en-US" sz="1600" dirty="0" err="1">
                <a:solidFill>
                  <a:schemeClr val="dk1"/>
                </a:solidFill>
                <a:latin typeface="Calibri"/>
                <a:ea typeface="Calibri"/>
                <a:cs typeface="Calibri"/>
                <a:sym typeface="Calibri"/>
              </a:rPr>
              <a:t>desarrollan</a:t>
            </a:r>
            <a:r>
              <a:rPr lang="en-US" sz="1600" dirty="0">
                <a:solidFill>
                  <a:schemeClr val="dk1"/>
                </a:solidFill>
                <a:latin typeface="Calibri"/>
                <a:ea typeface="Calibri"/>
                <a:cs typeface="Calibri"/>
                <a:sym typeface="Calibri"/>
              </a:rPr>
              <a:t> al </a:t>
            </a:r>
            <a:r>
              <a:rPr lang="en-US" sz="1600" dirty="0" err="1">
                <a:solidFill>
                  <a:schemeClr val="dk1"/>
                </a:solidFill>
                <a:latin typeface="Calibri"/>
                <a:ea typeface="Calibri"/>
                <a:cs typeface="Calibri"/>
                <a:sym typeface="Calibri"/>
              </a:rPr>
              <a:t>realizar</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estudios</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en</a:t>
            </a:r>
            <a:r>
              <a:rPr lang="en-US" sz="1600" dirty="0">
                <a:solidFill>
                  <a:schemeClr val="dk1"/>
                </a:solidFill>
                <a:latin typeface="Calibri"/>
                <a:ea typeface="Calibri"/>
                <a:cs typeface="Calibri"/>
                <a:sym typeface="Calibri"/>
              </a:rPr>
              <a:t> </a:t>
            </a:r>
            <a:r>
              <a:rPr lang="en-US" sz="1600" dirty="0" err="1">
                <a:solidFill>
                  <a:schemeClr val="dk1"/>
                </a:solidFill>
                <a:latin typeface="Calibri"/>
                <a:ea typeface="Calibri"/>
                <a:cs typeface="Calibri"/>
                <a:sym typeface="Calibri"/>
              </a:rPr>
              <a:t>línea</a:t>
            </a:r>
            <a:r>
              <a:rPr lang="en-US" sz="1600" dirty="0">
                <a:solidFill>
                  <a:schemeClr val="dk1"/>
                </a:solidFill>
                <a:latin typeface="Calibri"/>
                <a:ea typeface="Calibri"/>
                <a:cs typeface="Calibri"/>
                <a:sym typeface="Calibri"/>
              </a:rPr>
              <a:t>.</a:t>
            </a:r>
            <a:endParaRPr sz="1600" dirty="0">
              <a:solidFill>
                <a:schemeClr val="dk1"/>
              </a:solidFill>
              <a:latin typeface="Calibri"/>
              <a:ea typeface="Calibri"/>
              <a:cs typeface="Calibri"/>
              <a:sym typeface="Calibri"/>
            </a:endParaRPr>
          </a:p>
          <a:p>
            <a:pPr marL="0" lvl="0" indent="0" algn="just" rtl="0">
              <a:spcBef>
                <a:spcPts val="1000"/>
              </a:spcBef>
              <a:spcAft>
                <a:spcPts val="0"/>
              </a:spcAft>
              <a:buNone/>
            </a:pPr>
            <a:endParaRPr sz="1200" dirty="0">
              <a:solidFill>
                <a:srgbClr val="747474"/>
              </a:solidFill>
            </a:endParaRPr>
          </a:p>
          <a:p>
            <a:pPr marL="0" lvl="0" indent="0" algn="l" rtl="0">
              <a:lnSpc>
                <a:spcPct val="115000"/>
              </a:lnSpc>
              <a:spcBef>
                <a:spcPts val="2700"/>
              </a:spcBef>
              <a:spcAft>
                <a:spcPts val="0"/>
              </a:spcAft>
              <a:buClr>
                <a:schemeClr val="dk1"/>
              </a:buClr>
              <a:buSzPts val="1100"/>
              <a:buFont typeface="Arial"/>
              <a:buNone/>
            </a:pPr>
            <a:endParaRPr sz="1200" dirty="0">
              <a:solidFill>
                <a:srgbClr val="747474"/>
              </a:solidFill>
            </a:endParaRPr>
          </a:p>
          <a:p>
            <a:pPr marL="0" lvl="0" indent="0" algn="just" rtl="0">
              <a:spcBef>
                <a:spcPts val="0"/>
              </a:spcBef>
              <a:spcAft>
                <a:spcPts val="0"/>
              </a:spcAft>
              <a:buNone/>
            </a:pPr>
            <a:endParaRPr sz="1600" b="1" dirty="0">
              <a:latin typeface="Calibri"/>
              <a:ea typeface="Calibri"/>
              <a:cs typeface="Calibri"/>
              <a:sym typeface="Calibri"/>
            </a:endParaRPr>
          </a:p>
          <a:p>
            <a:pPr marL="0" lvl="0" indent="0" algn="just" rtl="0">
              <a:spcBef>
                <a:spcPts val="2700"/>
              </a:spcBef>
              <a:spcAft>
                <a:spcPts val="0"/>
              </a:spcAft>
              <a:buNone/>
            </a:pPr>
            <a:endParaRPr dirty="0">
              <a:latin typeface="Calibri"/>
              <a:ea typeface="Calibri"/>
              <a:cs typeface="Calibri"/>
              <a:sym typeface="Calibri"/>
            </a:endParaRPr>
          </a:p>
          <a:p>
            <a:pPr marL="0" lvl="0" indent="0" algn="just" rtl="0">
              <a:lnSpc>
                <a:spcPct val="115000"/>
              </a:lnSpc>
              <a:spcBef>
                <a:spcPts val="0"/>
              </a:spcBef>
              <a:spcAft>
                <a:spcPts val="800"/>
              </a:spcAft>
              <a:buNone/>
            </a:pPr>
            <a:endParaRPr dirty="0"/>
          </a:p>
        </p:txBody>
      </p:sp>
      <p:pic>
        <p:nvPicPr>
          <p:cNvPr id="127" name="Google Shape;127;p18"/>
          <p:cNvPicPr preferRelativeResize="0"/>
          <p:nvPr/>
        </p:nvPicPr>
        <p:blipFill>
          <a:blip r:embed="rId4">
            <a:alphaModFix/>
          </a:blip>
          <a:stretch>
            <a:fillRect/>
          </a:stretch>
        </p:blipFill>
        <p:spPr>
          <a:xfrm>
            <a:off x="2162175" y="4531325"/>
            <a:ext cx="4819650" cy="1821850"/>
          </a:xfrm>
          <a:prstGeom prst="rect">
            <a:avLst/>
          </a:prstGeom>
          <a:noFill/>
          <a:ln>
            <a:noFill/>
          </a:ln>
        </p:spPr>
      </p:pic>
      <p:cxnSp>
        <p:nvCxnSpPr>
          <p:cNvPr id="128" name="Google Shape;128;p18"/>
          <p:cNvCxnSpPr/>
          <p:nvPr/>
        </p:nvCxnSpPr>
        <p:spPr>
          <a:xfrm>
            <a:off x="636125" y="1252400"/>
            <a:ext cx="566400" cy="0"/>
          </a:xfrm>
          <a:prstGeom prst="straightConnector1">
            <a:avLst/>
          </a:prstGeom>
          <a:noFill/>
          <a:ln w="28575" cap="flat" cmpd="sng">
            <a:solidFill>
              <a:srgbClr val="84C32C"/>
            </a:solidFill>
            <a:prstDash val="solid"/>
            <a:miter lim="800000"/>
            <a:headEnd type="none" w="med" len="med"/>
            <a:tailEnd type="none" w="med" len="med"/>
          </a:ln>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texto"/>
          <p:cNvSpPr>
            <a:spLocks noGrp="1"/>
          </p:cNvSpPr>
          <p:nvPr>
            <p:ph type="body" idx="1"/>
          </p:nvPr>
        </p:nvSpPr>
        <p:spPr/>
        <p:txBody>
          <a:bodyPr/>
          <a:lstStyle/>
          <a:p>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889"/>
            <a:ext cx="9129713"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280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28" y="228600"/>
            <a:ext cx="6058885" cy="5557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29" y="5791200"/>
            <a:ext cx="6058884"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4868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66697"/>
            <a:ext cx="6553200" cy="615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7914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1208</Words>
  <Application>Microsoft Office PowerPoint</Application>
  <PresentationFormat>Presentación en pantalla (4:3)</PresentationFormat>
  <Paragraphs>108</Paragraphs>
  <Slides>20</Slides>
  <Notes>17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20</vt:i4>
      </vt:variant>
    </vt:vector>
  </HeadingPairs>
  <TitlesOfParts>
    <vt:vector size="24" baseType="lpstr">
      <vt:lpstr>Arial</vt:lpstr>
      <vt:lpstr>Roboto</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Mejía Martínez</dc:creator>
  <cp:lastModifiedBy>Claudia Mejía Martínez</cp:lastModifiedBy>
  <cp:revision>7</cp:revision>
  <dcterms:modified xsi:type="dcterms:W3CDTF">2018-09-21T12:32:15Z</dcterms:modified>
</cp:coreProperties>
</file>