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98" r:id="rId3"/>
    <p:sldId id="486" r:id="rId4"/>
    <p:sldId id="457" r:id="rId5"/>
    <p:sldId id="487" r:id="rId6"/>
    <p:sldId id="521" r:id="rId7"/>
    <p:sldId id="495" r:id="rId8"/>
    <p:sldId id="496" r:id="rId9"/>
    <p:sldId id="488" r:id="rId10"/>
    <p:sldId id="490" r:id="rId11"/>
    <p:sldId id="491" r:id="rId12"/>
    <p:sldId id="492" r:id="rId13"/>
    <p:sldId id="452" r:id="rId14"/>
    <p:sldId id="499" r:id="rId15"/>
    <p:sldId id="506" r:id="rId16"/>
    <p:sldId id="502" r:id="rId17"/>
    <p:sldId id="503" r:id="rId18"/>
    <p:sldId id="507" r:id="rId19"/>
    <p:sldId id="500" r:id="rId20"/>
    <p:sldId id="504" r:id="rId21"/>
    <p:sldId id="508" r:id="rId22"/>
    <p:sldId id="498" r:id="rId23"/>
    <p:sldId id="505" r:id="rId24"/>
    <p:sldId id="509" r:id="rId25"/>
    <p:sldId id="510" r:id="rId26"/>
    <p:sldId id="511" r:id="rId27"/>
    <p:sldId id="512" r:id="rId28"/>
    <p:sldId id="514" r:id="rId29"/>
    <p:sldId id="516" r:id="rId30"/>
    <p:sldId id="515" r:id="rId31"/>
    <p:sldId id="493" r:id="rId32"/>
    <p:sldId id="494" r:id="rId33"/>
    <p:sldId id="517" r:id="rId34"/>
    <p:sldId id="519" r:id="rId35"/>
    <p:sldId id="520" r:id="rId36"/>
    <p:sldId id="518" r:id="rId37"/>
    <p:sldId id="497" r:id="rId38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23AD"/>
    <a:srgbClr val="A7A7FF"/>
    <a:srgbClr val="CC99FF"/>
    <a:srgbClr val="D19FAA"/>
    <a:srgbClr val="FFCCFF"/>
    <a:srgbClr val="B2D5DC"/>
    <a:srgbClr val="5D7391"/>
    <a:srgbClr val="4472C4"/>
    <a:srgbClr val="FF00FF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58" autoAdjust="0"/>
    <p:restoredTop sz="94660"/>
  </p:normalViewPr>
  <p:slideViewPr>
    <p:cSldViewPr snapToGrid="0">
      <p:cViewPr varScale="1">
        <p:scale>
          <a:sx n="74" d="100"/>
          <a:sy n="74" d="100"/>
        </p:scale>
        <p:origin x="5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82E49-FA38-46EB-BF24-D5811B6E776B}" type="datetimeFigureOut">
              <a:rPr lang="es-MX" smtClean="0"/>
              <a:t>20/09/2018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70816-111E-455E-A41A-285A4BBD013F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286631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82E49-FA38-46EB-BF24-D5811B6E776B}" type="datetimeFigureOut">
              <a:rPr lang="es-MX" smtClean="0"/>
              <a:t>20/09/2018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70816-111E-455E-A41A-285A4BBD013F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820411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82E49-FA38-46EB-BF24-D5811B6E776B}" type="datetimeFigureOut">
              <a:rPr lang="es-MX" smtClean="0"/>
              <a:t>20/09/2018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70816-111E-455E-A41A-285A4BBD013F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5306507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20899" y="2666999"/>
            <a:ext cx="9156700" cy="885826"/>
          </a:xfrm>
        </p:spPr>
        <p:txBody>
          <a:bodyPr anchor="b">
            <a:normAutofit/>
          </a:bodyPr>
          <a:lstStyle>
            <a:lvl1pPr algn="l">
              <a:defRPr sz="3000">
                <a:latin typeface="Franklin Gothic Demi" panose="020B0703020102020204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82E49-FA38-46EB-BF24-D5811B6E776B}" type="datetimeFigureOut">
              <a:rPr lang="es-MX" smtClean="0"/>
              <a:t>20/09/2018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70816-111E-455E-A41A-285A4BBD013F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1105179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cabezado de sec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2981325"/>
            <a:ext cx="10515600" cy="552450"/>
          </a:xfrm>
          <a:ln>
            <a:noFill/>
          </a:ln>
        </p:spPr>
        <p:txBody>
          <a:bodyPr anchor="b">
            <a:normAutofit/>
          </a:bodyPr>
          <a:lstStyle>
            <a:lvl1pPr algn="ctr">
              <a:defRPr sz="3000">
                <a:solidFill>
                  <a:srgbClr val="002060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82E49-FA38-46EB-BF24-D5811B6E776B}" type="datetimeFigureOut">
              <a:rPr lang="es-MX" smtClean="0"/>
              <a:t>20/09/2018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70816-111E-455E-A41A-285A4BBD013F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521008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82E49-FA38-46EB-BF24-D5811B6E776B}" type="datetimeFigureOut">
              <a:rPr lang="es-MX" smtClean="0"/>
              <a:t>20/09/2018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70816-111E-455E-A41A-285A4BBD013F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670649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82E49-FA38-46EB-BF24-D5811B6E776B}" type="datetimeFigureOut">
              <a:rPr lang="es-MX" smtClean="0"/>
              <a:t>20/09/2018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70816-111E-455E-A41A-285A4BBD013F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01988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82E49-FA38-46EB-BF24-D5811B6E776B}" type="datetimeFigureOut">
              <a:rPr lang="es-MX" smtClean="0"/>
              <a:t>20/09/2018</a:t>
            </a:fld>
            <a:endParaRPr lang="es-MX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70816-111E-455E-A41A-285A4BBD013F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287267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82E49-FA38-46EB-BF24-D5811B6E776B}" type="datetimeFigureOut">
              <a:rPr lang="es-MX" smtClean="0"/>
              <a:t>20/09/2018</a:t>
            </a:fld>
            <a:endParaRPr lang="es-MX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70816-111E-455E-A41A-285A4BBD013F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61958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82E49-FA38-46EB-BF24-D5811B6E776B}" type="datetimeFigureOut">
              <a:rPr lang="es-MX" smtClean="0"/>
              <a:t>20/09/2018</a:t>
            </a:fld>
            <a:endParaRPr lang="es-MX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70816-111E-455E-A41A-285A4BBD013F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474465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82E49-FA38-46EB-BF24-D5811B6E776B}" type="datetimeFigureOut">
              <a:rPr lang="es-MX" smtClean="0"/>
              <a:t>20/09/2018</a:t>
            </a:fld>
            <a:endParaRPr lang="es-MX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70816-111E-455E-A41A-285A4BBD013F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873329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82E49-FA38-46EB-BF24-D5811B6E776B}" type="datetimeFigureOut">
              <a:rPr lang="es-MX" smtClean="0"/>
              <a:t>20/09/2018</a:t>
            </a:fld>
            <a:endParaRPr lang="es-MX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70816-111E-455E-A41A-285A4BBD013F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128131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82E49-FA38-46EB-BF24-D5811B6E776B}" type="datetimeFigureOut">
              <a:rPr lang="es-MX" smtClean="0"/>
              <a:t>20/09/2018</a:t>
            </a:fld>
            <a:endParaRPr lang="es-MX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70816-111E-455E-A41A-285A4BBD013F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87876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082E49-FA38-46EB-BF24-D5811B6E776B}" type="datetimeFigureOut">
              <a:rPr lang="es-MX" smtClean="0"/>
              <a:t>20/09/2018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970816-111E-455E-A41A-285A4BBD013F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555274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microsoft.com/office/2007/relationships/hdphoto" Target="../media/hdphoto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10.jpe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7.png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8.png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3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3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microsoft.com/office/2007/relationships/hdphoto" Target="../media/hdphoto5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6.wdp"/><Relationship Id="rId4" Type="http://schemas.openxmlformats.org/officeDocument/2006/relationships/image" Target="../media/image36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redempleo.udg.mx/" TargetMode="External"/><Relationship Id="rId4" Type="http://schemas.openxmlformats.org/officeDocument/2006/relationships/image" Target="../media/image3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0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4296" y="2642431"/>
            <a:ext cx="266700" cy="876300"/>
          </a:xfrm>
          <a:prstGeom prst="rect">
            <a:avLst/>
          </a:prstGeom>
        </p:spPr>
      </p:pic>
      <p:sp>
        <p:nvSpPr>
          <p:cNvPr id="3" name="Título 2"/>
          <p:cNvSpPr>
            <a:spLocks noGrp="1"/>
          </p:cNvSpPr>
          <p:nvPr>
            <p:ph type="ctrTitle"/>
          </p:nvPr>
        </p:nvSpPr>
        <p:spPr>
          <a:xfrm>
            <a:off x="1827646" y="2489446"/>
            <a:ext cx="6419420" cy="2446538"/>
          </a:xfrm>
        </p:spPr>
        <p:txBody>
          <a:bodyPr>
            <a:normAutofit fontScale="90000"/>
          </a:bodyPr>
          <a:lstStyle/>
          <a:p>
            <a:r>
              <a:rPr lang="es-MX" sz="3600" dirty="0" smtClean="0"/>
              <a:t>Panel: </a:t>
            </a:r>
            <a:br>
              <a:rPr lang="es-MX" sz="3600" dirty="0" smtClean="0"/>
            </a:br>
            <a:r>
              <a:rPr lang="es-MX" sz="3600" dirty="0" smtClean="0"/>
              <a:t/>
            </a:r>
            <a:br>
              <a:rPr lang="es-MX" sz="3600" dirty="0" smtClean="0"/>
            </a:br>
            <a:r>
              <a:rPr lang="es-MX" sz="3600" dirty="0" smtClean="0"/>
              <a:t>Impacto </a:t>
            </a:r>
            <a:r>
              <a:rPr lang="es-MX" sz="3600" dirty="0"/>
              <a:t>en el mercado laboral </a:t>
            </a:r>
            <a:r>
              <a:rPr lang="es-MX" sz="3600" dirty="0" smtClean="0"/>
              <a:t/>
            </a:r>
            <a:br>
              <a:rPr lang="es-MX" sz="3600" dirty="0" smtClean="0"/>
            </a:br>
            <a:r>
              <a:rPr lang="es-MX" sz="3600" dirty="0" smtClean="0"/>
              <a:t>de </a:t>
            </a:r>
            <a:r>
              <a:rPr lang="es-MX" sz="3600" dirty="0"/>
              <a:t>los egresados</a:t>
            </a:r>
          </a:p>
        </p:txBody>
      </p:sp>
      <p:pic>
        <p:nvPicPr>
          <p:cNvPr id="1032" name="Picture 8" descr="Resultado de imagen para logo unadm sin fond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6" y="221942"/>
            <a:ext cx="2264963" cy="1447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454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199" y="177553"/>
            <a:ext cx="5189739" cy="949911"/>
          </a:xfrm>
        </p:spPr>
        <p:txBody>
          <a:bodyPr>
            <a:normAutofit/>
          </a:bodyPr>
          <a:lstStyle/>
          <a:p>
            <a:r>
              <a:rPr lang="es-419" sz="3600" b="1" dirty="0" smtClean="0">
                <a:solidFill>
                  <a:schemeClr val="accent5">
                    <a:lumMod val="75000"/>
                  </a:schemeClr>
                </a:solidFill>
              </a:rPr>
              <a:t>Estudio de egresados</a:t>
            </a:r>
            <a:endParaRPr lang="es-MX" sz="3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838199" y="3327095"/>
            <a:ext cx="1567371" cy="4749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419" sz="2000" b="1" dirty="0" smtClean="0">
                <a:solidFill>
                  <a:schemeClr val="accent5">
                    <a:lumMod val="75000"/>
                  </a:schemeClr>
                </a:solidFill>
              </a:rPr>
              <a:t>Bachillerato</a:t>
            </a:r>
            <a:endParaRPr lang="es-MX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4" name="Título 1"/>
          <p:cNvSpPr txBox="1">
            <a:spLocks/>
          </p:cNvSpPr>
          <p:nvPr/>
        </p:nvSpPr>
        <p:spPr>
          <a:xfrm>
            <a:off x="10195545" y="3327095"/>
            <a:ext cx="1514104" cy="4749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419" sz="2000" b="1" dirty="0" smtClean="0">
                <a:solidFill>
                  <a:schemeClr val="accent5">
                    <a:lumMod val="75000"/>
                  </a:schemeClr>
                </a:solidFill>
              </a:rPr>
              <a:t>Licenciatura</a:t>
            </a:r>
            <a:endParaRPr lang="es-MX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5" name="Título 1"/>
          <p:cNvSpPr txBox="1">
            <a:spLocks/>
          </p:cNvSpPr>
          <p:nvPr/>
        </p:nvSpPr>
        <p:spPr>
          <a:xfrm>
            <a:off x="5435122" y="6141506"/>
            <a:ext cx="1134354" cy="4749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419" sz="2000" b="1" dirty="0" smtClean="0">
                <a:solidFill>
                  <a:schemeClr val="accent5">
                    <a:lumMod val="75000"/>
                  </a:schemeClr>
                </a:solidFill>
              </a:rPr>
              <a:t>Posgrado</a:t>
            </a:r>
            <a:endParaRPr lang="es-MX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028" name="Picture 4" descr="Resultado de imagen para licenciatura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723" y="2844062"/>
            <a:ext cx="2742429" cy="2747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6280491" y="945471"/>
            <a:ext cx="3737500" cy="9321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419" sz="2000" dirty="0" smtClean="0">
                <a:solidFill>
                  <a:schemeClr val="accent5">
                    <a:lumMod val="75000"/>
                  </a:schemeClr>
                </a:solidFill>
              </a:rPr>
              <a:t>Recabando información histórica de las generaciones de UDGVirtual</a:t>
            </a:r>
            <a:endParaRPr lang="es-MX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430107" y="5069526"/>
            <a:ext cx="2872386" cy="9321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419" sz="2000" dirty="0" smtClean="0">
                <a:solidFill>
                  <a:schemeClr val="accent5">
                    <a:lumMod val="75000"/>
                  </a:schemeClr>
                </a:solidFill>
              </a:rPr>
              <a:t>Permite diagnosticar los programas educativos </a:t>
            </a:r>
            <a:endParaRPr lang="es-MX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8759352" y="5209350"/>
            <a:ext cx="2872386" cy="9321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419" sz="2000" dirty="0" smtClean="0">
                <a:solidFill>
                  <a:schemeClr val="accent5">
                    <a:lumMod val="75000"/>
                  </a:schemeClr>
                </a:solidFill>
              </a:rPr>
              <a:t>Apoya la toma de decisiones estratégicas</a:t>
            </a:r>
            <a:endParaRPr lang="es-MX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1" name="Picture 2" descr="http://www.udgvirtual.udg.mx/sites/default/files/logo_udgvirtual_marca_registrada_chic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3976" y="6470623"/>
            <a:ext cx="1810729" cy="233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6530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199" y="177553"/>
            <a:ext cx="5189739" cy="949911"/>
          </a:xfrm>
        </p:spPr>
        <p:txBody>
          <a:bodyPr>
            <a:normAutofit/>
          </a:bodyPr>
          <a:lstStyle/>
          <a:p>
            <a:r>
              <a:rPr lang="es-419" sz="3600" b="1" dirty="0" smtClean="0">
                <a:solidFill>
                  <a:schemeClr val="accent5">
                    <a:lumMod val="75000"/>
                  </a:schemeClr>
                </a:solidFill>
              </a:rPr>
              <a:t>Estudio de empleadores</a:t>
            </a:r>
            <a:endParaRPr lang="es-MX" sz="3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4" name="Título 1"/>
          <p:cNvSpPr txBox="1">
            <a:spLocks/>
          </p:cNvSpPr>
          <p:nvPr/>
        </p:nvSpPr>
        <p:spPr>
          <a:xfrm>
            <a:off x="10195545" y="3327095"/>
            <a:ext cx="1514104" cy="4749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419" sz="2000" b="1" dirty="0" smtClean="0">
                <a:solidFill>
                  <a:schemeClr val="accent5">
                    <a:lumMod val="75000"/>
                  </a:schemeClr>
                </a:solidFill>
              </a:rPr>
              <a:t>Licenciatura</a:t>
            </a:r>
            <a:endParaRPr lang="es-MX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6280490" y="945471"/>
            <a:ext cx="4097505" cy="9321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419" sz="2000" dirty="0" smtClean="0">
                <a:solidFill>
                  <a:schemeClr val="accent5">
                    <a:lumMod val="75000"/>
                  </a:schemeClr>
                </a:solidFill>
              </a:rPr>
              <a:t>Entrevistas a profundidad con empleadores actuales y potenciales de los egresados de UDGVirtual</a:t>
            </a:r>
            <a:endParaRPr lang="es-MX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430107" y="5069526"/>
            <a:ext cx="2872386" cy="9321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419" sz="2000" dirty="0" smtClean="0">
                <a:solidFill>
                  <a:schemeClr val="accent5">
                    <a:lumMod val="75000"/>
                  </a:schemeClr>
                </a:solidFill>
              </a:rPr>
              <a:t>Permite diagnosticar los programas educativos </a:t>
            </a:r>
            <a:endParaRPr lang="es-MX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8759352" y="5209350"/>
            <a:ext cx="2872386" cy="9321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419" sz="2000" dirty="0" smtClean="0">
                <a:solidFill>
                  <a:schemeClr val="accent5">
                    <a:lumMod val="75000"/>
                  </a:schemeClr>
                </a:solidFill>
              </a:rPr>
              <a:t>Apoya la toma de decisiones estratégicas</a:t>
            </a:r>
            <a:endParaRPr lang="es-MX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1400185" y="1700261"/>
            <a:ext cx="2872386" cy="9321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419" sz="2000" dirty="0" smtClean="0">
                <a:solidFill>
                  <a:schemeClr val="accent5">
                    <a:lumMod val="75000"/>
                  </a:schemeClr>
                </a:solidFill>
              </a:rPr>
              <a:t>Insumos esenciales para la evaluación curricular</a:t>
            </a:r>
            <a:endParaRPr lang="es-MX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>
            <a:off x="5435122" y="6141506"/>
            <a:ext cx="1134354" cy="4749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419" sz="2000" b="1" dirty="0" smtClean="0">
                <a:solidFill>
                  <a:schemeClr val="accent5">
                    <a:lumMod val="75000"/>
                  </a:schemeClr>
                </a:solidFill>
              </a:rPr>
              <a:t>Posgrado</a:t>
            </a:r>
            <a:endParaRPr lang="es-MX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3" name="Título 1"/>
          <p:cNvSpPr txBox="1">
            <a:spLocks/>
          </p:cNvSpPr>
          <p:nvPr/>
        </p:nvSpPr>
        <p:spPr>
          <a:xfrm>
            <a:off x="580745" y="3384893"/>
            <a:ext cx="3041343" cy="9321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419" sz="2000" dirty="0" smtClean="0">
                <a:solidFill>
                  <a:schemeClr val="accent5">
                    <a:lumMod val="75000"/>
                  </a:schemeClr>
                </a:solidFill>
              </a:rPr>
              <a:t>Fortalecimiento de la vinculación con los sectores</a:t>
            </a:r>
            <a:endParaRPr lang="es-MX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3074" name="Picture 2" descr="Resultado de imagen para empleadores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876" y="2351198"/>
            <a:ext cx="3503141" cy="3503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://www.udgvirtual.udg.mx/sites/default/files/logo_udgvirtual_marca_registrada_chic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3976" y="6470623"/>
            <a:ext cx="1810729" cy="233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2231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199" y="177553"/>
            <a:ext cx="5189739" cy="949911"/>
          </a:xfrm>
        </p:spPr>
        <p:txBody>
          <a:bodyPr>
            <a:normAutofit/>
          </a:bodyPr>
          <a:lstStyle/>
          <a:p>
            <a:r>
              <a:rPr lang="es-419" sz="3600" b="1" dirty="0" smtClean="0">
                <a:solidFill>
                  <a:schemeClr val="accent5">
                    <a:lumMod val="75000"/>
                  </a:schemeClr>
                </a:solidFill>
              </a:rPr>
              <a:t>Encuesta de egreso</a:t>
            </a:r>
            <a:endParaRPr lang="es-MX" sz="3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838199" y="3327095"/>
            <a:ext cx="1567371" cy="4749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419" sz="2000" b="1" dirty="0" smtClean="0">
                <a:solidFill>
                  <a:schemeClr val="accent5">
                    <a:lumMod val="75000"/>
                  </a:schemeClr>
                </a:solidFill>
              </a:rPr>
              <a:t>Bachillerato</a:t>
            </a:r>
            <a:endParaRPr lang="es-MX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4" name="Título 1"/>
          <p:cNvSpPr txBox="1">
            <a:spLocks/>
          </p:cNvSpPr>
          <p:nvPr/>
        </p:nvSpPr>
        <p:spPr>
          <a:xfrm>
            <a:off x="10195545" y="3327095"/>
            <a:ext cx="1514104" cy="4749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419" sz="2000" b="1" dirty="0" smtClean="0">
                <a:solidFill>
                  <a:schemeClr val="accent5">
                    <a:lumMod val="75000"/>
                  </a:schemeClr>
                </a:solidFill>
              </a:rPr>
              <a:t>Licenciatura</a:t>
            </a:r>
            <a:endParaRPr lang="es-MX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5" name="Título 1"/>
          <p:cNvSpPr txBox="1">
            <a:spLocks/>
          </p:cNvSpPr>
          <p:nvPr/>
        </p:nvSpPr>
        <p:spPr>
          <a:xfrm>
            <a:off x="5435122" y="6141506"/>
            <a:ext cx="1134354" cy="4749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419" sz="2000" b="1" dirty="0" smtClean="0">
                <a:solidFill>
                  <a:schemeClr val="accent5">
                    <a:lumMod val="75000"/>
                  </a:schemeClr>
                </a:solidFill>
              </a:rPr>
              <a:t>Posgrado</a:t>
            </a:r>
            <a:endParaRPr lang="es-MX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6" name="Título 1"/>
          <p:cNvSpPr txBox="1">
            <a:spLocks/>
          </p:cNvSpPr>
          <p:nvPr/>
        </p:nvSpPr>
        <p:spPr>
          <a:xfrm>
            <a:off x="7251160" y="1016493"/>
            <a:ext cx="3915054" cy="11762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419" sz="2000" dirty="0" smtClean="0">
                <a:solidFill>
                  <a:schemeClr val="accent5">
                    <a:lumMod val="75000"/>
                  </a:schemeClr>
                </a:solidFill>
              </a:rPr>
              <a:t>Recabando información de los recién egresados de UDGVirtual. </a:t>
            </a:r>
          </a:p>
          <a:p>
            <a:pPr algn="ctr"/>
            <a:endParaRPr lang="es-419" sz="2000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es-419" sz="2000" dirty="0" smtClean="0">
                <a:solidFill>
                  <a:schemeClr val="accent5">
                    <a:lumMod val="75000"/>
                  </a:schemeClr>
                </a:solidFill>
              </a:rPr>
              <a:t>A partir del ciclo 2016-B</a:t>
            </a:r>
            <a:endParaRPr lang="es-MX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030" name="Picture 6" descr="Resultado de imagen para egresado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7393" y="2081812"/>
            <a:ext cx="3173767" cy="3173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ítulo 1"/>
          <p:cNvSpPr txBox="1">
            <a:spLocks/>
          </p:cNvSpPr>
          <p:nvPr/>
        </p:nvSpPr>
        <p:spPr>
          <a:xfrm>
            <a:off x="430107" y="5069526"/>
            <a:ext cx="2872386" cy="9321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419" sz="2000" dirty="0" smtClean="0">
                <a:solidFill>
                  <a:schemeClr val="accent5">
                    <a:lumMod val="75000"/>
                  </a:schemeClr>
                </a:solidFill>
              </a:rPr>
              <a:t>Permite diagnosticar los programas educativos </a:t>
            </a:r>
            <a:endParaRPr lang="es-MX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8" name="Título 1"/>
          <p:cNvSpPr txBox="1">
            <a:spLocks/>
          </p:cNvSpPr>
          <p:nvPr/>
        </p:nvSpPr>
        <p:spPr>
          <a:xfrm>
            <a:off x="8759352" y="5209350"/>
            <a:ext cx="2872386" cy="9321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419" sz="2000" dirty="0" smtClean="0">
                <a:solidFill>
                  <a:schemeClr val="accent5">
                    <a:lumMod val="75000"/>
                  </a:schemeClr>
                </a:solidFill>
              </a:rPr>
              <a:t>Apoya la toma de decisiones estratégicas</a:t>
            </a:r>
            <a:endParaRPr lang="es-MX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1" name="Picture 2" descr="http://www.udgvirtual.udg.mx/sites/default/files/logo_udgvirtual_marca_registrada_chic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3976" y="6470623"/>
            <a:ext cx="1810729" cy="233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2926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199" y="177553"/>
            <a:ext cx="5189739" cy="949911"/>
          </a:xfrm>
        </p:spPr>
        <p:txBody>
          <a:bodyPr>
            <a:normAutofit/>
          </a:bodyPr>
          <a:lstStyle/>
          <a:p>
            <a:r>
              <a:rPr lang="es-419" sz="3600" b="1" dirty="0" smtClean="0">
                <a:solidFill>
                  <a:schemeClr val="accent5">
                    <a:lumMod val="75000"/>
                  </a:schemeClr>
                </a:solidFill>
              </a:rPr>
              <a:t>PRINCIPALES RESULTADOS</a:t>
            </a:r>
            <a:endParaRPr lang="es-MX" sz="3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1444470" y="1276164"/>
            <a:ext cx="9166935" cy="4749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419" sz="2400" b="1" dirty="0" smtClean="0">
                <a:solidFill>
                  <a:schemeClr val="accent5">
                    <a:lumMod val="75000"/>
                  </a:schemeClr>
                </a:solidFill>
              </a:rPr>
              <a:t>Los egresados evalúan de manera </a:t>
            </a:r>
            <a:r>
              <a:rPr lang="es-419" sz="2400" b="1" u="sng" dirty="0" smtClean="0">
                <a:solidFill>
                  <a:schemeClr val="accent5">
                    <a:lumMod val="75000"/>
                  </a:schemeClr>
                </a:solidFill>
              </a:rPr>
              <a:t>POSITIVA</a:t>
            </a:r>
            <a:r>
              <a:rPr lang="es-419" sz="2400" b="1" dirty="0" smtClean="0">
                <a:solidFill>
                  <a:schemeClr val="accent5">
                    <a:lumMod val="75000"/>
                  </a:schemeClr>
                </a:solidFill>
              </a:rPr>
              <a:t> su experiencia en UDGVirtual</a:t>
            </a:r>
            <a:endParaRPr lang="es-MX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139453" y="6300924"/>
            <a:ext cx="3846621" cy="4749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419" sz="1600" b="1" dirty="0" smtClean="0">
                <a:solidFill>
                  <a:schemeClr val="accent5">
                    <a:lumMod val="75000"/>
                  </a:schemeClr>
                </a:solidFill>
              </a:rPr>
              <a:t>En una escala de valoración del 1 al 10.</a:t>
            </a:r>
            <a:endParaRPr lang="es-MX" sz="1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1092505" y="5049174"/>
            <a:ext cx="1405263" cy="4749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419" sz="3600" b="1" dirty="0" smtClean="0">
                <a:solidFill>
                  <a:schemeClr val="accent5">
                    <a:lumMod val="75000"/>
                  </a:schemeClr>
                </a:solidFill>
              </a:rPr>
              <a:t>9.4</a:t>
            </a:r>
            <a:endParaRPr lang="es-MX" sz="3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5325305" y="5049174"/>
            <a:ext cx="1405263" cy="4749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419" sz="3600" b="1" dirty="0" smtClean="0">
                <a:solidFill>
                  <a:schemeClr val="accent5">
                    <a:lumMod val="75000"/>
                  </a:schemeClr>
                </a:solidFill>
              </a:rPr>
              <a:t>9.2</a:t>
            </a:r>
            <a:endParaRPr lang="es-MX" sz="3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>
            <a:off x="9558105" y="5049174"/>
            <a:ext cx="1405263" cy="4749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419" sz="3600" b="1" dirty="0" smtClean="0">
                <a:solidFill>
                  <a:schemeClr val="accent5">
                    <a:lumMod val="75000"/>
                  </a:schemeClr>
                </a:solidFill>
              </a:rPr>
              <a:t>8.4</a:t>
            </a:r>
            <a:endParaRPr lang="es-MX" sz="3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3" name="Título 1"/>
          <p:cNvSpPr txBox="1">
            <a:spLocks/>
          </p:cNvSpPr>
          <p:nvPr/>
        </p:nvSpPr>
        <p:spPr>
          <a:xfrm>
            <a:off x="838199" y="2153944"/>
            <a:ext cx="1949943" cy="4749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419" sz="2400" dirty="0" smtClean="0">
                <a:solidFill>
                  <a:schemeClr val="accent5">
                    <a:lumMod val="75000"/>
                  </a:schemeClr>
                </a:solidFill>
              </a:rPr>
              <a:t>Bachillerato</a:t>
            </a:r>
            <a:endParaRPr lang="es-MX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4" name="Título 1"/>
          <p:cNvSpPr txBox="1">
            <a:spLocks/>
          </p:cNvSpPr>
          <p:nvPr/>
        </p:nvSpPr>
        <p:spPr>
          <a:xfrm>
            <a:off x="5052964" y="2153944"/>
            <a:ext cx="1949943" cy="4749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419" sz="2400" dirty="0" smtClean="0">
                <a:solidFill>
                  <a:schemeClr val="accent5">
                    <a:lumMod val="75000"/>
                  </a:schemeClr>
                </a:solidFill>
              </a:rPr>
              <a:t>Licenciatura</a:t>
            </a:r>
            <a:endParaRPr lang="es-MX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5" name="Título 1"/>
          <p:cNvSpPr txBox="1">
            <a:spLocks/>
          </p:cNvSpPr>
          <p:nvPr/>
        </p:nvSpPr>
        <p:spPr>
          <a:xfrm>
            <a:off x="9267729" y="2153944"/>
            <a:ext cx="1949943" cy="4749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419" sz="2400" dirty="0" smtClean="0">
                <a:solidFill>
                  <a:schemeClr val="accent5">
                    <a:lumMod val="75000"/>
                  </a:schemeClr>
                </a:solidFill>
              </a:rPr>
              <a:t>Posgrado</a:t>
            </a:r>
            <a:endParaRPr lang="es-MX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9218" name="Picture 2" descr="Resultado de imagen para estudiante 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851"/>
          <a:stretch/>
        </p:blipFill>
        <p:spPr bwMode="auto">
          <a:xfrm>
            <a:off x="4646133" y="2700225"/>
            <a:ext cx="2763603" cy="2004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Resultado de imagen para estudiante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9473" y="2969489"/>
            <a:ext cx="1735369" cy="1735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Resultado de imagen para e learning icon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1" t="3553" r="70470" b="70998"/>
          <a:stretch/>
        </p:blipFill>
        <p:spPr bwMode="auto">
          <a:xfrm>
            <a:off x="878463" y="2871117"/>
            <a:ext cx="1325736" cy="1268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Resultado de imagen para e learning icon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46" t="37719" r="4165" b="38608"/>
          <a:stretch/>
        </p:blipFill>
        <p:spPr bwMode="auto">
          <a:xfrm>
            <a:off x="1813170" y="3405694"/>
            <a:ext cx="1393795" cy="1271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http://www.udgvirtual.udg.mx/sites/default/files/logo_udgvirtual_marca_registrada_chic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3976" y="6470623"/>
            <a:ext cx="1810729" cy="233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ítulo 1"/>
          <p:cNvSpPr txBox="1">
            <a:spLocks/>
          </p:cNvSpPr>
          <p:nvPr/>
        </p:nvSpPr>
        <p:spPr>
          <a:xfrm>
            <a:off x="7832375" y="415030"/>
            <a:ext cx="3602064" cy="4749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419" sz="2400" b="1" dirty="0" smtClean="0">
                <a:solidFill>
                  <a:schemeClr val="accent5">
                    <a:lumMod val="75000"/>
                  </a:schemeClr>
                </a:solidFill>
              </a:rPr>
              <a:t>GRADO DE SATISFACCIÓN</a:t>
            </a:r>
            <a:endParaRPr lang="es-MX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9224" name="Picture 8" descr="Resultado de imagen para SATISFACCION PNG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2195" y="252993"/>
            <a:ext cx="892510" cy="636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3322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559294" y="3055754"/>
            <a:ext cx="3346880" cy="32688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>
              <a:buFont typeface="Wingdings" panose="05000000000000000000" pitchFamily="2" charset="2"/>
              <a:buChar char="Ø"/>
            </a:pPr>
            <a:r>
              <a:rPr lang="es-MX" sz="1800" b="1" dirty="0" smtClean="0">
                <a:solidFill>
                  <a:schemeClr val="accent5">
                    <a:lumMod val="75000"/>
                  </a:schemeClr>
                </a:solidFill>
              </a:rPr>
              <a:t>Formación </a:t>
            </a:r>
            <a:r>
              <a:rPr lang="es-MX" sz="1800" b="1" dirty="0">
                <a:solidFill>
                  <a:schemeClr val="accent5">
                    <a:lumMod val="75000"/>
                  </a:schemeClr>
                </a:solidFill>
              </a:rPr>
              <a:t>para continuar estudios </a:t>
            </a:r>
            <a:r>
              <a:rPr lang="es-MX" sz="1800" b="1" dirty="0" smtClean="0">
                <a:solidFill>
                  <a:schemeClr val="accent5">
                    <a:lumMod val="75000"/>
                  </a:schemeClr>
                </a:solidFill>
              </a:rPr>
              <a:t>posteriores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MX" sz="18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MX" sz="1800" b="1" dirty="0" smtClean="0">
                <a:solidFill>
                  <a:schemeClr val="accent5">
                    <a:lumMod val="75000"/>
                  </a:schemeClr>
                </a:solidFill>
              </a:rPr>
              <a:t>Práctica </a:t>
            </a:r>
            <a:r>
              <a:rPr lang="es-MX" sz="1800" b="1" dirty="0">
                <a:solidFill>
                  <a:schemeClr val="accent5">
                    <a:lumMod val="75000"/>
                  </a:schemeClr>
                </a:solidFill>
              </a:rPr>
              <a:t>de estilos de vida </a:t>
            </a:r>
            <a:r>
              <a:rPr lang="es-MX" sz="1800" b="1" dirty="0" smtClean="0">
                <a:solidFill>
                  <a:schemeClr val="accent5">
                    <a:lumMod val="75000"/>
                  </a:schemeClr>
                </a:solidFill>
              </a:rPr>
              <a:t>saludables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MX" sz="18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MX" sz="1800" b="1" dirty="0" smtClean="0">
                <a:solidFill>
                  <a:schemeClr val="accent5">
                    <a:lumMod val="75000"/>
                  </a:schemeClr>
                </a:solidFill>
              </a:rPr>
              <a:t>Formación </a:t>
            </a:r>
            <a:r>
              <a:rPr lang="es-MX" sz="1800" b="1" dirty="0">
                <a:solidFill>
                  <a:schemeClr val="accent5">
                    <a:lumMod val="75000"/>
                  </a:schemeClr>
                </a:solidFill>
              </a:rPr>
              <a:t>ciudadana</a:t>
            </a: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8793332" y="2021439"/>
            <a:ext cx="2019670" cy="6374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419" sz="1600" b="1" dirty="0" smtClean="0">
                <a:solidFill>
                  <a:schemeClr val="accent2">
                    <a:lumMod val="75000"/>
                  </a:schemeClr>
                </a:solidFill>
              </a:rPr>
              <a:t>ASPECTOS CON MENOR CALIFICACIÓN</a:t>
            </a:r>
            <a:endParaRPr lang="es-419" sz="11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6" name="Picture 2" descr="Resultado de imagen para expectativas 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07" r="44093"/>
          <a:stretch/>
        </p:blipFill>
        <p:spPr bwMode="auto">
          <a:xfrm>
            <a:off x="4488850" y="3329127"/>
            <a:ext cx="2695006" cy="2622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838199" y="177553"/>
            <a:ext cx="5189739" cy="949911"/>
          </a:xfrm>
        </p:spPr>
        <p:txBody>
          <a:bodyPr>
            <a:normAutofit/>
          </a:bodyPr>
          <a:lstStyle/>
          <a:p>
            <a:r>
              <a:rPr lang="es-419" sz="3600" b="1" dirty="0" smtClean="0">
                <a:solidFill>
                  <a:schemeClr val="accent5">
                    <a:lumMod val="75000"/>
                  </a:schemeClr>
                </a:solidFill>
              </a:rPr>
              <a:t>PRINCIPALES RESULTADOS</a:t>
            </a:r>
            <a:endParaRPr lang="es-MX" sz="3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8362766" y="3055753"/>
            <a:ext cx="3346880" cy="32688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>
              <a:buFont typeface="Wingdings" panose="05000000000000000000" pitchFamily="2" charset="2"/>
              <a:buChar char="Ø"/>
            </a:pPr>
            <a:r>
              <a:rPr lang="es-MX" sz="1800" b="1" dirty="0" smtClean="0">
                <a:solidFill>
                  <a:schemeClr val="accent5">
                    <a:lumMod val="75000"/>
                  </a:schemeClr>
                </a:solidFill>
              </a:rPr>
              <a:t>Liderazgo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419" sz="18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MX" sz="18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MX" sz="1800" b="1" dirty="0" smtClean="0">
                <a:solidFill>
                  <a:schemeClr val="accent5">
                    <a:lumMod val="75000"/>
                  </a:schemeClr>
                </a:solidFill>
              </a:rPr>
              <a:t>Trabajo </a:t>
            </a:r>
            <a:r>
              <a:rPr lang="es-MX" sz="1800" b="1" dirty="0">
                <a:solidFill>
                  <a:schemeClr val="accent5">
                    <a:lumMod val="75000"/>
                  </a:schemeClr>
                </a:solidFill>
              </a:rPr>
              <a:t>en equipo</a:t>
            </a:r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1549153" y="2021439"/>
            <a:ext cx="2019670" cy="6374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419" sz="1600" b="1" dirty="0" smtClean="0">
                <a:solidFill>
                  <a:schemeClr val="accent6">
                    <a:lumMod val="75000"/>
                  </a:schemeClr>
                </a:solidFill>
              </a:rPr>
              <a:t>ASPECTOS CON MAYOR CALIFICACIÓN</a:t>
            </a:r>
            <a:endParaRPr lang="es-419" sz="11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3782811" y="1148355"/>
            <a:ext cx="4796532" cy="4749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419" sz="2400" b="1" dirty="0" smtClean="0">
                <a:solidFill>
                  <a:schemeClr val="accent5">
                    <a:lumMod val="75000"/>
                  </a:schemeClr>
                </a:solidFill>
              </a:rPr>
              <a:t>La experiencia en UDGVirtual</a:t>
            </a:r>
            <a:endParaRPr lang="es-MX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>
            <a:off x="3600565" y="3817398"/>
            <a:ext cx="706040" cy="18848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1800" b="1" dirty="0" smtClean="0">
                <a:solidFill>
                  <a:schemeClr val="accent5">
                    <a:lumMod val="75000"/>
                  </a:schemeClr>
                </a:solidFill>
              </a:rPr>
              <a:t>9.5</a:t>
            </a:r>
          </a:p>
          <a:p>
            <a:pPr algn="ctr"/>
            <a:endParaRPr lang="es-419" sz="18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endParaRPr lang="es-MX" sz="18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es-MX" sz="1800" b="1" dirty="0" smtClean="0">
                <a:solidFill>
                  <a:schemeClr val="accent5">
                    <a:lumMod val="75000"/>
                  </a:schemeClr>
                </a:solidFill>
              </a:rPr>
              <a:t>9.5</a:t>
            </a:r>
          </a:p>
          <a:p>
            <a:pPr algn="ctr"/>
            <a:endParaRPr lang="es-419" sz="18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endParaRPr lang="es-MX" sz="18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es-MX" sz="1800" b="1" dirty="0" smtClean="0">
                <a:solidFill>
                  <a:schemeClr val="accent5">
                    <a:lumMod val="75000"/>
                  </a:schemeClr>
                </a:solidFill>
              </a:rPr>
              <a:t>9.4</a:t>
            </a:r>
            <a:endParaRPr lang="es-MX" sz="1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3" name="Título 1"/>
          <p:cNvSpPr txBox="1">
            <a:spLocks/>
          </p:cNvSpPr>
          <p:nvPr/>
        </p:nvSpPr>
        <p:spPr>
          <a:xfrm>
            <a:off x="10813002" y="3817397"/>
            <a:ext cx="706040" cy="18199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419" sz="1800" b="1" dirty="0" smtClean="0">
                <a:solidFill>
                  <a:schemeClr val="accent5">
                    <a:lumMod val="75000"/>
                  </a:schemeClr>
                </a:solidFill>
              </a:rPr>
              <a:t>8.8</a:t>
            </a:r>
          </a:p>
          <a:p>
            <a:pPr algn="ctr"/>
            <a:endParaRPr lang="es-419" sz="18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endParaRPr lang="es-419" sz="18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es-419" sz="1800" b="1" dirty="0" smtClean="0">
                <a:solidFill>
                  <a:schemeClr val="accent5">
                    <a:lumMod val="75000"/>
                  </a:schemeClr>
                </a:solidFill>
              </a:rPr>
              <a:t>7.8</a:t>
            </a:r>
            <a:endParaRPr lang="es-MX" sz="1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4" name="Picture 2" descr="http://www.udgvirtual.udg.mx/sites/default/files/logo_udgvirtual_marca_registrada_chic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3976" y="6470623"/>
            <a:ext cx="1810729" cy="233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ítulo 1"/>
          <p:cNvSpPr txBox="1">
            <a:spLocks/>
          </p:cNvSpPr>
          <p:nvPr/>
        </p:nvSpPr>
        <p:spPr>
          <a:xfrm>
            <a:off x="8205237" y="503692"/>
            <a:ext cx="2184460" cy="4749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419" sz="2400" b="1" dirty="0" smtClean="0">
                <a:solidFill>
                  <a:schemeClr val="accent5">
                    <a:lumMod val="75000"/>
                  </a:schemeClr>
                </a:solidFill>
              </a:rPr>
              <a:t>BACHILLERATO</a:t>
            </a:r>
            <a:endParaRPr lang="es-MX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7" name="Picture 6" descr="Resultado de imagen para e learning icon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1" t="3553" r="70470" b="70998"/>
          <a:stretch/>
        </p:blipFill>
        <p:spPr bwMode="auto">
          <a:xfrm>
            <a:off x="10701353" y="177553"/>
            <a:ext cx="699073" cy="668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Resultado de imagen para e learning icon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46" t="37719" r="4165" b="38608"/>
          <a:stretch/>
        </p:blipFill>
        <p:spPr bwMode="auto">
          <a:xfrm>
            <a:off x="11151561" y="503692"/>
            <a:ext cx="734961" cy="670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ítulo 1"/>
          <p:cNvSpPr txBox="1">
            <a:spLocks/>
          </p:cNvSpPr>
          <p:nvPr/>
        </p:nvSpPr>
        <p:spPr>
          <a:xfrm>
            <a:off x="139453" y="6300924"/>
            <a:ext cx="3846621" cy="4749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419" sz="1600" b="1" dirty="0" smtClean="0">
                <a:solidFill>
                  <a:schemeClr val="accent5">
                    <a:lumMod val="75000"/>
                  </a:schemeClr>
                </a:solidFill>
              </a:rPr>
              <a:t>En una escala de valoración del 1 al 10.</a:t>
            </a:r>
            <a:endParaRPr lang="es-MX" sz="16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639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381740" y="3055753"/>
            <a:ext cx="3187083" cy="32688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>
              <a:buFont typeface="Wingdings" panose="05000000000000000000" pitchFamily="2" charset="2"/>
              <a:buChar char="Ø"/>
            </a:pPr>
            <a:r>
              <a:rPr lang="es-MX" sz="1800" b="1" dirty="0" smtClean="0">
                <a:solidFill>
                  <a:schemeClr val="accent5">
                    <a:lumMod val="75000"/>
                  </a:schemeClr>
                </a:solidFill>
              </a:rPr>
              <a:t>Asignaturas </a:t>
            </a:r>
            <a:r>
              <a:rPr lang="es-MX" sz="1800" b="1" dirty="0">
                <a:solidFill>
                  <a:schemeClr val="accent5">
                    <a:lumMod val="75000"/>
                  </a:schemeClr>
                </a:solidFill>
              </a:rPr>
              <a:t>con contenidos actualizados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MX" sz="18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MX" sz="1800" b="1" dirty="0" smtClean="0">
                <a:solidFill>
                  <a:schemeClr val="accent5">
                    <a:lumMod val="75000"/>
                  </a:schemeClr>
                </a:solidFill>
              </a:rPr>
              <a:t>Competencias </a:t>
            </a:r>
            <a:r>
              <a:rPr lang="es-MX" sz="1800" b="1" dirty="0">
                <a:solidFill>
                  <a:schemeClr val="accent5">
                    <a:lumMod val="75000"/>
                  </a:schemeClr>
                </a:solidFill>
              </a:rPr>
              <a:t>profesionales de su campo disciplinar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MX" sz="18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MX" sz="1800" b="1" dirty="0" smtClean="0">
                <a:solidFill>
                  <a:schemeClr val="accent5">
                    <a:lumMod val="75000"/>
                  </a:schemeClr>
                </a:solidFill>
              </a:rPr>
              <a:t>Congruencia </a:t>
            </a:r>
            <a:r>
              <a:rPr lang="es-MX" sz="1800" b="1" dirty="0">
                <a:solidFill>
                  <a:schemeClr val="accent5">
                    <a:lumMod val="75000"/>
                  </a:schemeClr>
                </a:solidFill>
              </a:rPr>
              <a:t>entre las asignaturas de un mismo ciclo</a:t>
            </a: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8793332" y="2021439"/>
            <a:ext cx="2019670" cy="6374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419" sz="1600" b="1" dirty="0" smtClean="0">
                <a:solidFill>
                  <a:schemeClr val="accent2">
                    <a:lumMod val="75000"/>
                  </a:schemeClr>
                </a:solidFill>
              </a:rPr>
              <a:t>ASPECTOS CON MENOR CALIFICACIÓN</a:t>
            </a:r>
            <a:endParaRPr lang="es-419" sz="11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6" name="Picture 2" descr="Resultado de imagen para expectativas 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07" r="44093"/>
          <a:stretch/>
        </p:blipFill>
        <p:spPr bwMode="auto">
          <a:xfrm>
            <a:off x="4488850" y="3329127"/>
            <a:ext cx="2695006" cy="2622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838199" y="177553"/>
            <a:ext cx="5189739" cy="949911"/>
          </a:xfrm>
        </p:spPr>
        <p:txBody>
          <a:bodyPr>
            <a:normAutofit/>
          </a:bodyPr>
          <a:lstStyle/>
          <a:p>
            <a:r>
              <a:rPr lang="es-419" sz="3600" b="1" dirty="0" smtClean="0">
                <a:solidFill>
                  <a:schemeClr val="accent5">
                    <a:lumMod val="75000"/>
                  </a:schemeClr>
                </a:solidFill>
              </a:rPr>
              <a:t>PRINCIPALES RESULTADOS</a:t>
            </a:r>
            <a:endParaRPr lang="es-MX" sz="3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8362766" y="3133817"/>
            <a:ext cx="3346880" cy="31907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1800" b="1" dirty="0" smtClean="0">
                <a:solidFill>
                  <a:schemeClr val="accent5">
                    <a:lumMod val="75000"/>
                  </a:schemeClr>
                </a:solidFill>
              </a:rPr>
              <a:t>Eventos </a:t>
            </a:r>
            <a:r>
              <a:rPr lang="pt-BR" sz="1800" b="1" dirty="0" err="1">
                <a:solidFill>
                  <a:schemeClr val="accent5">
                    <a:lumMod val="75000"/>
                  </a:schemeClr>
                </a:solidFill>
              </a:rPr>
              <a:t>culturales</a:t>
            </a:r>
            <a:endParaRPr lang="pt-BR" sz="18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sz="18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sz="18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1800" b="1" dirty="0" smtClean="0">
                <a:solidFill>
                  <a:schemeClr val="accent5">
                    <a:lumMod val="75000"/>
                  </a:schemeClr>
                </a:solidFill>
              </a:rPr>
              <a:t>Eventos </a:t>
            </a:r>
            <a:r>
              <a:rPr lang="pt-BR" sz="1800" b="1" dirty="0" err="1">
                <a:solidFill>
                  <a:schemeClr val="accent5">
                    <a:lumMod val="75000"/>
                  </a:schemeClr>
                </a:solidFill>
              </a:rPr>
              <a:t>deportivos</a:t>
            </a:r>
            <a:endParaRPr lang="pt-BR" sz="1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1549153" y="2021439"/>
            <a:ext cx="2019670" cy="6374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419" sz="1600" b="1" dirty="0" smtClean="0">
                <a:solidFill>
                  <a:schemeClr val="accent6">
                    <a:lumMod val="75000"/>
                  </a:schemeClr>
                </a:solidFill>
              </a:rPr>
              <a:t>ASPECTOS CON MAYOR CALIFICACIÓN</a:t>
            </a:r>
            <a:endParaRPr lang="es-419" sz="11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3782811" y="1148355"/>
            <a:ext cx="4796532" cy="4749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419" sz="2400" b="1" dirty="0" smtClean="0">
                <a:solidFill>
                  <a:schemeClr val="accent5">
                    <a:lumMod val="75000"/>
                  </a:schemeClr>
                </a:solidFill>
              </a:rPr>
              <a:t>La experiencia en UDGVirtual</a:t>
            </a:r>
            <a:endParaRPr lang="es-MX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>
            <a:off x="3698011" y="3728621"/>
            <a:ext cx="538287" cy="19736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1800" b="1" dirty="0" smtClean="0">
                <a:solidFill>
                  <a:schemeClr val="accent5">
                    <a:lumMod val="75000"/>
                  </a:schemeClr>
                </a:solidFill>
              </a:rPr>
              <a:t>9.6</a:t>
            </a:r>
          </a:p>
          <a:p>
            <a:pPr algn="ctr"/>
            <a:endParaRPr lang="es-419" sz="18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endParaRPr lang="es-MX" sz="18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es-MX" sz="1800" b="1" dirty="0" smtClean="0">
                <a:solidFill>
                  <a:schemeClr val="accent5">
                    <a:lumMod val="75000"/>
                  </a:schemeClr>
                </a:solidFill>
              </a:rPr>
              <a:t>9.1</a:t>
            </a:r>
          </a:p>
          <a:p>
            <a:pPr algn="ctr"/>
            <a:endParaRPr lang="es-419" sz="18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endParaRPr lang="es-MX" sz="18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es-MX" sz="1800" b="1" dirty="0" smtClean="0">
                <a:solidFill>
                  <a:schemeClr val="accent5">
                    <a:lumMod val="75000"/>
                  </a:schemeClr>
                </a:solidFill>
              </a:rPr>
              <a:t>9.0</a:t>
            </a:r>
            <a:endParaRPr lang="es-MX" sz="1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3" name="Título 1"/>
          <p:cNvSpPr txBox="1">
            <a:spLocks/>
          </p:cNvSpPr>
          <p:nvPr/>
        </p:nvSpPr>
        <p:spPr>
          <a:xfrm>
            <a:off x="10813002" y="3817397"/>
            <a:ext cx="706040" cy="18199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419" sz="1800" b="1" dirty="0" smtClean="0">
                <a:solidFill>
                  <a:schemeClr val="accent5">
                    <a:lumMod val="75000"/>
                  </a:schemeClr>
                </a:solidFill>
              </a:rPr>
              <a:t>7.5</a:t>
            </a:r>
          </a:p>
          <a:p>
            <a:pPr algn="ctr"/>
            <a:endParaRPr lang="es-419" sz="18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endParaRPr lang="es-419" sz="18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es-419" sz="1800" b="1" dirty="0" smtClean="0">
                <a:solidFill>
                  <a:schemeClr val="accent5">
                    <a:lumMod val="75000"/>
                  </a:schemeClr>
                </a:solidFill>
              </a:rPr>
              <a:t>6.9</a:t>
            </a:r>
            <a:endParaRPr lang="es-MX" sz="1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4" name="Picture 2" descr="http://www.udgvirtual.udg.mx/sites/default/files/logo_udgvirtual_marca_registrada_chic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3976" y="6470623"/>
            <a:ext cx="1810729" cy="233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ítulo 1"/>
          <p:cNvSpPr txBox="1">
            <a:spLocks/>
          </p:cNvSpPr>
          <p:nvPr/>
        </p:nvSpPr>
        <p:spPr>
          <a:xfrm>
            <a:off x="8205237" y="503692"/>
            <a:ext cx="2184460" cy="4749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419" sz="2400" b="1" dirty="0" smtClean="0">
                <a:solidFill>
                  <a:schemeClr val="accent5">
                    <a:lumMod val="75000"/>
                  </a:schemeClr>
                </a:solidFill>
              </a:rPr>
              <a:t>LICENCIATURA</a:t>
            </a:r>
            <a:endParaRPr lang="es-419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5" name="Picture 2" descr="Resultado de imagen para estudiante 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851"/>
          <a:stretch/>
        </p:blipFill>
        <p:spPr bwMode="auto">
          <a:xfrm>
            <a:off x="10613342" y="321681"/>
            <a:ext cx="905700" cy="656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ítulo 1"/>
          <p:cNvSpPr txBox="1">
            <a:spLocks/>
          </p:cNvSpPr>
          <p:nvPr/>
        </p:nvSpPr>
        <p:spPr>
          <a:xfrm>
            <a:off x="139453" y="6300924"/>
            <a:ext cx="3846621" cy="4749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419" sz="1600" b="1" dirty="0" smtClean="0">
                <a:solidFill>
                  <a:schemeClr val="accent5">
                    <a:lumMod val="75000"/>
                  </a:schemeClr>
                </a:solidFill>
              </a:rPr>
              <a:t>En una escala de valoración del 1 al 10.</a:t>
            </a:r>
            <a:endParaRPr lang="es-MX" sz="16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927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381740" y="3055753"/>
            <a:ext cx="3187083" cy="32688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>
              <a:buFont typeface="Wingdings" panose="05000000000000000000" pitchFamily="2" charset="2"/>
              <a:buChar char="Ø"/>
            </a:pPr>
            <a:r>
              <a:rPr lang="es-MX" sz="1800" b="1" dirty="0" smtClean="0">
                <a:solidFill>
                  <a:schemeClr val="accent5">
                    <a:lumMod val="75000"/>
                  </a:schemeClr>
                </a:solidFill>
              </a:rPr>
              <a:t>Crecimiento </a:t>
            </a:r>
            <a:r>
              <a:rPr lang="es-MX" sz="1800" b="1" dirty="0">
                <a:solidFill>
                  <a:schemeClr val="accent5">
                    <a:lumMod val="75000"/>
                  </a:schemeClr>
                </a:solidFill>
              </a:rPr>
              <a:t>y desarrollo </a:t>
            </a:r>
            <a:r>
              <a:rPr lang="es-MX" sz="1800" b="1" dirty="0" smtClean="0">
                <a:solidFill>
                  <a:schemeClr val="accent5">
                    <a:lumMod val="75000"/>
                  </a:schemeClr>
                </a:solidFill>
              </a:rPr>
              <a:t>personal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419" sz="18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419" sz="18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MX" sz="1800" b="1" dirty="0">
                <a:solidFill>
                  <a:schemeClr val="accent5">
                    <a:lumMod val="75000"/>
                  </a:schemeClr>
                </a:solidFill>
              </a:rPr>
              <a:t>C</a:t>
            </a:r>
            <a:r>
              <a:rPr lang="es-MX" sz="1800" b="1" dirty="0" smtClean="0">
                <a:solidFill>
                  <a:schemeClr val="accent5">
                    <a:lumMod val="75000"/>
                  </a:schemeClr>
                </a:solidFill>
              </a:rPr>
              <a:t>onocimientos </a:t>
            </a:r>
            <a:r>
              <a:rPr lang="es-MX" sz="1800" b="1" dirty="0">
                <a:solidFill>
                  <a:schemeClr val="accent5">
                    <a:lumMod val="75000"/>
                  </a:schemeClr>
                </a:solidFill>
              </a:rPr>
              <a:t>necesarios para el ejercicio profesional</a:t>
            </a: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8793332" y="2021439"/>
            <a:ext cx="2019670" cy="6374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419" sz="1600" b="1" dirty="0" smtClean="0">
                <a:solidFill>
                  <a:schemeClr val="accent2">
                    <a:lumMod val="75000"/>
                  </a:schemeClr>
                </a:solidFill>
              </a:rPr>
              <a:t>ASPECTOS CON MENOR CALIFICACIÓN</a:t>
            </a:r>
            <a:endParaRPr lang="es-419" sz="11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6" name="Picture 2" descr="Resultado de imagen para expectativas 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07" r="44093"/>
          <a:stretch/>
        </p:blipFill>
        <p:spPr bwMode="auto">
          <a:xfrm>
            <a:off x="4488850" y="3329127"/>
            <a:ext cx="2695006" cy="2622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838199" y="177553"/>
            <a:ext cx="5189739" cy="949911"/>
          </a:xfrm>
        </p:spPr>
        <p:txBody>
          <a:bodyPr>
            <a:normAutofit/>
          </a:bodyPr>
          <a:lstStyle/>
          <a:p>
            <a:r>
              <a:rPr lang="es-419" sz="3600" b="1" dirty="0" smtClean="0">
                <a:solidFill>
                  <a:schemeClr val="accent5">
                    <a:lumMod val="75000"/>
                  </a:schemeClr>
                </a:solidFill>
              </a:rPr>
              <a:t>PRINCIPALES RESULTADOS</a:t>
            </a:r>
            <a:endParaRPr lang="es-MX" sz="3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8103883" y="3055753"/>
            <a:ext cx="3156276" cy="32688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>
              <a:buFont typeface="Wingdings" panose="05000000000000000000" pitchFamily="2" charset="2"/>
              <a:buChar char="Ø"/>
            </a:pPr>
            <a:r>
              <a:rPr lang="es-MX" sz="1800" b="1" dirty="0" smtClean="0">
                <a:solidFill>
                  <a:schemeClr val="accent5">
                    <a:lumMod val="75000"/>
                  </a:schemeClr>
                </a:solidFill>
              </a:rPr>
              <a:t>Relaciones </a:t>
            </a:r>
            <a:r>
              <a:rPr lang="es-MX" sz="1800" b="1" dirty="0">
                <a:solidFill>
                  <a:schemeClr val="accent5">
                    <a:lumMod val="75000"/>
                  </a:schemeClr>
                </a:solidFill>
              </a:rPr>
              <a:t>profesionales que ayudan en el medio laboral</a:t>
            </a:r>
            <a:endParaRPr lang="pt-BR" sz="18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sz="18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sz="18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1800" b="1" dirty="0" smtClean="0">
                <a:solidFill>
                  <a:schemeClr val="accent5">
                    <a:lumMod val="75000"/>
                  </a:schemeClr>
                </a:solidFill>
              </a:rPr>
              <a:t>Generación de benefícios </a:t>
            </a:r>
            <a:r>
              <a:rPr lang="pt-BR" sz="1800" b="1" dirty="0">
                <a:solidFill>
                  <a:schemeClr val="accent5">
                    <a:lumMod val="75000"/>
                  </a:schemeClr>
                </a:solidFill>
              </a:rPr>
              <a:t>económicos</a:t>
            </a:r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1549153" y="2021439"/>
            <a:ext cx="2019670" cy="6374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419" sz="1600" b="1" dirty="0" smtClean="0">
                <a:solidFill>
                  <a:schemeClr val="accent6">
                    <a:lumMod val="75000"/>
                  </a:schemeClr>
                </a:solidFill>
              </a:rPr>
              <a:t>ASPECTOS CON MAYOR CALIFICACIÓN</a:t>
            </a:r>
            <a:endParaRPr lang="es-419" sz="11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3782811" y="1148355"/>
            <a:ext cx="4796532" cy="4749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419" sz="2400" b="1" dirty="0" smtClean="0">
                <a:solidFill>
                  <a:schemeClr val="accent5">
                    <a:lumMod val="75000"/>
                  </a:schemeClr>
                </a:solidFill>
              </a:rPr>
              <a:t>La experiencia en UDGVirtual</a:t>
            </a:r>
            <a:endParaRPr lang="es-MX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>
            <a:off x="3698011" y="3604335"/>
            <a:ext cx="538287" cy="20978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1800" b="1" dirty="0" smtClean="0">
                <a:solidFill>
                  <a:schemeClr val="accent5">
                    <a:lumMod val="75000"/>
                  </a:schemeClr>
                </a:solidFill>
              </a:rPr>
              <a:t>9.3</a:t>
            </a:r>
          </a:p>
          <a:p>
            <a:pPr algn="ctr"/>
            <a:endParaRPr lang="es-419" sz="18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endParaRPr lang="es-MX" sz="18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endParaRPr lang="es-MX" sz="18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es-MX" sz="1800" b="1" dirty="0" smtClean="0">
                <a:solidFill>
                  <a:schemeClr val="accent5">
                    <a:lumMod val="75000"/>
                  </a:schemeClr>
                </a:solidFill>
              </a:rPr>
              <a:t>9.1</a:t>
            </a:r>
            <a:endParaRPr lang="es-MX" sz="1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3" name="Título 1"/>
          <p:cNvSpPr txBox="1">
            <a:spLocks/>
          </p:cNvSpPr>
          <p:nvPr/>
        </p:nvSpPr>
        <p:spPr>
          <a:xfrm>
            <a:off x="11318665" y="3897297"/>
            <a:ext cx="706040" cy="1804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419" sz="1800" b="1" dirty="0" smtClean="0">
                <a:solidFill>
                  <a:schemeClr val="accent5">
                    <a:lumMod val="75000"/>
                  </a:schemeClr>
                </a:solidFill>
              </a:rPr>
              <a:t>6.4</a:t>
            </a:r>
          </a:p>
          <a:p>
            <a:pPr algn="ctr"/>
            <a:endParaRPr lang="es-419" sz="18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endParaRPr lang="es-419" sz="18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es-419" sz="1800" b="1" dirty="0" smtClean="0">
                <a:solidFill>
                  <a:schemeClr val="accent5">
                    <a:lumMod val="75000"/>
                  </a:schemeClr>
                </a:solidFill>
              </a:rPr>
              <a:t>5.0</a:t>
            </a:r>
            <a:endParaRPr lang="es-MX" sz="1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4" name="Picture 2" descr="http://www.udgvirtual.udg.mx/sites/default/files/logo_udgvirtual_marca_registrada_chic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3976" y="6470623"/>
            <a:ext cx="1810729" cy="233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ítulo 1"/>
          <p:cNvSpPr txBox="1">
            <a:spLocks/>
          </p:cNvSpPr>
          <p:nvPr/>
        </p:nvSpPr>
        <p:spPr>
          <a:xfrm>
            <a:off x="8205237" y="503692"/>
            <a:ext cx="2184460" cy="4749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419" sz="2400" b="1" dirty="0" smtClean="0">
                <a:solidFill>
                  <a:schemeClr val="accent5">
                    <a:lumMod val="75000"/>
                  </a:schemeClr>
                </a:solidFill>
              </a:rPr>
              <a:t>POSGRADO</a:t>
            </a:r>
            <a:endParaRPr lang="es-419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9" name="Picture 4" descr="Resultado de imagen para estudiante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3002" y="417260"/>
            <a:ext cx="599003" cy="599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ítulo 1"/>
          <p:cNvSpPr txBox="1">
            <a:spLocks/>
          </p:cNvSpPr>
          <p:nvPr/>
        </p:nvSpPr>
        <p:spPr>
          <a:xfrm>
            <a:off x="139453" y="6300924"/>
            <a:ext cx="3846621" cy="4749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419" sz="1600" b="1" dirty="0" smtClean="0">
                <a:solidFill>
                  <a:schemeClr val="accent5">
                    <a:lumMod val="75000"/>
                  </a:schemeClr>
                </a:solidFill>
              </a:rPr>
              <a:t>En una escala de valoración del 1 al 10.</a:t>
            </a:r>
            <a:endParaRPr lang="es-MX" sz="16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010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417251" y="3125391"/>
            <a:ext cx="3151572" cy="32688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>
              <a:buFont typeface="Wingdings" panose="05000000000000000000" pitchFamily="2" charset="2"/>
              <a:buChar char="Ø"/>
            </a:pPr>
            <a:r>
              <a:rPr lang="es-MX" sz="1800" b="1" dirty="0" smtClean="0">
                <a:solidFill>
                  <a:schemeClr val="accent5">
                    <a:lumMod val="75000"/>
                  </a:schemeClr>
                </a:solidFill>
              </a:rPr>
              <a:t>Apreciación </a:t>
            </a:r>
            <a:r>
              <a:rPr lang="es-MX" sz="1800" b="1" dirty="0">
                <a:solidFill>
                  <a:schemeClr val="accent5">
                    <a:lumMod val="75000"/>
                  </a:schemeClr>
                </a:solidFill>
              </a:rPr>
              <a:t>artística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MX" sz="18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MX" sz="1800" b="1" dirty="0" smtClean="0">
                <a:solidFill>
                  <a:schemeClr val="accent5">
                    <a:lumMod val="75000"/>
                  </a:schemeClr>
                </a:solidFill>
              </a:rPr>
              <a:t>Manejo </a:t>
            </a:r>
            <a:r>
              <a:rPr lang="es-MX" sz="1800" b="1" dirty="0">
                <a:solidFill>
                  <a:schemeClr val="accent5">
                    <a:lumMod val="75000"/>
                  </a:schemeClr>
                </a:solidFill>
              </a:rPr>
              <a:t>de fuentes de información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MX" sz="18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MX" sz="1800" b="1" dirty="0" smtClean="0">
                <a:solidFill>
                  <a:schemeClr val="accent5">
                    <a:lumMod val="75000"/>
                  </a:schemeClr>
                </a:solidFill>
              </a:rPr>
              <a:t>Uso </a:t>
            </a:r>
            <a:r>
              <a:rPr lang="es-MX" sz="1800" b="1" dirty="0">
                <a:solidFill>
                  <a:schemeClr val="accent5">
                    <a:lumMod val="75000"/>
                  </a:schemeClr>
                </a:solidFill>
              </a:rPr>
              <a:t>y aplicación de tecnologías de la información </a:t>
            </a: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8793332" y="2021439"/>
            <a:ext cx="2019670" cy="6374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419" sz="1600" b="1" dirty="0" smtClean="0">
                <a:solidFill>
                  <a:schemeClr val="accent2">
                    <a:lumMod val="75000"/>
                  </a:schemeClr>
                </a:solidFill>
              </a:rPr>
              <a:t>ASPECTOS CON MENOR CALIFICACIÓN</a:t>
            </a:r>
            <a:endParaRPr lang="es-419" sz="11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6" name="Picture 2" descr="Resultado de imagen para expectativas 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07" r="44093"/>
          <a:stretch/>
        </p:blipFill>
        <p:spPr bwMode="auto">
          <a:xfrm>
            <a:off x="4488850" y="3329127"/>
            <a:ext cx="2695006" cy="2622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838199" y="177553"/>
            <a:ext cx="5189739" cy="949911"/>
          </a:xfrm>
        </p:spPr>
        <p:txBody>
          <a:bodyPr>
            <a:normAutofit/>
          </a:bodyPr>
          <a:lstStyle/>
          <a:p>
            <a:r>
              <a:rPr lang="es-419" sz="3600" b="1" dirty="0" smtClean="0">
                <a:solidFill>
                  <a:schemeClr val="accent5">
                    <a:lumMod val="75000"/>
                  </a:schemeClr>
                </a:solidFill>
              </a:rPr>
              <a:t>PRINCIPALES RESULTADOS</a:t>
            </a:r>
            <a:endParaRPr lang="es-MX" sz="3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8129727" y="3197795"/>
            <a:ext cx="3346880" cy="32688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>
              <a:buFont typeface="Wingdings" panose="05000000000000000000" pitchFamily="2" charset="2"/>
              <a:buChar char="Ø"/>
            </a:pPr>
            <a:r>
              <a:rPr lang="es-MX" sz="1800" b="1" dirty="0" smtClean="0">
                <a:solidFill>
                  <a:schemeClr val="accent5">
                    <a:lumMod val="75000"/>
                  </a:schemeClr>
                </a:solidFill>
              </a:rPr>
              <a:t>Manejo </a:t>
            </a:r>
            <a:r>
              <a:rPr lang="es-MX" sz="1800" b="1" dirty="0">
                <a:solidFill>
                  <a:schemeClr val="accent5">
                    <a:lumMod val="75000"/>
                  </a:schemeClr>
                </a:solidFill>
              </a:rPr>
              <a:t>de otro idioma 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MX" sz="18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MX" sz="18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MX" sz="1800" b="1" dirty="0" smtClean="0">
                <a:solidFill>
                  <a:schemeClr val="accent5">
                    <a:lumMod val="75000"/>
                  </a:schemeClr>
                </a:solidFill>
              </a:rPr>
              <a:t>Razonamiento </a:t>
            </a:r>
            <a:r>
              <a:rPr lang="es-MX" sz="1800" b="1" dirty="0">
                <a:solidFill>
                  <a:schemeClr val="accent5">
                    <a:lumMod val="75000"/>
                  </a:schemeClr>
                </a:solidFill>
              </a:rPr>
              <a:t>lógico - matemático </a:t>
            </a:r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1549153" y="2021439"/>
            <a:ext cx="2019670" cy="6374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419" sz="1600" b="1" dirty="0" smtClean="0">
                <a:solidFill>
                  <a:schemeClr val="accent6">
                    <a:lumMod val="75000"/>
                  </a:schemeClr>
                </a:solidFill>
              </a:rPr>
              <a:t>ASPECTOS CON MAYOR CALIFICACIÓN</a:t>
            </a:r>
            <a:endParaRPr lang="es-419" sz="11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2232734" y="1161593"/>
            <a:ext cx="7395099" cy="4749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419" sz="2400" b="1" dirty="0" smtClean="0">
                <a:solidFill>
                  <a:schemeClr val="accent5">
                    <a:lumMod val="75000"/>
                  </a:schemeClr>
                </a:solidFill>
              </a:rPr>
              <a:t>Conocimientos</a:t>
            </a:r>
            <a:r>
              <a:rPr lang="es-419" sz="2400" b="1" dirty="0">
                <a:solidFill>
                  <a:schemeClr val="accent5">
                    <a:lumMod val="75000"/>
                  </a:schemeClr>
                </a:solidFill>
              </a:rPr>
              <a:t>, habilidades y destrezas </a:t>
            </a:r>
            <a:r>
              <a:rPr lang="es-419" sz="2400" b="1" dirty="0" smtClean="0">
                <a:solidFill>
                  <a:schemeClr val="accent5">
                    <a:lumMod val="75000"/>
                  </a:schemeClr>
                </a:solidFill>
              </a:rPr>
              <a:t>desarrollados</a:t>
            </a:r>
            <a:endParaRPr lang="es-MX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>
            <a:off x="3600565" y="3817398"/>
            <a:ext cx="706040" cy="18848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1800" b="1" dirty="0" smtClean="0">
                <a:solidFill>
                  <a:schemeClr val="accent5">
                    <a:lumMod val="75000"/>
                  </a:schemeClr>
                </a:solidFill>
              </a:rPr>
              <a:t>9.6</a:t>
            </a:r>
          </a:p>
          <a:p>
            <a:pPr algn="ctr"/>
            <a:endParaRPr lang="es-419" sz="18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endParaRPr lang="es-MX" sz="18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es-MX" sz="1800" b="1" dirty="0" smtClean="0">
                <a:solidFill>
                  <a:schemeClr val="accent5">
                    <a:lumMod val="75000"/>
                  </a:schemeClr>
                </a:solidFill>
              </a:rPr>
              <a:t>9.4</a:t>
            </a:r>
          </a:p>
          <a:p>
            <a:pPr algn="ctr"/>
            <a:endParaRPr lang="es-419" sz="18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endParaRPr lang="es-MX" sz="18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es-MX" sz="1800" b="1" dirty="0" smtClean="0">
                <a:solidFill>
                  <a:schemeClr val="accent5">
                    <a:lumMod val="75000"/>
                  </a:schemeClr>
                </a:solidFill>
              </a:rPr>
              <a:t>9.4</a:t>
            </a:r>
            <a:endParaRPr lang="es-MX" sz="1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3" name="Título 1"/>
          <p:cNvSpPr txBox="1">
            <a:spLocks/>
          </p:cNvSpPr>
          <p:nvPr/>
        </p:nvSpPr>
        <p:spPr>
          <a:xfrm>
            <a:off x="10813002" y="3817397"/>
            <a:ext cx="706040" cy="20241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419" sz="1800" b="1" dirty="0" smtClean="0">
                <a:solidFill>
                  <a:schemeClr val="accent5">
                    <a:lumMod val="75000"/>
                  </a:schemeClr>
                </a:solidFill>
              </a:rPr>
              <a:t>8.3</a:t>
            </a:r>
          </a:p>
          <a:p>
            <a:pPr algn="ctr"/>
            <a:endParaRPr lang="es-419" sz="18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endParaRPr lang="es-419" sz="18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es-419" sz="1800" b="1" dirty="0" smtClean="0">
                <a:solidFill>
                  <a:schemeClr val="accent5">
                    <a:lumMod val="75000"/>
                  </a:schemeClr>
                </a:solidFill>
              </a:rPr>
              <a:t>8.2</a:t>
            </a:r>
            <a:endParaRPr lang="es-MX" sz="1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4" name="Título 1"/>
          <p:cNvSpPr txBox="1">
            <a:spLocks/>
          </p:cNvSpPr>
          <p:nvPr/>
        </p:nvSpPr>
        <p:spPr>
          <a:xfrm>
            <a:off x="8205237" y="503692"/>
            <a:ext cx="2184460" cy="4749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419" sz="2400" b="1" dirty="0" smtClean="0">
                <a:solidFill>
                  <a:schemeClr val="accent5">
                    <a:lumMod val="75000"/>
                  </a:schemeClr>
                </a:solidFill>
              </a:rPr>
              <a:t>BACHILLERATO</a:t>
            </a:r>
            <a:endParaRPr lang="es-MX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5" name="Picture 6" descr="Resultado de imagen para e learning ico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1" t="3553" r="70470" b="70998"/>
          <a:stretch/>
        </p:blipFill>
        <p:spPr bwMode="auto">
          <a:xfrm>
            <a:off x="10701353" y="177553"/>
            <a:ext cx="699073" cy="668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Resultado de imagen para e learning ico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46" t="37719" r="4165" b="38608"/>
          <a:stretch/>
        </p:blipFill>
        <p:spPr bwMode="auto">
          <a:xfrm>
            <a:off x="11151561" y="503692"/>
            <a:ext cx="734961" cy="670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://www.udgvirtual.udg.mx/sites/default/files/logo_udgvirtual_marca_registrada_chic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3976" y="6470623"/>
            <a:ext cx="1810729" cy="233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ítulo 1"/>
          <p:cNvSpPr txBox="1">
            <a:spLocks/>
          </p:cNvSpPr>
          <p:nvPr/>
        </p:nvSpPr>
        <p:spPr>
          <a:xfrm>
            <a:off x="139453" y="6300924"/>
            <a:ext cx="3846621" cy="4749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419" sz="1600" b="1" dirty="0" smtClean="0">
                <a:solidFill>
                  <a:schemeClr val="accent5">
                    <a:lumMod val="75000"/>
                  </a:schemeClr>
                </a:solidFill>
              </a:rPr>
              <a:t>En una escala de valoración del 1 al 10.</a:t>
            </a:r>
            <a:endParaRPr lang="es-MX" sz="16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679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417251" y="3125391"/>
            <a:ext cx="3151572" cy="32688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>
              <a:buFont typeface="Wingdings" panose="05000000000000000000" pitchFamily="2" charset="2"/>
              <a:buChar char="Ø"/>
            </a:pPr>
            <a:r>
              <a:rPr lang="es-MX" sz="1800" b="1" dirty="0" smtClean="0">
                <a:solidFill>
                  <a:schemeClr val="accent5">
                    <a:lumMod val="75000"/>
                  </a:schemeClr>
                </a:solidFill>
              </a:rPr>
              <a:t>Capacidad </a:t>
            </a:r>
            <a:r>
              <a:rPr lang="es-MX" sz="1800" b="1" dirty="0">
                <a:solidFill>
                  <a:schemeClr val="accent5">
                    <a:lumMod val="75000"/>
                  </a:schemeClr>
                </a:solidFill>
              </a:rPr>
              <a:t>para adaptarse a los cambios en la </a:t>
            </a:r>
            <a:r>
              <a:rPr lang="es-MX" sz="1800" b="1" dirty="0" smtClean="0">
                <a:solidFill>
                  <a:schemeClr val="accent5">
                    <a:lumMod val="75000"/>
                  </a:schemeClr>
                </a:solidFill>
              </a:rPr>
              <a:t>tecnología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MX" sz="18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MX" sz="1800" b="1" dirty="0" smtClean="0">
                <a:solidFill>
                  <a:schemeClr val="accent5">
                    <a:lumMod val="75000"/>
                  </a:schemeClr>
                </a:solidFill>
              </a:rPr>
              <a:t>Capacidad </a:t>
            </a:r>
            <a:r>
              <a:rPr lang="es-MX" sz="1800" b="1" dirty="0">
                <a:solidFill>
                  <a:schemeClr val="accent5">
                    <a:lumMod val="75000"/>
                  </a:schemeClr>
                </a:solidFill>
              </a:rPr>
              <a:t>para resolver problemas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MX" sz="18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MX" sz="1800" b="1" dirty="0" smtClean="0">
                <a:solidFill>
                  <a:schemeClr val="accent5">
                    <a:lumMod val="75000"/>
                  </a:schemeClr>
                </a:solidFill>
              </a:rPr>
              <a:t>Capacidad </a:t>
            </a:r>
            <a:r>
              <a:rPr lang="es-MX" sz="1800" b="1" dirty="0">
                <a:solidFill>
                  <a:schemeClr val="accent5">
                    <a:lumMod val="75000"/>
                  </a:schemeClr>
                </a:solidFill>
              </a:rPr>
              <a:t>de interacción con el resto de los miembros de la organización en donde laboras </a:t>
            </a: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8793332" y="2021439"/>
            <a:ext cx="2019670" cy="6374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419" sz="1600" b="1" dirty="0" smtClean="0">
                <a:solidFill>
                  <a:schemeClr val="accent2">
                    <a:lumMod val="75000"/>
                  </a:schemeClr>
                </a:solidFill>
              </a:rPr>
              <a:t>ASPECTOS CON MENOR CALIFICACIÓN</a:t>
            </a:r>
            <a:endParaRPr lang="es-419" sz="11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6" name="Picture 2" descr="Resultado de imagen para expectativas 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07" r="44093"/>
          <a:stretch/>
        </p:blipFill>
        <p:spPr bwMode="auto">
          <a:xfrm>
            <a:off x="4488850" y="3329127"/>
            <a:ext cx="2695006" cy="2622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838199" y="177553"/>
            <a:ext cx="5189739" cy="949911"/>
          </a:xfrm>
        </p:spPr>
        <p:txBody>
          <a:bodyPr>
            <a:normAutofit/>
          </a:bodyPr>
          <a:lstStyle/>
          <a:p>
            <a:r>
              <a:rPr lang="es-419" sz="3600" b="1" dirty="0" smtClean="0">
                <a:solidFill>
                  <a:schemeClr val="accent5">
                    <a:lumMod val="75000"/>
                  </a:schemeClr>
                </a:solidFill>
              </a:rPr>
              <a:t>PRINCIPALES RESULTADOS</a:t>
            </a:r>
            <a:endParaRPr lang="es-MX" sz="3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7935751" y="3197795"/>
            <a:ext cx="2770719" cy="32688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>
              <a:buFont typeface="Wingdings" panose="05000000000000000000" pitchFamily="2" charset="2"/>
              <a:buChar char="Ø"/>
            </a:pPr>
            <a:r>
              <a:rPr lang="es-MX" sz="1800" b="1" dirty="0" smtClean="0">
                <a:solidFill>
                  <a:schemeClr val="accent5">
                    <a:lumMod val="75000"/>
                  </a:schemeClr>
                </a:solidFill>
              </a:rPr>
              <a:t>Manejo </a:t>
            </a:r>
            <a:r>
              <a:rPr lang="es-MX" sz="1800" b="1" dirty="0">
                <a:solidFill>
                  <a:schemeClr val="accent5">
                    <a:lumMod val="75000"/>
                  </a:schemeClr>
                </a:solidFill>
              </a:rPr>
              <a:t>de instrumentos y equipos especializados 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MX" sz="18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MX" sz="18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MX" sz="1800" b="1" dirty="0" smtClean="0">
                <a:solidFill>
                  <a:schemeClr val="accent5">
                    <a:lumMod val="75000"/>
                  </a:schemeClr>
                </a:solidFill>
              </a:rPr>
              <a:t>Manejo </a:t>
            </a:r>
            <a:r>
              <a:rPr lang="es-MX" sz="1800" b="1" dirty="0">
                <a:solidFill>
                  <a:schemeClr val="accent5">
                    <a:lumMod val="75000"/>
                  </a:schemeClr>
                </a:solidFill>
              </a:rPr>
              <a:t>de otro idioma </a:t>
            </a:r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1549153" y="2021439"/>
            <a:ext cx="2019670" cy="6374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419" sz="1600" b="1" dirty="0" smtClean="0">
                <a:solidFill>
                  <a:schemeClr val="accent6">
                    <a:lumMod val="75000"/>
                  </a:schemeClr>
                </a:solidFill>
              </a:rPr>
              <a:t>ASPECTOS CON MAYOR CALIFICACIÓN</a:t>
            </a:r>
            <a:endParaRPr lang="es-419" sz="11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2232734" y="1161593"/>
            <a:ext cx="7395099" cy="4749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419" sz="2400" b="1" dirty="0" smtClean="0">
                <a:solidFill>
                  <a:schemeClr val="accent5">
                    <a:lumMod val="75000"/>
                  </a:schemeClr>
                </a:solidFill>
              </a:rPr>
              <a:t>Conocimientos</a:t>
            </a:r>
            <a:r>
              <a:rPr lang="es-419" sz="2400" b="1" dirty="0">
                <a:solidFill>
                  <a:schemeClr val="accent5">
                    <a:lumMod val="75000"/>
                  </a:schemeClr>
                </a:solidFill>
              </a:rPr>
              <a:t>, habilidades y destrezas </a:t>
            </a:r>
            <a:r>
              <a:rPr lang="es-419" sz="2400" b="1" dirty="0" smtClean="0">
                <a:solidFill>
                  <a:schemeClr val="accent5">
                    <a:lumMod val="75000"/>
                  </a:schemeClr>
                </a:solidFill>
              </a:rPr>
              <a:t>desarrollados</a:t>
            </a:r>
            <a:endParaRPr lang="es-MX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>
            <a:off x="3600565" y="3036163"/>
            <a:ext cx="706040" cy="32403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1800" b="1" dirty="0" smtClean="0">
                <a:solidFill>
                  <a:schemeClr val="accent5">
                    <a:lumMod val="75000"/>
                  </a:schemeClr>
                </a:solidFill>
              </a:rPr>
              <a:t>9.3</a:t>
            </a:r>
          </a:p>
          <a:p>
            <a:pPr algn="ctr"/>
            <a:endParaRPr lang="es-419" sz="18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endParaRPr lang="es-MX" sz="18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es-MX" sz="1800" b="1" dirty="0" smtClean="0">
                <a:solidFill>
                  <a:schemeClr val="accent5">
                    <a:lumMod val="75000"/>
                  </a:schemeClr>
                </a:solidFill>
              </a:rPr>
              <a:t>9.2</a:t>
            </a:r>
          </a:p>
          <a:p>
            <a:pPr algn="ctr"/>
            <a:endParaRPr lang="es-419" sz="18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endParaRPr lang="es-419" sz="18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endParaRPr lang="es-MX" sz="18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es-MX" sz="1800" b="1" dirty="0" smtClean="0">
                <a:solidFill>
                  <a:schemeClr val="accent5">
                    <a:lumMod val="75000"/>
                  </a:schemeClr>
                </a:solidFill>
              </a:rPr>
              <a:t>9.2</a:t>
            </a:r>
          </a:p>
        </p:txBody>
      </p:sp>
      <p:sp>
        <p:nvSpPr>
          <p:cNvPr id="13" name="Título 1"/>
          <p:cNvSpPr txBox="1">
            <a:spLocks/>
          </p:cNvSpPr>
          <p:nvPr/>
        </p:nvSpPr>
        <p:spPr>
          <a:xfrm>
            <a:off x="10919534" y="3888418"/>
            <a:ext cx="706040" cy="19558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419" sz="1800" b="1" dirty="0" smtClean="0">
                <a:solidFill>
                  <a:schemeClr val="accent5">
                    <a:lumMod val="75000"/>
                  </a:schemeClr>
                </a:solidFill>
              </a:rPr>
              <a:t>8.0</a:t>
            </a:r>
          </a:p>
          <a:p>
            <a:pPr algn="ctr"/>
            <a:endParaRPr lang="es-419" sz="18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endParaRPr lang="es-419" sz="18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es-419" sz="1800" b="1" dirty="0" smtClean="0">
                <a:solidFill>
                  <a:schemeClr val="accent5">
                    <a:lumMod val="75000"/>
                  </a:schemeClr>
                </a:solidFill>
              </a:rPr>
              <a:t>5.7</a:t>
            </a:r>
            <a:endParaRPr lang="es-MX" sz="1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7" name="Picture 2" descr="http://www.udgvirtual.udg.mx/sites/default/files/logo_udgvirtual_marca_registrada_chic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3976" y="6470623"/>
            <a:ext cx="1810729" cy="233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ítulo 1"/>
          <p:cNvSpPr txBox="1">
            <a:spLocks/>
          </p:cNvSpPr>
          <p:nvPr/>
        </p:nvSpPr>
        <p:spPr>
          <a:xfrm>
            <a:off x="8205237" y="503692"/>
            <a:ext cx="2184460" cy="4749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419" sz="2400" b="1" dirty="0" smtClean="0">
                <a:solidFill>
                  <a:schemeClr val="accent5">
                    <a:lumMod val="75000"/>
                  </a:schemeClr>
                </a:solidFill>
              </a:rPr>
              <a:t>LICENCIATURA</a:t>
            </a:r>
            <a:endParaRPr lang="es-419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9" name="Picture 2" descr="Resultado de imagen para estudiante 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851"/>
          <a:stretch/>
        </p:blipFill>
        <p:spPr bwMode="auto">
          <a:xfrm>
            <a:off x="10613342" y="321681"/>
            <a:ext cx="905700" cy="656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ítulo 1"/>
          <p:cNvSpPr txBox="1">
            <a:spLocks/>
          </p:cNvSpPr>
          <p:nvPr/>
        </p:nvSpPr>
        <p:spPr>
          <a:xfrm>
            <a:off x="139453" y="6300924"/>
            <a:ext cx="3846621" cy="4749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419" sz="1600" b="1" dirty="0" smtClean="0">
                <a:solidFill>
                  <a:schemeClr val="accent5">
                    <a:lumMod val="75000"/>
                  </a:schemeClr>
                </a:solidFill>
              </a:rPr>
              <a:t>En una escala de valoración del 1 al 10.</a:t>
            </a:r>
            <a:endParaRPr lang="es-MX" sz="16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705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417251" y="2965143"/>
            <a:ext cx="3151572" cy="34290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>
              <a:buFont typeface="Wingdings" panose="05000000000000000000" pitchFamily="2" charset="2"/>
              <a:buChar char="Ø"/>
            </a:pPr>
            <a:r>
              <a:rPr lang="es-MX" sz="1800" b="1" dirty="0" smtClean="0">
                <a:solidFill>
                  <a:schemeClr val="accent5">
                    <a:lumMod val="75000"/>
                  </a:schemeClr>
                </a:solidFill>
              </a:rPr>
              <a:t>Habilidades </a:t>
            </a:r>
            <a:r>
              <a:rPr lang="es-MX" sz="1800" b="1" dirty="0">
                <a:solidFill>
                  <a:schemeClr val="accent5">
                    <a:lumMod val="75000"/>
                  </a:schemeClr>
                </a:solidFill>
              </a:rPr>
              <a:t>para la búsqueda de información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MX" sz="18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MX" sz="1800" b="1" dirty="0" smtClean="0">
                <a:solidFill>
                  <a:schemeClr val="accent5">
                    <a:lumMod val="75000"/>
                  </a:schemeClr>
                </a:solidFill>
              </a:rPr>
              <a:t>Herramientas </a:t>
            </a:r>
            <a:r>
              <a:rPr lang="es-MX" sz="1800" b="1" dirty="0">
                <a:solidFill>
                  <a:schemeClr val="accent5">
                    <a:lumMod val="75000"/>
                  </a:schemeClr>
                </a:solidFill>
              </a:rPr>
              <a:t>para el análisis y la </a:t>
            </a:r>
            <a:r>
              <a:rPr lang="es-MX" sz="1800" b="1" dirty="0" smtClean="0">
                <a:solidFill>
                  <a:schemeClr val="accent5">
                    <a:lumMod val="75000"/>
                  </a:schemeClr>
                </a:solidFill>
              </a:rPr>
              <a:t>investigación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419" sz="18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MX" sz="1800" b="1" dirty="0" smtClean="0">
                <a:solidFill>
                  <a:schemeClr val="accent5">
                    <a:lumMod val="75000"/>
                  </a:schemeClr>
                </a:solidFill>
              </a:rPr>
              <a:t>Habilidades </a:t>
            </a:r>
            <a:r>
              <a:rPr lang="es-MX" sz="1800" b="1" dirty="0">
                <a:solidFill>
                  <a:schemeClr val="accent5">
                    <a:lumMod val="75000"/>
                  </a:schemeClr>
                </a:solidFill>
              </a:rPr>
              <a:t>para identificar y solucionar problemas</a:t>
            </a: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8793332" y="2021439"/>
            <a:ext cx="2019670" cy="6374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419" sz="1600" b="1" dirty="0" smtClean="0">
                <a:solidFill>
                  <a:schemeClr val="accent2">
                    <a:lumMod val="75000"/>
                  </a:schemeClr>
                </a:solidFill>
              </a:rPr>
              <a:t>ASPECTOS CON MENOR CALIFICACIÓN</a:t>
            </a:r>
            <a:endParaRPr lang="es-419" sz="11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6" name="Picture 2" descr="Resultado de imagen para expectativas 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07" r="44093"/>
          <a:stretch/>
        </p:blipFill>
        <p:spPr bwMode="auto">
          <a:xfrm>
            <a:off x="4488850" y="3329127"/>
            <a:ext cx="2695006" cy="2622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838199" y="177553"/>
            <a:ext cx="5189739" cy="949911"/>
          </a:xfrm>
        </p:spPr>
        <p:txBody>
          <a:bodyPr>
            <a:normAutofit/>
          </a:bodyPr>
          <a:lstStyle/>
          <a:p>
            <a:r>
              <a:rPr lang="es-419" sz="3600" b="1" dirty="0" smtClean="0">
                <a:solidFill>
                  <a:schemeClr val="accent5">
                    <a:lumMod val="75000"/>
                  </a:schemeClr>
                </a:solidFill>
              </a:rPr>
              <a:t>PRINCIPALES RESULTADOS</a:t>
            </a:r>
            <a:endParaRPr lang="es-MX" sz="3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7935751" y="3197795"/>
            <a:ext cx="2770719" cy="32688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>
              <a:buFont typeface="Wingdings" panose="05000000000000000000" pitchFamily="2" charset="2"/>
              <a:buChar char="Ø"/>
            </a:pPr>
            <a:r>
              <a:rPr lang="es-MX" sz="1800" b="1" dirty="0" smtClean="0">
                <a:solidFill>
                  <a:schemeClr val="accent5">
                    <a:lumMod val="75000"/>
                  </a:schemeClr>
                </a:solidFill>
              </a:rPr>
              <a:t>Habilidades </a:t>
            </a:r>
            <a:r>
              <a:rPr lang="es-MX" sz="1800" b="1" dirty="0">
                <a:solidFill>
                  <a:schemeClr val="accent5">
                    <a:lumMod val="75000"/>
                  </a:schemeClr>
                </a:solidFill>
              </a:rPr>
              <a:t>para la toma de decisiones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MX" sz="18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MX" sz="1800" b="1" dirty="0" smtClean="0">
                <a:solidFill>
                  <a:schemeClr val="accent5">
                    <a:lumMod val="75000"/>
                  </a:schemeClr>
                </a:solidFill>
              </a:rPr>
              <a:t>Habilidades </a:t>
            </a:r>
            <a:r>
              <a:rPr lang="es-MX" sz="1800" b="1" dirty="0">
                <a:solidFill>
                  <a:schemeClr val="accent5">
                    <a:lumMod val="75000"/>
                  </a:schemeClr>
                </a:solidFill>
              </a:rPr>
              <a:t>para el trabajo en equipo</a:t>
            </a:r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1549153" y="2021439"/>
            <a:ext cx="2019670" cy="6374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419" sz="1600" b="1" dirty="0" smtClean="0">
                <a:solidFill>
                  <a:schemeClr val="accent6">
                    <a:lumMod val="75000"/>
                  </a:schemeClr>
                </a:solidFill>
              </a:rPr>
              <a:t>ASPECTOS CON MAYOR CALIFICACIÓN</a:t>
            </a:r>
            <a:endParaRPr lang="es-419" sz="11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2232734" y="1161593"/>
            <a:ext cx="7395099" cy="4749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419" sz="2400" b="1" dirty="0" smtClean="0">
                <a:solidFill>
                  <a:schemeClr val="accent5">
                    <a:lumMod val="75000"/>
                  </a:schemeClr>
                </a:solidFill>
              </a:rPr>
              <a:t>Conocimientos</a:t>
            </a:r>
            <a:r>
              <a:rPr lang="es-419" sz="2400" b="1" dirty="0">
                <a:solidFill>
                  <a:schemeClr val="accent5">
                    <a:lumMod val="75000"/>
                  </a:schemeClr>
                </a:solidFill>
              </a:rPr>
              <a:t>, habilidades y destrezas </a:t>
            </a:r>
            <a:r>
              <a:rPr lang="es-419" sz="2400" b="1" dirty="0" smtClean="0">
                <a:solidFill>
                  <a:schemeClr val="accent5">
                    <a:lumMod val="75000"/>
                  </a:schemeClr>
                </a:solidFill>
              </a:rPr>
              <a:t>desarrollados</a:t>
            </a:r>
            <a:endParaRPr lang="es-MX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>
            <a:off x="3600565" y="3036163"/>
            <a:ext cx="706040" cy="32403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1800" b="1" dirty="0" smtClean="0">
                <a:solidFill>
                  <a:schemeClr val="accent5">
                    <a:lumMod val="75000"/>
                  </a:schemeClr>
                </a:solidFill>
              </a:rPr>
              <a:t>9.0</a:t>
            </a:r>
          </a:p>
          <a:p>
            <a:pPr algn="ctr"/>
            <a:endParaRPr lang="es-419" sz="18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endParaRPr lang="es-MX" sz="18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es-MX" sz="1800" b="1" dirty="0" smtClean="0">
                <a:solidFill>
                  <a:schemeClr val="accent5">
                    <a:lumMod val="75000"/>
                  </a:schemeClr>
                </a:solidFill>
              </a:rPr>
              <a:t>9.0</a:t>
            </a:r>
          </a:p>
          <a:p>
            <a:pPr algn="ctr"/>
            <a:endParaRPr lang="es-419" sz="18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endParaRPr lang="es-419" sz="18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endParaRPr lang="es-MX" sz="18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es-MX" sz="1800" b="1" dirty="0" smtClean="0">
                <a:solidFill>
                  <a:schemeClr val="accent5">
                    <a:lumMod val="75000"/>
                  </a:schemeClr>
                </a:solidFill>
              </a:rPr>
              <a:t>8.9</a:t>
            </a:r>
          </a:p>
        </p:txBody>
      </p:sp>
      <p:sp>
        <p:nvSpPr>
          <p:cNvPr id="13" name="Título 1"/>
          <p:cNvSpPr txBox="1">
            <a:spLocks/>
          </p:cNvSpPr>
          <p:nvPr/>
        </p:nvSpPr>
        <p:spPr>
          <a:xfrm>
            <a:off x="10919534" y="3888418"/>
            <a:ext cx="706040" cy="19558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419" sz="1800" b="1" dirty="0" smtClean="0">
                <a:solidFill>
                  <a:schemeClr val="accent5">
                    <a:lumMod val="75000"/>
                  </a:schemeClr>
                </a:solidFill>
              </a:rPr>
              <a:t>8.4</a:t>
            </a:r>
          </a:p>
          <a:p>
            <a:pPr algn="ctr"/>
            <a:endParaRPr lang="es-419" sz="18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endParaRPr lang="es-419" sz="18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es-419" sz="1800" b="1" dirty="0" smtClean="0">
                <a:solidFill>
                  <a:schemeClr val="accent5">
                    <a:lumMod val="75000"/>
                  </a:schemeClr>
                </a:solidFill>
              </a:rPr>
              <a:t>7.9</a:t>
            </a:r>
            <a:endParaRPr lang="es-MX" sz="1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7" name="Picture 2" descr="http://www.udgvirtual.udg.mx/sites/default/files/logo_udgvirtual_marca_registrada_chic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3976" y="6470623"/>
            <a:ext cx="1810729" cy="233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ítulo 1"/>
          <p:cNvSpPr txBox="1">
            <a:spLocks/>
          </p:cNvSpPr>
          <p:nvPr/>
        </p:nvSpPr>
        <p:spPr>
          <a:xfrm>
            <a:off x="8205237" y="503692"/>
            <a:ext cx="2184460" cy="4749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419" sz="2400" b="1" dirty="0" smtClean="0">
                <a:solidFill>
                  <a:schemeClr val="accent5">
                    <a:lumMod val="75000"/>
                  </a:schemeClr>
                </a:solidFill>
              </a:rPr>
              <a:t>POSGRADO</a:t>
            </a:r>
            <a:endParaRPr lang="es-419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1" name="Picture 4" descr="Resultado de imagen para estudiante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3002" y="417260"/>
            <a:ext cx="599003" cy="599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ítulo 1"/>
          <p:cNvSpPr txBox="1">
            <a:spLocks/>
          </p:cNvSpPr>
          <p:nvPr/>
        </p:nvSpPr>
        <p:spPr>
          <a:xfrm>
            <a:off x="139453" y="6300924"/>
            <a:ext cx="3846621" cy="4749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419" sz="1600" b="1" dirty="0" smtClean="0">
                <a:solidFill>
                  <a:schemeClr val="accent5">
                    <a:lumMod val="75000"/>
                  </a:schemeClr>
                </a:solidFill>
              </a:rPr>
              <a:t>En una escala de valoración del 1 al 10.</a:t>
            </a:r>
            <a:endParaRPr lang="es-MX" sz="16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413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213373" y="3826274"/>
            <a:ext cx="8238169" cy="1819921"/>
          </a:xfrm>
        </p:spPr>
        <p:txBody>
          <a:bodyPr>
            <a:noAutofit/>
          </a:bodyPr>
          <a:lstStyle/>
          <a:p>
            <a:pPr algn="ctr"/>
            <a:r>
              <a:rPr lang="es-419" dirty="0" smtClean="0"/>
              <a:t>Programa de Atención y Seguimiento de Egresados </a:t>
            </a:r>
            <a:endParaRPr lang="es-MX" dirty="0"/>
          </a:p>
        </p:txBody>
      </p:sp>
      <p:sp>
        <p:nvSpPr>
          <p:cNvPr id="4" name="Título 2"/>
          <p:cNvSpPr txBox="1">
            <a:spLocks/>
          </p:cNvSpPr>
          <p:nvPr/>
        </p:nvSpPr>
        <p:spPr>
          <a:xfrm>
            <a:off x="6258758" y="2077372"/>
            <a:ext cx="4021585" cy="134052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419" sz="9600" b="1" dirty="0"/>
              <a:t>ProSAE</a:t>
            </a:r>
            <a:endParaRPr lang="es-MX" sz="9600" b="1" dirty="0"/>
          </a:p>
        </p:txBody>
      </p:sp>
    </p:spTree>
    <p:extLst>
      <p:ext uri="{BB962C8B-B14F-4D97-AF65-F5344CB8AC3E}">
        <p14:creationId xmlns:p14="http://schemas.microsoft.com/office/powerpoint/2010/main" val="718977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/>
          <p:cNvSpPr txBox="1">
            <a:spLocks/>
          </p:cNvSpPr>
          <p:nvPr/>
        </p:nvSpPr>
        <p:spPr>
          <a:xfrm>
            <a:off x="9207749" y="2021437"/>
            <a:ext cx="2363896" cy="6374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419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MEJORA DE CONDICIONES LABORALES</a:t>
            </a:r>
            <a:endParaRPr lang="es-419" sz="11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838199" y="177553"/>
            <a:ext cx="5189739" cy="949911"/>
          </a:xfrm>
        </p:spPr>
        <p:txBody>
          <a:bodyPr>
            <a:normAutofit/>
          </a:bodyPr>
          <a:lstStyle/>
          <a:p>
            <a:r>
              <a:rPr lang="es-419" sz="3600" b="1" dirty="0" smtClean="0">
                <a:solidFill>
                  <a:schemeClr val="accent5">
                    <a:lumMod val="75000"/>
                  </a:schemeClr>
                </a:solidFill>
              </a:rPr>
              <a:t>PRINCIPALES RESULTADOS</a:t>
            </a:r>
            <a:endParaRPr lang="es-MX" sz="3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909961" y="2021438"/>
            <a:ext cx="1495888" cy="6374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419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EGRESADOS QUE LABORAN</a:t>
            </a:r>
            <a:endParaRPr lang="es-419" sz="11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2232734" y="1161593"/>
            <a:ext cx="7395099" cy="4749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419" sz="2400" b="1" dirty="0" smtClean="0">
                <a:solidFill>
                  <a:schemeClr val="accent5">
                    <a:lumMod val="75000"/>
                  </a:schemeClr>
                </a:solidFill>
              </a:rPr>
              <a:t>Inserción laboral</a:t>
            </a:r>
            <a:endParaRPr lang="es-MX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4" name="Título 1"/>
          <p:cNvSpPr txBox="1">
            <a:spLocks/>
          </p:cNvSpPr>
          <p:nvPr/>
        </p:nvSpPr>
        <p:spPr>
          <a:xfrm>
            <a:off x="8205237" y="503692"/>
            <a:ext cx="2184460" cy="4749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419" sz="2400" b="1" dirty="0" smtClean="0">
                <a:solidFill>
                  <a:schemeClr val="accent5">
                    <a:lumMod val="75000"/>
                  </a:schemeClr>
                </a:solidFill>
              </a:rPr>
              <a:t>BACHILLERATO</a:t>
            </a:r>
            <a:endParaRPr lang="es-MX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5" name="Picture 6" descr="Resultado de imagen para e learning ico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1" t="3553" r="70470" b="70998"/>
          <a:stretch/>
        </p:blipFill>
        <p:spPr bwMode="auto">
          <a:xfrm>
            <a:off x="10701353" y="177553"/>
            <a:ext cx="699073" cy="668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Resultado de imagen para e learning ico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46" t="37719" r="4165" b="38608"/>
          <a:stretch/>
        </p:blipFill>
        <p:spPr bwMode="auto">
          <a:xfrm>
            <a:off x="11151561" y="503692"/>
            <a:ext cx="734961" cy="670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://www.udgvirtual.udg.mx/sites/default/files/logo_udgvirtual_marca_registrada_chic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3976" y="6470623"/>
            <a:ext cx="1810729" cy="233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ítulo 1"/>
          <p:cNvSpPr txBox="1">
            <a:spLocks/>
          </p:cNvSpPr>
          <p:nvPr/>
        </p:nvSpPr>
        <p:spPr>
          <a:xfrm>
            <a:off x="5182339" y="5634649"/>
            <a:ext cx="1495888" cy="6374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419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ANTIGÜEDAD LABORAL</a:t>
            </a:r>
            <a:endParaRPr lang="es-419" sz="11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0" name="Título 1"/>
          <p:cNvSpPr txBox="1">
            <a:spLocks/>
          </p:cNvSpPr>
          <p:nvPr/>
        </p:nvSpPr>
        <p:spPr>
          <a:xfrm>
            <a:off x="955273" y="5478439"/>
            <a:ext cx="1405263" cy="4749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419" sz="3600" b="1" dirty="0" smtClean="0">
                <a:solidFill>
                  <a:schemeClr val="accent5">
                    <a:lumMod val="75000"/>
                  </a:schemeClr>
                </a:solidFill>
              </a:rPr>
              <a:t>63.3%</a:t>
            </a:r>
            <a:endParaRPr lang="es-MX" sz="3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2292" name="Picture 4" descr="Resultado de imagen para WORK 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649" y="3391270"/>
            <a:ext cx="1811268" cy="1811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Resultado de imagen para WORK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0646" y="3043818"/>
            <a:ext cx="3306660" cy="1785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Resultado de imagen para LABORAL 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44" y="2738725"/>
            <a:ext cx="2416494" cy="2416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ítulo 1"/>
          <p:cNvSpPr txBox="1">
            <a:spLocks/>
          </p:cNvSpPr>
          <p:nvPr/>
        </p:nvSpPr>
        <p:spPr>
          <a:xfrm>
            <a:off x="5126150" y="2068660"/>
            <a:ext cx="1608266" cy="4749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419" sz="3600" b="1" dirty="0" smtClean="0">
                <a:solidFill>
                  <a:schemeClr val="accent5">
                    <a:lumMod val="75000"/>
                  </a:schemeClr>
                </a:solidFill>
              </a:rPr>
              <a:t>2 AÑOS</a:t>
            </a:r>
            <a:endParaRPr lang="es-MX" sz="3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7" name="Título 1"/>
          <p:cNvSpPr txBox="1">
            <a:spLocks/>
          </p:cNvSpPr>
          <p:nvPr/>
        </p:nvSpPr>
        <p:spPr>
          <a:xfrm>
            <a:off x="9746298" y="5426774"/>
            <a:ext cx="1405263" cy="4749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419" sz="3600" b="1" dirty="0" smtClean="0">
                <a:solidFill>
                  <a:schemeClr val="accent5">
                    <a:lumMod val="75000"/>
                  </a:schemeClr>
                </a:solidFill>
              </a:rPr>
              <a:t>54.8%</a:t>
            </a:r>
            <a:endParaRPr lang="es-MX" sz="36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226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838199" y="177553"/>
            <a:ext cx="5189739" cy="949911"/>
          </a:xfrm>
        </p:spPr>
        <p:txBody>
          <a:bodyPr>
            <a:normAutofit/>
          </a:bodyPr>
          <a:lstStyle/>
          <a:p>
            <a:r>
              <a:rPr lang="es-419" sz="3600" b="1" dirty="0" smtClean="0">
                <a:solidFill>
                  <a:schemeClr val="accent5">
                    <a:lumMod val="75000"/>
                  </a:schemeClr>
                </a:solidFill>
              </a:rPr>
              <a:t>PRINCIPALES RESULTADOS</a:t>
            </a:r>
            <a:endParaRPr lang="es-MX" sz="3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909961" y="2021438"/>
            <a:ext cx="1495888" cy="6374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419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EGRESADOS QUE LABORAN</a:t>
            </a:r>
            <a:endParaRPr lang="es-419" sz="11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2232734" y="1161593"/>
            <a:ext cx="7395099" cy="4749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419" sz="2400" b="1" dirty="0" smtClean="0">
                <a:solidFill>
                  <a:schemeClr val="accent5">
                    <a:lumMod val="75000"/>
                  </a:schemeClr>
                </a:solidFill>
              </a:rPr>
              <a:t>Inserción laboral</a:t>
            </a:r>
            <a:endParaRPr lang="es-MX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7" name="Picture 2" descr="http://www.udgvirtual.udg.mx/sites/default/files/logo_udgvirtual_marca_registrada_chic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3976" y="6470623"/>
            <a:ext cx="1810729" cy="233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ítulo 1"/>
          <p:cNvSpPr txBox="1">
            <a:spLocks/>
          </p:cNvSpPr>
          <p:nvPr/>
        </p:nvSpPr>
        <p:spPr>
          <a:xfrm>
            <a:off x="5182339" y="5634649"/>
            <a:ext cx="1495888" cy="6374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419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ANTIGÜEDAD LABORAL</a:t>
            </a:r>
            <a:endParaRPr lang="es-419" sz="11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0" name="Título 1"/>
          <p:cNvSpPr txBox="1">
            <a:spLocks/>
          </p:cNvSpPr>
          <p:nvPr/>
        </p:nvSpPr>
        <p:spPr>
          <a:xfrm>
            <a:off x="955273" y="5478439"/>
            <a:ext cx="1405263" cy="4749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419" sz="3600" b="1" dirty="0" smtClean="0">
                <a:solidFill>
                  <a:schemeClr val="accent5">
                    <a:lumMod val="75000"/>
                  </a:schemeClr>
                </a:solidFill>
              </a:rPr>
              <a:t>89.8%</a:t>
            </a:r>
            <a:endParaRPr lang="es-MX" sz="3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2292" name="Picture 4" descr="Resultado de imagen para WORK 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649" y="3391270"/>
            <a:ext cx="1811268" cy="1811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Resultado de imagen para LABORAL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44" y="2738725"/>
            <a:ext cx="2416494" cy="2416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ítulo 1"/>
          <p:cNvSpPr txBox="1">
            <a:spLocks/>
          </p:cNvSpPr>
          <p:nvPr/>
        </p:nvSpPr>
        <p:spPr>
          <a:xfrm>
            <a:off x="5126150" y="2068660"/>
            <a:ext cx="1608266" cy="4749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419" sz="3600" b="1" dirty="0" smtClean="0">
                <a:solidFill>
                  <a:schemeClr val="accent5">
                    <a:lumMod val="75000"/>
                  </a:schemeClr>
                </a:solidFill>
              </a:rPr>
              <a:t>4 AÑOS</a:t>
            </a:r>
            <a:endParaRPr lang="es-MX" sz="3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7" name="Título 1"/>
          <p:cNvSpPr txBox="1">
            <a:spLocks/>
          </p:cNvSpPr>
          <p:nvPr/>
        </p:nvSpPr>
        <p:spPr>
          <a:xfrm>
            <a:off x="9838923" y="5478439"/>
            <a:ext cx="1405263" cy="4749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419" sz="3600" b="1" dirty="0" smtClean="0">
                <a:solidFill>
                  <a:schemeClr val="accent5">
                    <a:lumMod val="75000"/>
                  </a:schemeClr>
                </a:solidFill>
              </a:rPr>
              <a:t>67.1%</a:t>
            </a:r>
            <a:endParaRPr lang="es-MX" sz="3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8" name="Título 1"/>
          <p:cNvSpPr txBox="1">
            <a:spLocks/>
          </p:cNvSpPr>
          <p:nvPr/>
        </p:nvSpPr>
        <p:spPr>
          <a:xfrm>
            <a:off x="8205237" y="503692"/>
            <a:ext cx="2184460" cy="4749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419" sz="2400" b="1" dirty="0" smtClean="0">
                <a:solidFill>
                  <a:schemeClr val="accent5">
                    <a:lumMod val="75000"/>
                  </a:schemeClr>
                </a:solidFill>
              </a:rPr>
              <a:t>LICENCIATURA</a:t>
            </a:r>
            <a:endParaRPr lang="es-419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9" name="Picture 2" descr="Resultado de imagen para estudiante 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851"/>
          <a:stretch/>
        </p:blipFill>
        <p:spPr bwMode="auto">
          <a:xfrm>
            <a:off x="10613342" y="321681"/>
            <a:ext cx="905700" cy="656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ítulo 1"/>
          <p:cNvSpPr txBox="1">
            <a:spLocks/>
          </p:cNvSpPr>
          <p:nvPr/>
        </p:nvSpPr>
        <p:spPr>
          <a:xfrm>
            <a:off x="9207749" y="2021437"/>
            <a:ext cx="2363896" cy="6374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419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MEJORA DE CONDICIONES LABORALES</a:t>
            </a:r>
            <a:endParaRPr lang="es-419" sz="11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9" name="Picture 6" descr="Resultado de imagen para WORK 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0646" y="3043818"/>
            <a:ext cx="3306660" cy="1785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8135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838199" y="177553"/>
            <a:ext cx="5189739" cy="949911"/>
          </a:xfrm>
        </p:spPr>
        <p:txBody>
          <a:bodyPr>
            <a:normAutofit/>
          </a:bodyPr>
          <a:lstStyle/>
          <a:p>
            <a:r>
              <a:rPr lang="es-419" sz="3600" b="1" dirty="0" smtClean="0">
                <a:solidFill>
                  <a:schemeClr val="accent5">
                    <a:lumMod val="75000"/>
                  </a:schemeClr>
                </a:solidFill>
              </a:rPr>
              <a:t>PRINCIPALES RESULTADOS</a:t>
            </a:r>
            <a:endParaRPr lang="es-MX" sz="3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909961" y="2021438"/>
            <a:ext cx="1495888" cy="6374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419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EGRESADOS QUE LABORAN</a:t>
            </a:r>
            <a:endParaRPr lang="es-419" sz="11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2232734" y="1161593"/>
            <a:ext cx="7395099" cy="4749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419" sz="2400" b="1" dirty="0" smtClean="0">
                <a:solidFill>
                  <a:schemeClr val="accent5">
                    <a:lumMod val="75000"/>
                  </a:schemeClr>
                </a:solidFill>
              </a:rPr>
              <a:t>Inserción laboral</a:t>
            </a:r>
            <a:endParaRPr lang="es-MX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7" name="Picture 2" descr="http://www.udgvirtual.udg.mx/sites/default/files/logo_udgvirtual_marca_registrada_chic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3976" y="6470623"/>
            <a:ext cx="1810729" cy="233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ítulo 1"/>
          <p:cNvSpPr txBox="1">
            <a:spLocks/>
          </p:cNvSpPr>
          <p:nvPr/>
        </p:nvSpPr>
        <p:spPr>
          <a:xfrm>
            <a:off x="5182339" y="5634649"/>
            <a:ext cx="1495888" cy="6374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419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ANTIGÜEDAD LABORAL</a:t>
            </a:r>
            <a:endParaRPr lang="es-419" sz="11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0" name="Título 1"/>
          <p:cNvSpPr txBox="1">
            <a:spLocks/>
          </p:cNvSpPr>
          <p:nvPr/>
        </p:nvSpPr>
        <p:spPr>
          <a:xfrm>
            <a:off x="955273" y="5478439"/>
            <a:ext cx="1405263" cy="4749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419" sz="3600" b="1" dirty="0" smtClean="0">
                <a:solidFill>
                  <a:schemeClr val="accent5">
                    <a:lumMod val="75000"/>
                  </a:schemeClr>
                </a:solidFill>
              </a:rPr>
              <a:t>96.7%</a:t>
            </a:r>
            <a:endParaRPr lang="es-MX" sz="3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2292" name="Picture 4" descr="Resultado de imagen para WORK 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649" y="3391270"/>
            <a:ext cx="1811268" cy="1811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Resultado de imagen para LABORAL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44" y="2738725"/>
            <a:ext cx="2416494" cy="2416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ítulo 1"/>
          <p:cNvSpPr txBox="1">
            <a:spLocks/>
          </p:cNvSpPr>
          <p:nvPr/>
        </p:nvSpPr>
        <p:spPr>
          <a:xfrm>
            <a:off x="4785064" y="2068660"/>
            <a:ext cx="2201662" cy="4749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419" sz="3600" b="1" dirty="0" smtClean="0">
                <a:solidFill>
                  <a:schemeClr val="accent5">
                    <a:lumMod val="75000"/>
                  </a:schemeClr>
                </a:solidFill>
              </a:rPr>
              <a:t>3.5 AÑOS</a:t>
            </a:r>
            <a:endParaRPr lang="es-MX" sz="3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7" name="Título 1"/>
          <p:cNvSpPr txBox="1">
            <a:spLocks/>
          </p:cNvSpPr>
          <p:nvPr/>
        </p:nvSpPr>
        <p:spPr>
          <a:xfrm>
            <a:off x="9838923" y="5478439"/>
            <a:ext cx="1405263" cy="4749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419" sz="3600" b="1" dirty="0" smtClean="0">
                <a:solidFill>
                  <a:schemeClr val="accent5">
                    <a:lumMod val="75000"/>
                  </a:schemeClr>
                </a:solidFill>
              </a:rPr>
              <a:t>55.1%</a:t>
            </a:r>
            <a:endParaRPr lang="es-MX" sz="3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2" name="Título 1"/>
          <p:cNvSpPr txBox="1">
            <a:spLocks/>
          </p:cNvSpPr>
          <p:nvPr/>
        </p:nvSpPr>
        <p:spPr>
          <a:xfrm>
            <a:off x="8205237" y="503692"/>
            <a:ext cx="2184460" cy="4749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419" sz="2400" b="1" dirty="0" smtClean="0">
                <a:solidFill>
                  <a:schemeClr val="accent5">
                    <a:lumMod val="75000"/>
                  </a:schemeClr>
                </a:solidFill>
              </a:rPr>
              <a:t>POSGRADO</a:t>
            </a:r>
            <a:endParaRPr lang="es-419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33" name="Picture 4" descr="Resultado de imagen para estudiante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3002" y="417260"/>
            <a:ext cx="599003" cy="599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ítulo 1"/>
          <p:cNvSpPr txBox="1">
            <a:spLocks/>
          </p:cNvSpPr>
          <p:nvPr/>
        </p:nvSpPr>
        <p:spPr>
          <a:xfrm>
            <a:off x="9207749" y="2021437"/>
            <a:ext cx="2363896" cy="6374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419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MEJORA DE CONDICIONES LABORALES</a:t>
            </a:r>
            <a:endParaRPr lang="es-419" sz="11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5" name="Picture 6" descr="Resultado de imagen para WORK 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0646" y="3043818"/>
            <a:ext cx="3306660" cy="1785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9202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417251" y="3125391"/>
            <a:ext cx="3151572" cy="34440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>
              <a:buFont typeface="Wingdings" panose="05000000000000000000" pitchFamily="2" charset="2"/>
              <a:buChar char="Ø"/>
            </a:pPr>
            <a:r>
              <a:rPr lang="es-MX" sz="1800" b="1" dirty="0" smtClean="0">
                <a:solidFill>
                  <a:schemeClr val="accent5">
                    <a:lumMod val="75000"/>
                  </a:schemeClr>
                </a:solidFill>
              </a:rPr>
              <a:t>Facilidad </a:t>
            </a:r>
            <a:r>
              <a:rPr lang="es-MX" sz="1800" b="1" dirty="0">
                <a:solidFill>
                  <a:schemeClr val="accent5">
                    <a:lumMod val="75000"/>
                  </a:schemeClr>
                </a:solidFill>
              </a:rPr>
              <a:t>de acceso y uso de la plataforma virtual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MX" sz="18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MX" sz="1800" b="1" dirty="0" smtClean="0">
                <a:solidFill>
                  <a:schemeClr val="accent5">
                    <a:lumMod val="75000"/>
                  </a:schemeClr>
                </a:solidFill>
              </a:rPr>
              <a:t>Acompañamiento </a:t>
            </a:r>
            <a:r>
              <a:rPr lang="es-MX" sz="1800" b="1" dirty="0">
                <a:solidFill>
                  <a:schemeClr val="accent5">
                    <a:lumMod val="75000"/>
                  </a:schemeClr>
                </a:solidFill>
              </a:rPr>
              <a:t>y tutoría a lo largo de mi Bachillerato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MX" sz="18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MX" sz="1800" b="1" dirty="0" smtClean="0">
                <a:solidFill>
                  <a:schemeClr val="accent5">
                    <a:lumMod val="75000"/>
                  </a:schemeClr>
                </a:solidFill>
              </a:rPr>
              <a:t>El </a:t>
            </a:r>
            <a:r>
              <a:rPr lang="es-MX" sz="1800" b="1" dirty="0">
                <a:solidFill>
                  <a:schemeClr val="accent5">
                    <a:lumMod val="75000"/>
                  </a:schemeClr>
                </a:solidFill>
              </a:rPr>
              <a:t>nivel académico de los docentes </a:t>
            </a: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8793332" y="2021439"/>
            <a:ext cx="2019670" cy="6374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419" sz="1600" b="1" dirty="0" smtClean="0">
                <a:solidFill>
                  <a:schemeClr val="accent2">
                    <a:lumMod val="75000"/>
                  </a:schemeClr>
                </a:solidFill>
              </a:rPr>
              <a:t>ASPECTOS CON MENOR CALIFICACIÓN</a:t>
            </a:r>
            <a:endParaRPr lang="es-419" sz="11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6" name="Picture 2" descr="Resultado de imagen para expectativas 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07" r="44093"/>
          <a:stretch/>
        </p:blipFill>
        <p:spPr bwMode="auto">
          <a:xfrm>
            <a:off x="4488850" y="3329127"/>
            <a:ext cx="2695006" cy="2622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838199" y="177553"/>
            <a:ext cx="5189739" cy="949911"/>
          </a:xfrm>
        </p:spPr>
        <p:txBody>
          <a:bodyPr>
            <a:normAutofit/>
          </a:bodyPr>
          <a:lstStyle/>
          <a:p>
            <a:r>
              <a:rPr lang="es-419" sz="3600" b="1" dirty="0" smtClean="0">
                <a:solidFill>
                  <a:schemeClr val="accent5">
                    <a:lumMod val="75000"/>
                  </a:schemeClr>
                </a:solidFill>
              </a:rPr>
              <a:t>PRINCIPALES RESULTADOS</a:t>
            </a:r>
            <a:endParaRPr lang="es-MX" sz="3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8129727" y="3197795"/>
            <a:ext cx="2822031" cy="32688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>
              <a:buFont typeface="Wingdings" panose="05000000000000000000" pitchFamily="2" charset="2"/>
              <a:buChar char="Ø"/>
            </a:pPr>
            <a:r>
              <a:rPr lang="es-MX" sz="1800" b="1" dirty="0" smtClean="0">
                <a:solidFill>
                  <a:schemeClr val="accent5">
                    <a:lumMod val="75000"/>
                  </a:schemeClr>
                </a:solidFill>
              </a:rPr>
              <a:t>Lecturas</a:t>
            </a:r>
            <a:r>
              <a:rPr lang="es-MX" sz="1800" b="1" dirty="0">
                <a:solidFill>
                  <a:schemeClr val="accent5">
                    <a:lumMod val="75000"/>
                  </a:schemeClr>
                </a:solidFill>
              </a:rPr>
              <a:t>, recursos y material de apoyo suficiente  </a:t>
            </a:r>
            <a:endParaRPr lang="es-MX" sz="18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MX" sz="18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MX" sz="1800" b="1" dirty="0" smtClean="0">
                <a:solidFill>
                  <a:schemeClr val="accent5">
                    <a:lumMod val="75000"/>
                  </a:schemeClr>
                </a:solidFill>
              </a:rPr>
              <a:t>Lecturas </a:t>
            </a:r>
            <a:r>
              <a:rPr lang="es-MX" sz="1800" b="1" dirty="0">
                <a:solidFill>
                  <a:schemeClr val="accent5">
                    <a:lumMod val="75000"/>
                  </a:schemeClr>
                </a:solidFill>
              </a:rPr>
              <a:t>y material de apoyo actualizado </a:t>
            </a:r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1549153" y="2021439"/>
            <a:ext cx="2019670" cy="6374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419" sz="1600" b="1" dirty="0" smtClean="0">
                <a:solidFill>
                  <a:schemeClr val="accent6">
                    <a:lumMod val="75000"/>
                  </a:schemeClr>
                </a:solidFill>
              </a:rPr>
              <a:t>ASPECTOS CON MAYOR CALIFICACIÓN</a:t>
            </a:r>
            <a:endParaRPr lang="es-419" sz="11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2232734" y="1161593"/>
            <a:ext cx="7395099" cy="4749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419" sz="2400" b="1" dirty="0" smtClean="0">
                <a:solidFill>
                  <a:schemeClr val="accent5">
                    <a:lumMod val="75000"/>
                  </a:schemeClr>
                </a:solidFill>
              </a:rPr>
              <a:t>Proceso formativo</a:t>
            </a:r>
            <a:endParaRPr lang="es-MX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>
            <a:off x="3600565" y="3817398"/>
            <a:ext cx="706040" cy="18848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1800" b="1" dirty="0" smtClean="0">
                <a:solidFill>
                  <a:schemeClr val="accent5">
                    <a:lumMod val="75000"/>
                  </a:schemeClr>
                </a:solidFill>
              </a:rPr>
              <a:t>9.4</a:t>
            </a:r>
          </a:p>
          <a:p>
            <a:pPr algn="ctr"/>
            <a:endParaRPr lang="es-419" sz="18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endParaRPr lang="es-MX" sz="18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es-MX" sz="1800" b="1" dirty="0" smtClean="0">
                <a:solidFill>
                  <a:schemeClr val="accent5">
                    <a:lumMod val="75000"/>
                  </a:schemeClr>
                </a:solidFill>
              </a:rPr>
              <a:t>9.4</a:t>
            </a:r>
          </a:p>
          <a:p>
            <a:pPr algn="ctr"/>
            <a:endParaRPr lang="es-419" sz="18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endParaRPr lang="es-MX" sz="18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es-MX" sz="1800" b="1" dirty="0" smtClean="0">
                <a:solidFill>
                  <a:schemeClr val="accent5">
                    <a:lumMod val="75000"/>
                  </a:schemeClr>
                </a:solidFill>
              </a:rPr>
              <a:t>9.3</a:t>
            </a:r>
            <a:endParaRPr lang="es-MX" sz="1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3" name="Título 1"/>
          <p:cNvSpPr txBox="1">
            <a:spLocks/>
          </p:cNvSpPr>
          <p:nvPr/>
        </p:nvSpPr>
        <p:spPr>
          <a:xfrm>
            <a:off x="10813002" y="3834139"/>
            <a:ext cx="706040" cy="20073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419" sz="1800" b="1" dirty="0" smtClean="0">
                <a:solidFill>
                  <a:schemeClr val="accent5">
                    <a:lumMod val="75000"/>
                  </a:schemeClr>
                </a:solidFill>
              </a:rPr>
              <a:t>8.5</a:t>
            </a:r>
          </a:p>
          <a:p>
            <a:pPr algn="ctr"/>
            <a:endParaRPr lang="es-419" sz="18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endParaRPr lang="es-419" sz="18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endParaRPr lang="es-419" sz="18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es-419" sz="1800" b="1" dirty="0" smtClean="0">
                <a:solidFill>
                  <a:schemeClr val="accent5">
                    <a:lumMod val="75000"/>
                  </a:schemeClr>
                </a:solidFill>
              </a:rPr>
              <a:t>8.4</a:t>
            </a:r>
            <a:endParaRPr lang="es-MX" sz="1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4" name="Título 1"/>
          <p:cNvSpPr txBox="1">
            <a:spLocks/>
          </p:cNvSpPr>
          <p:nvPr/>
        </p:nvSpPr>
        <p:spPr>
          <a:xfrm>
            <a:off x="8205237" y="503692"/>
            <a:ext cx="2184460" cy="4749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419" sz="2400" b="1" dirty="0" smtClean="0">
                <a:solidFill>
                  <a:schemeClr val="accent5">
                    <a:lumMod val="75000"/>
                  </a:schemeClr>
                </a:solidFill>
              </a:rPr>
              <a:t>BACHILLERATO</a:t>
            </a:r>
            <a:endParaRPr lang="es-MX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5" name="Picture 6" descr="Resultado de imagen para e learning ico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1" t="3553" r="70470" b="70998"/>
          <a:stretch/>
        </p:blipFill>
        <p:spPr bwMode="auto">
          <a:xfrm>
            <a:off x="10701353" y="177553"/>
            <a:ext cx="699073" cy="668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Resultado de imagen para e learning ico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46" t="37719" r="4165" b="38608"/>
          <a:stretch/>
        </p:blipFill>
        <p:spPr bwMode="auto">
          <a:xfrm>
            <a:off x="11151561" y="503692"/>
            <a:ext cx="734961" cy="670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://www.udgvirtual.udg.mx/sites/default/files/logo_udgvirtual_marca_registrada_chic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3976" y="6470623"/>
            <a:ext cx="1810729" cy="233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ítulo 1"/>
          <p:cNvSpPr txBox="1">
            <a:spLocks/>
          </p:cNvSpPr>
          <p:nvPr/>
        </p:nvSpPr>
        <p:spPr>
          <a:xfrm>
            <a:off x="139453" y="6300924"/>
            <a:ext cx="3846621" cy="4749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419" sz="1600" b="1" dirty="0" smtClean="0">
                <a:solidFill>
                  <a:schemeClr val="accent5">
                    <a:lumMod val="75000"/>
                  </a:schemeClr>
                </a:solidFill>
              </a:rPr>
              <a:t>En una escala de valoración del 1 al 10.</a:t>
            </a:r>
            <a:endParaRPr lang="es-MX" sz="16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273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417251" y="3125391"/>
            <a:ext cx="3151572" cy="34440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>
              <a:buFont typeface="Wingdings" panose="05000000000000000000" pitchFamily="2" charset="2"/>
              <a:buChar char="Ø"/>
            </a:pPr>
            <a:r>
              <a:rPr lang="es-MX" sz="1800" b="1" dirty="0" smtClean="0">
                <a:solidFill>
                  <a:schemeClr val="accent5">
                    <a:lumMod val="75000"/>
                  </a:schemeClr>
                </a:solidFill>
              </a:rPr>
              <a:t>Facilidad </a:t>
            </a:r>
            <a:r>
              <a:rPr lang="es-MX" sz="1800" b="1" dirty="0">
                <a:solidFill>
                  <a:schemeClr val="accent5">
                    <a:lumMod val="75000"/>
                  </a:schemeClr>
                </a:solidFill>
              </a:rPr>
              <a:t>de acceso y uso de la plataforma virtual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MX" sz="18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MX" sz="1800" b="1" dirty="0" smtClean="0">
                <a:solidFill>
                  <a:schemeClr val="accent5">
                    <a:lumMod val="75000"/>
                  </a:schemeClr>
                </a:solidFill>
              </a:rPr>
              <a:t>La </a:t>
            </a:r>
            <a:r>
              <a:rPr lang="es-MX" sz="1800" b="1" dirty="0">
                <a:solidFill>
                  <a:schemeClr val="accent5">
                    <a:lumMod val="75000"/>
                  </a:schemeClr>
                </a:solidFill>
              </a:rPr>
              <a:t>organización del plan de estudios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MX" sz="18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MX" sz="1800" b="1" dirty="0" smtClean="0">
                <a:solidFill>
                  <a:schemeClr val="accent5">
                    <a:lumMod val="75000"/>
                  </a:schemeClr>
                </a:solidFill>
              </a:rPr>
              <a:t>Organización </a:t>
            </a:r>
            <a:r>
              <a:rPr lang="es-MX" sz="1800" b="1" dirty="0">
                <a:solidFill>
                  <a:schemeClr val="accent5">
                    <a:lumMod val="75000"/>
                  </a:schemeClr>
                </a:solidFill>
              </a:rPr>
              <a:t>adecuada de los contenidos didácticos en la plataforma virtual </a:t>
            </a: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8793332" y="2021439"/>
            <a:ext cx="2019670" cy="6374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419" sz="1600" b="1" dirty="0" smtClean="0">
                <a:solidFill>
                  <a:schemeClr val="accent2">
                    <a:lumMod val="75000"/>
                  </a:schemeClr>
                </a:solidFill>
              </a:rPr>
              <a:t>ASPECTOS CON MENOR CALIFICACIÓN</a:t>
            </a:r>
            <a:endParaRPr lang="es-419" sz="11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6" name="Picture 2" descr="Resultado de imagen para expectativas 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07" r="44093"/>
          <a:stretch/>
        </p:blipFill>
        <p:spPr bwMode="auto">
          <a:xfrm>
            <a:off x="4488850" y="3329127"/>
            <a:ext cx="2695006" cy="2622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838199" y="177553"/>
            <a:ext cx="5189739" cy="949911"/>
          </a:xfrm>
        </p:spPr>
        <p:txBody>
          <a:bodyPr>
            <a:normAutofit/>
          </a:bodyPr>
          <a:lstStyle/>
          <a:p>
            <a:r>
              <a:rPr lang="es-419" sz="3600" b="1" dirty="0" smtClean="0">
                <a:solidFill>
                  <a:schemeClr val="accent5">
                    <a:lumMod val="75000"/>
                  </a:schemeClr>
                </a:solidFill>
              </a:rPr>
              <a:t>PRINCIPALES RESULTADOS</a:t>
            </a:r>
            <a:endParaRPr lang="es-MX" sz="3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8129727" y="3197795"/>
            <a:ext cx="2822031" cy="32688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>
              <a:buFont typeface="Wingdings" panose="05000000000000000000" pitchFamily="2" charset="2"/>
              <a:buChar char="Ø"/>
            </a:pPr>
            <a:r>
              <a:rPr lang="es-MX" sz="1800" b="1" dirty="0" smtClean="0">
                <a:solidFill>
                  <a:schemeClr val="accent5">
                    <a:lumMod val="75000"/>
                  </a:schemeClr>
                </a:solidFill>
              </a:rPr>
              <a:t>Material </a:t>
            </a:r>
            <a:r>
              <a:rPr lang="es-MX" sz="1800" b="1" dirty="0">
                <a:solidFill>
                  <a:schemeClr val="accent5">
                    <a:lumMod val="75000"/>
                  </a:schemeClr>
                </a:solidFill>
              </a:rPr>
              <a:t>bibliográfico actualizado 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MX" sz="18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MX" sz="18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MX" sz="1800" b="1" dirty="0" smtClean="0">
                <a:solidFill>
                  <a:schemeClr val="accent5">
                    <a:lumMod val="75000"/>
                  </a:schemeClr>
                </a:solidFill>
              </a:rPr>
              <a:t>La </a:t>
            </a:r>
            <a:r>
              <a:rPr lang="es-MX" sz="1800" b="1" dirty="0">
                <a:solidFill>
                  <a:schemeClr val="accent5">
                    <a:lumMod val="75000"/>
                  </a:schemeClr>
                </a:solidFill>
              </a:rPr>
              <a:t>movilidad académica (intercambio, estancia, etc.) </a:t>
            </a:r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1549153" y="2021439"/>
            <a:ext cx="2019670" cy="6374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419" sz="1600" b="1" dirty="0" smtClean="0">
                <a:solidFill>
                  <a:schemeClr val="accent6">
                    <a:lumMod val="75000"/>
                  </a:schemeClr>
                </a:solidFill>
              </a:rPr>
              <a:t>ASPECTOS CON MAYOR CALIFICACIÓN</a:t>
            </a:r>
            <a:endParaRPr lang="es-419" sz="11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2232734" y="1161593"/>
            <a:ext cx="7395099" cy="4749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419" sz="2400" b="1" dirty="0" smtClean="0">
                <a:solidFill>
                  <a:schemeClr val="accent5">
                    <a:lumMod val="75000"/>
                  </a:schemeClr>
                </a:solidFill>
              </a:rPr>
              <a:t>Proceso formativo</a:t>
            </a:r>
            <a:endParaRPr lang="es-MX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>
            <a:off x="3600565" y="3817398"/>
            <a:ext cx="706040" cy="18848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1800" b="1" dirty="0" smtClean="0">
                <a:solidFill>
                  <a:schemeClr val="accent5">
                    <a:lumMod val="75000"/>
                  </a:schemeClr>
                </a:solidFill>
              </a:rPr>
              <a:t>9.1</a:t>
            </a:r>
          </a:p>
          <a:p>
            <a:pPr algn="ctr"/>
            <a:endParaRPr lang="es-419" sz="18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endParaRPr lang="es-MX" sz="18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es-MX" sz="1800" b="1" dirty="0" smtClean="0">
                <a:solidFill>
                  <a:schemeClr val="accent5">
                    <a:lumMod val="75000"/>
                  </a:schemeClr>
                </a:solidFill>
              </a:rPr>
              <a:t>9.0</a:t>
            </a:r>
          </a:p>
          <a:p>
            <a:pPr algn="ctr"/>
            <a:endParaRPr lang="es-419" sz="18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endParaRPr lang="es-MX" sz="18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es-MX" sz="1800" b="1" dirty="0" smtClean="0">
                <a:solidFill>
                  <a:schemeClr val="accent5">
                    <a:lumMod val="75000"/>
                  </a:schemeClr>
                </a:solidFill>
              </a:rPr>
              <a:t>9.0</a:t>
            </a:r>
            <a:endParaRPr lang="es-MX" sz="1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3" name="Título 1"/>
          <p:cNvSpPr txBox="1">
            <a:spLocks/>
          </p:cNvSpPr>
          <p:nvPr/>
        </p:nvSpPr>
        <p:spPr>
          <a:xfrm>
            <a:off x="10813002" y="3834139"/>
            <a:ext cx="706040" cy="20073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419" sz="1800" b="1" dirty="0" smtClean="0">
                <a:solidFill>
                  <a:schemeClr val="accent5">
                    <a:lumMod val="75000"/>
                  </a:schemeClr>
                </a:solidFill>
              </a:rPr>
              <a:t>7.9</a:t>
            </a:r>
          </a:p>
          <a:p>
            <a:pPr algn="ctr"/>
            <a:endParaRPr lang="es-419" sz="18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endParaRPr lang="es-419" sz="18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endParaRPr lang="es-419" sz="18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es-419" sz="1800" b="1" dirty="0" smtClean="0">
                <a:solidFill>
                  <a:schemeClr val="accent5">
                    <a:lumMod val="75000"/>
                  </a:schemeClr>
                </a:solidFill>
              </a:rPr>
              <a:t>7.5</a:t>
            </a:r>
            <a:endParaRPr lang="es-MX" sz="1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7" name="Picture 2" descr="http://www.udgvirtual.udg.mx/sites/default/files/logo_udgvirtual_marca_registrada_chic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3976" y="6470623"/>
            <a:ext cx="1810729" cy="233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ítulo 1"/>
          <p:cNvSpPr txBox="1">
            <a:spLocks/>
          </p:cNvSpPr>
          <p:nvPr/>
        </p:nvSpPr>
        <p:spPr>
          <a:xfrm>
            <a:off x="8205237" y="503692"/>
            <a:ext cx="2184460" cy="4749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419" sz="2400" b="1" dirty="0" smtClean="0">
                <a:solidFill>
                  <a:schemeClr val="accent5">
                    <a:lumMod val="75000"/>
                  </a:schemeClr>
                </a:solidFill>
              </a:rPr>
              <a:t>LICENCIATURA</a:t>
            </a:r>
            <a:endParaRPr lang="es-419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9" name="Picture 2" descr="Resultado de imagen para estudiante 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851"/>
          <a:stretch/>
        </p:blipFill>
        <p:spPr bwMode="auto">
          <a:xfrm>
            <a:off x="10613342" y="321681"/>
            <a:ext cx="905700" cy="656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ítulo 1"/>
          <p:cNvSpPr txBox="1">
            <a:spLocks/>
          </p:cNvSpPr>
          <p:nvPr/>
        </p:nvSpPr>
        <p:spPr>
          <a:xfrm>
            <a:off x="139453" y="6300924"/>
            <a:ext cx="3846621" cy="4749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419" sz="1600" b="1" dirty="0" smtClean="0">
                <a:solidFill>
                  <a:schemeClr val="accent5">
                    <a:lumMod val="75000"/>
                  </a:schemeClr>
                </a:solidFill>
              </a:rPr>
              <a:t>En una escala de valoración del 1 al 10.</a:t>
            </a:r>
            <a:endParaRPr lang="es-MX" sz="16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910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417251" y="3125391"/>
            <a:ext cx="3151572" cy="34440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>
              <a:buFont typeface="Wingdings" panose="05000000000000000000" pitchFamily="2" charset="2"/>
              <a:buChar char="Ø"/>
            </a:pPr>
            <a:r>
              <a:rPr lang="es-MX" sz="1800" b="1" dirty="0" smtClean="0">
                <a:solidFill>
                  <a:schemeClr val="accent5">
                    <a:lumMod val="75000"/>
                  </a:schemeClr>
                </a:solidFill>
              </a:rPr>
              <a:t>Facilidad </a:t>
            </a:r>
            <a:r>
              <a:rPr lang="es-MX" sz="1800" b="1" dirty="0">
                <a:solidFill>
                  <a:schemeClr val="accent5">
                    <a:lumMod val="75000"/>
                  </a:schemeClr>
                </a:solidFill>
              </a:rPr>
              <a:t>de acceso y uso de la plataforma virtual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MX" sz="18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MX" sz="1800" b="1" dirty="0" smtClean="0">
                <a:solidFill>
                  <a:schemeClr val="accent5">
                    <a:lumMod val="75000"/>
                  </a:schemeClr>
                </a:solidFill>
              </a:rPr>
              <a:t>El </a:t>
            </a:r>
            <a:r>
              <a:rPr lang="es-MX" sz="1800" b="1" dirty="0">
                <a:solidFill>
                  <a:schemeClr val="accent5">
                    <a:lumMod val="75000"/>
                  </a:schemeClr>
                </a:solidFill>
              </a:rPr>
              <a:t>nivel académico de los docentes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MX" sz="18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MX" sz="1800" b="1" dirty="0" smtClean="0">
                <a:solidFill>
                  <a:schemeClr val="accent5">
                    <a:lumMod val="75000"/>
                  </a:schemeClr>
                </a:solidFill>
              </a:rPr>
              <a:t>La </a:t>
            </a:r>
            <a:r>
              <a:rPr lang="es-MX" sz="1800" b="1" dirty="0">
                <a:solidFill>
                  <a:schemeClr val="accent5">
                    <a:lumMod val="75000"/>
                  </a:schemeClr>
                </a:solidFill>
              </a:rPr>
              <a:t>actualidad del plan de estudios</a:t>
            </a: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8793332" y="2021439"/>
            <a:ext cx="2019670" cy="6374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419" sz="1600" b="1" dirty="0" smtClean="0">
                <a:solidFill>
                  <a:schemeClr val="accent2">
                    <a:lumMod val="75000"/>
                  </a:schemeClr>
                </a:solidFill>
              </a:rPr>
              <a:t>ASPECTOS CON MENOR CALIFICACIÓN</a:t>
            </a:r>
            <a:endParaRPr lang="es-419" sz="11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6" name="Picture 2" descr="Resultado de imagen para expectativas 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07" r="44093"/>
          <a:stretch/>
        </p:blipFill>
        <p:spPr bwMode="auto">
          <a:xfrm>
            <a:off x="4488850" y="3329127"/>
            <a:ext cx="2695006" cy="2622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838199" y="177553"/>
            <a:ext cx="5189739" cy="949911"/>
          </a:xfrm>
        </p:spPr>
        <p:txBody>
          <a:bodyPr>
            <a:normAutofit/>
          </a:bodyPr>
          <a:lstStyle/>
          <a:p>
            <a:r>
              <a:rPr lang="es-419" sz="3600" b="1" dirty="0" smtClean="0">
                <a:solidFill>
                  <a:schemeClr val="accent5">
                    <a:lumMod val="75000"/>
                  </a:schemeClr>
                </a:solidFill>
              </a:rPr>
              <a:t>PRINCIPALES RESULTADOS</a:t>
            </a:r>
            <a:endParaRPr lang="es-MX" sz="3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8129727" y="3197795"/>
            <a:ext cx="2822031" cy="32688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>
              <a:buFont typeface="Wingdings" panose="05000000000000000000" pitchFamily="2" charset="2"/>
              <a:buChar char="Ø"/>
            </a:pPr>
            <a:r>
              <a:rPr lang="es-MX" sz="1800" b="1" dirty="0" smtClean="0">
                <a:solidFill>
                  <a:schemeClr val="accent5">
                    <a:lumMod val="75000"/>
                  </a:schemeClr>
                </a:solidFill>
              </a:rPr>
              <a:t>Material bibliográfico actualizado 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MX" sz="18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MX" sz="18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MX" sz="1800" b="1" dirty="0" smtClean="0">
                <a:solidFill>
                  <a:schemeClr val="accent5">
                    <a:lumMod val="75000"/>
                  </a:schemeClr>
                </a:solidFill>
              </a:rPr>
              <a:t>La movilidad académica (intercambio, estancia, etc.) </a:t>
            </a:r>
            <a:endParaRPr lang="es-MX" sz="1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1549153" y="2021439"/>
            <a:ext cx="2019670" cy="6374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419" sz="1600" b="1" dirty="0" smtClean="0">
                <a:solidFill>
                  <a:schemeClr val="accent6">
                    <a:lumMod val="75000"/>
                  </a:schemeClr>
                </a:solidFill>
              </a:rPr>
              <a:t>ASPECTOS CON MAYOR CALIFICACIÓN</a:t>
            </a:r>
            <a:endParaRPr lang="es-419" sz="11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2232734" y="1161593"/>
            <a:ext cx="7395099" cy="4749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419" sz="2400" b="1" dirty="0" smtClean="0">
                <a:solidFill>
                  <a:schemeClr val="accent5">
                    <a:lumMod val="75000"/>
                  </a:schemeClr>
                </a:solidFill>
              </a:rPr>
              <a:t>Proceso formativo</a:t>
            </a:r>
            <a:endParaRPr lang="es-MX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>
            <a:off x="3600565" y="3817398"/>
            <a:ext cx="706040" cy="18848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1800" b="1" dirty="0" smtClean="0">
                <a:solidFill>
                  <a:schemeClr val="accent5">
                    <a:lumMod val="75000"/>
                  </a:schemeClr>
                </a:solidFill>
              </a:rPr>
              <a:t>8.7</a:t>
            </a:r>
          </a:p>
          <a:p>
            <a:pPr algn="ctr"/>
            <a:endParaRPr lang="es-419" sz="18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endParaRPr lang="es-MX" sz="18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es-MX" sz="1800" b="1" dirty="0" smtClean="0">
                <a:solidFill>
                  <a:schemeClr val="accent5">
                    <a:lumMod val="75000"/>
                  </a:schemeClr>
                </a:solidFill>
              </a:rPr>
              <a:t>8.4</a:t>
            </a:r>
          </a:p>
          <a:p>
            <a:pPr algn="ctr"/>
            <a:endParaRPr lang="es-419" sz="18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endParaRPr lang="es-MX" sz="18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es-MX" sz="1800" b="1" dirty="0" smtClean="0">
                <a:solidFill>
                  <a:schemeClr val="accent5">
                    <a:lumMod val="75000"/>
                  </a:schemeClr>
                </a:solidFill>
              </a:rPr>
              <a:t>8.3</a:t>
            </a:r>
            <a:endParaRPr lang="es-MX" sz="1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3" name="Título 1"/>
          <p:cNvSpPr txBox="1">
            <a:spLocks/>
          </p:cNvSpPr>
          <p:nvPr/>
        </p:nvSpPr>
        <p:spPr>
          <a:xfrm>
            <a:off x="10813002" y="3834139"/>
            <a:ext cx="706040" cy="20073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419" sz="1800" b="1" dirty="0" smtClean="0">
                <a:solidFill>
                  <a:schemeClr val="accent5">
                    <a:lumMod val="75000"/>
                  </a:schemeClr>
                </a:solidFill>
              </a:rPr>
              <a:t>7.2</a:t>
            </a:r>
          </a:p>
          <a:p>
            <a:pPr algn="ctr"/>
            <a:endParaRPr lang="es-419" sz="18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endParaRPr lang="es-419" sz="18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endParaRPr lang="es-419" sz="18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es-419" sz="1800" b="1" dirty="0" smtClean="0">
                <a:solidFill>
                  <a:schemeClr val="accent5">
                    <a:lumMod val="75000"/>
                  </a:schemeClr>
                </a:solidFill>
              </a:rPr>
              <a:t>5.2</a:t>
            </a:r>
            <a:endParaRPr lang="es-MX" sz="1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7" name="Picture 2" descr="http://www.udgvirtual.udg.mx/sites/default/files/logo_udgvirtual_marca_registrada_chic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3976" y="6470623"/>
            <a:ext cx="1810729" cy="233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ítulo 1"/>
          <p:cNvSpPr txBox="1">
            <a:spLocks/>
          </p:cNvSpPr>
          <p:nvPr/>
        </p:nvSpPr>
        <p:spPr>
          <a:xfrm>
            <a:off x="8205237" y="503692"/>
            <a:ext cx="2184460" cy="4749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419" sz="2400" b="1" dirty="0" smtClean="0">
                <a:solidFill>
                  <a:schemeClr val="accent5">
                    <a:lumMod val="75000"/>
                  </a:schemeClr>
                </a:solidFill>
              </a:rPr>
              <a:t>POSGRADO</a:t>
            </a:r>
            <a:endParaRPr lang="es-419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1" name="Picture 4" descr="Resultado de imagen para estudiante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3002" y="417260"/>
            <a:ext cx="599003" cy="599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ítulo 1"/>
          <p:cNvSpPr txBox="1">
            <a:spLocks/>
          </p:cNvSpPr>
          <p:nvPr/>
        </p:nvSpPr>
        <p:spPr>
          <a:xfrm>
            <a:off x="139453" y="6300924"/>
            <a:ext cx="3846621" cy="4749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419" sz="1600" b="1" dirty="0" smtClean="0">
                <a:solidFill>
                  <a:schemeClr val="accent5">
                    <a:lumMod val="75000"/>
                  </a:schemeClr>
                </a:solidFill>
              </a:rPr>
              <a:t>En una escala de valoración del 1 al 10.</a:t>
            </a:r>
            <a:endParaRPr lang="es-MX" sz="16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640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838199" y="177553"/>
            <a:ext cx="5189739" cy="949911"/>
          </a:xfrm>
        </p:spPr>
        <p:txBody>
          <a:bodyPr>
            <a:normAutofit/>
          </a:bodyPr>
          <a:lstStyle/>
          <a:p>
            <a:r>
              <a:rPr lang="es-419" sz="3600" b="1" dirty="0" smtClean="0">
                <a:solidFill>
                  <a:schemeClr val="accent5">
                    <a:lumMod val="75000"/>
                  </a:schemeClr>
                </a:solidFill>
              </a:rPr>
              <a:t>PRINCIPALES RESULTADOS</a:t>
            </a:r>
            <a:endParaRPr lang="es-MX" sz="3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2232734" y="1161593"/>
            <a:ext cx="7395099" cy="4749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419" sz="2400" b="1" dirty="0" smtClean="0">
                <a:solidFill>
                  <a:schemeClr val="accent5">
                    <a:lumMod val="75000"/>
                  </a:schemeClr>
                </a:solidFill>
              </a:rPr>
              <a:t>Aspectos considerados para la contratación</a:t>
            </a:r>
            <a:endParaRPr lang="es-MX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7" name="Picture 2" descr="http://www.udgvirtual.udg.mx/sites/default/files/logo_udgvirtual_marca_registrada_chic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3976" y="6470623"/>
            <a:ext cx="1810729" cy="233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ítulo 1"/>
          <p:cNvSpPr txBox="1">
            <a:spLocks/>
          </p:cNvSpPr>
          <p:nvPr/>
        </p:nvSpPr>
        <p:spPr>
          <a:xfrm>
            <a:off x="8205237" y="503692"/>
            <a:ext cx="2184460" cy="4749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419" sz="2400" b="1" dirty="0" smtClean="0">
                <a:solidFill>
                  <a:schemeClr val="accent5">
                    <a:lumMod val="75000"/>
                  </a:schemeClr>
                </a:solidFill>
              </a:rPr>
              <a:t>EMPLEADORES</a:t>
            </a:r>
            <a:endParaRPr lang="es-419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2" name="Picture 2" descr="Resultado de imagen para empleadores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3721" y="415551"/>
            <a:ext cx="651237" cy="651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4551" y="1739060"/>
            <a:ext cx="9285072" cy="4489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25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838199" y="177553"/>
            <a:ext cx="5189739" cy="949911"/>
          </a:xfrm>
        </p:spPr>
        <p:txBody>
          <a:bodyPr>
            <a:normAutofit/>
          </a:bodyPr>
          <a:lstStyle/>
          <a:p>
            <a:r>
              <a:rPr lang="es-419" sz="3600" b="1" dirty="0" smtClean="0">
                <a:solidFill>
                  <a:schemeClr val="accent5">
                    <a:lumMod val="75000"/>
                  </a:schemeClr>
                </a:solidFill>
              </a:rPr>
              <a:t>PRINCIPALES RESULTADOS</a:t>
            </a:r>
            <a:endParaRPr lang="es-MX" sz="3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2232734" y="1161593"/>
            <a:ext cx="7395099" cy="4749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2400" b="1" dirty="0" smtClean="0">
                <a:solidFill>
                  <a:schemeClr val="accent5">
                    <a:lumMod val="75000"/>
                  </a:schemeClr>
                </a:solidFill>
              </a:rPr>
              <a:t>Factores </a:t>
            </a:r>
            <a:r>
              <a:rPr lang="es-MX" sz="2400" b="1" dirty="0">
                <a:solidFill>
                  <a:schemeClr val="accent5">
                    <a:lumMod val="75000"/>
                  </a:schemeClr>
                </a:solidFill>
              </a:rPr>
              <a:t>en el proceso de contratación</a:t>
            </a:r>
          </a:p>
        </p:txBody>
      </p:sp>
      <p:pic>
        <p:nvPicPr>
          <p:cNvPr id="17" name="Picture 2" descr="http://www.udgvirtual.udg.mx/sites/default/files/logo_udgvirtual_marca_registrada_chic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3976" y="6470623"/>
            <a:ext cx="1810729" cy="233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ítulo 1"/>
          <p:cNvSpPr txBox="1">
            <a:spLocks/>
          </p:cNvSpPr>
          <p:nvPr/>
        </p:nvSpPr>
        <p:spPr>
          <a:xfrm>
            <a:off x="8205237" y="503692"/>
            <a:ext cx="2184460" cy="4749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419" sz="2400" b="1" dirty="0" smtClean="0">
                <a:solidFill>
                  <a:schemeClr val="accent5">
                    <a:lumMod val="75000"/>
                  </a:schemeClr>
                </a:solidFill>
              </a:rPr>
              <a:t>EMPLEADORES</a:t>
            </a:r>
            <a:endParaRPr lang="es-419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2" name="Picture 2" descr="Resultado de imagen para empleadores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3721" y="415551"/>
            <a:ext cx="651237" cy="651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5389" t="3434" r="4157"/>
          <a:stretch/>
        </p:blipFill>
        <p:spPr>
          <a:xfrm>
            <a:off x="1864550" y="1935332"/>
            <a:ext cx="7763283" cy="4535291"/>
          </a:xfrm>
          <a:prstGeom prst="rect">
            <a:avLst/>
          </a:prstGeom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139453" y="6300924"/>
            <a:ext cx="3846621" cy="4749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419" sz="1600" b="1" dirty="0" smtClean="0">
                <a:solidFill>
                  <a:schemeClr val="accent5">
                    <a:lumMod val="75000"/>
                  </a:schemeClr>
                </a:solidFill>
              </a:rPr>
              <a:t>En una escala de valoración del 1 al 10.</a:t>
            </a:r>
            <a:endParaRPr lang="es-MX" sz="16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352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838199" y="177553"/>
            <a:ext cx="5189739" cy="949911"/>
          </a:xfrm>
        </p:spPr>
        <p:txBody>
          <a:bodyPr>
            <a:normAutofit/>
          </a:bodyPr>
          <a:lstStyle/>
          <a:p>
            <a:r>
              <a:rPr lang="es-419" sz="3600" b="1" dirty="0" smtClean="0">
                <a:solidFill>
                  <a:schemeClr val="accent5">
                    <a:lumMod val="75000"/>
                  </a:schemeClr>
                </a:solidFill>
              </a:rPr>
              <a:t>PRINCIPALES RESULTADOS</a:t>
            </a:r>
            <a:endParaRPr lang="es-MX" sz="3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2232734" y="1161593"/>
            <a:ext cx="7395099" cy="4749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2400" b="1" dirty="0">
                <a:solidFill>
                  <a:schemeClr val="accent5">
                    <a:lumMod val="75000"/>
                  </a:schemeClr>
                </a:solidFill>
              </a:rPr>
              <a:t>Mapa perceptual de los egresados de UDG Virtual</a:t>
            </a:r>
          </a:p>
        </p:txBody>
      </p:sp>
      <p:pic>
        <p:nvPicPr>
          <p:cNvPr id="17" name="Picture 2" descr="http://www.udgvirtual.udg.mx/sites/default/files/logo_udgvirtual_marca_registrada_chic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3976" y="6470623"/>
            <a:ext cx="1810729" cy="233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ítulo 1"/>
          <p:cNvSpPr txBox="1">
            <a:spLocks/>
          </p:cNvSpPr>
          <p:nvPr/>
        </p:nvSpPr>
        <p:spPr>
          <a:xfrm>
            <a:off x="8205237" y="503692"/>
            <a:ext cx="2184460" cy="4749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419" sz="2400" b="1" dirty="0" smtClean="0">
                <a:solidFill>
                  <a:schemeClr val="accent5">
                    <a:lumMod val="75000"/>
                  </a:schemeClr>
                </a:solidFill>
              </a:rPr>
              <a:t>EMPLEADORES</a:t>
            </a:r>
            <a:endParaRPr lang="es-419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2" name="Picture 2" descr="Resultado de imagen para empleadores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3721" y="415551"/>
            <a:ext cx="651237" cy="651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Imagen 2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8012" t="8268" r="7938" b="4658"/>
          <a:stretch/>
        </p:blipFill>
        <p:spPr>
          <a:xfrm>
            <a:off x="3249227" y="1815551"/>
            <a:ext cx="5690585" cy="4772026"/>
          </a:xfrm>
          <a:prstGeom prst="rect">
            <a:avLst/>
          </a:prstGeom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139453" y="6300924"/>
            <a:ext cx="3846621" cy="4749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419" sz="1600" b="1" dirty="0" smtClean="0">
                <a:solidFill>
                  <a:schemeClr val="accent5">
                    <a:lumMod val="75000"/>
                  </a:schemeClr>
                </a:solidFill>
              </a:rPr>
              <a:t>En una escala de valoración del 1 al 10.</a:t>
            </a:r>
            <a:endParaRPr lang="es-MX" sz="16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791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199" y="177553"/>
            <a:ext cx="5189739" cy="949911"/>
          </a:xfrm>
        </p:spPr>
        <p:txBody>
          <a:bodyPr>
            <a:normAutofit/>
          </a:bodyPr>
          <a:lstStyle/>
          <a:p>
            <a:r>
              <a:rPr lang="es-419" sz="3600" b="1" dirty="0" smtClean="0">
                <a:solidFill>
                  <a:schemeClr val="accent5">
                    <a:lumMod val="75000"/>
                  </a:schemeClr>
                </a:solidFill>
              </a:rPr>
              <a:t>PRINCIPALES RESULTADOS</a:t>
            </a:r>
            <a:endParaRPr lang="es-MX" sz="3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459049" y="2896034"/>
            <a:ext cx="5568889" cy="19866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419" sz="3200" b="1" dirty="0" smtClean="0">
                <a:solidFill>
                  <a:schemeClr val="accent5">
                    <a:lumMod val="75000"/>
                  </a:schemeClr>
                </a:solidFill>
              </a:rPr>
              <a:t>Los empleadores se encuentran </a:t>
            </a:r>
          </a:p>
          <a:p>
            <a:pPr algn="ctr"/>
            <a:endParaRPr lang="es-419" sz="3200" b="1" u="sng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es-419" sz="3200" b="1" u="sng" dirty="0" smtClean="0">
                <a:solidFill>
                  <a:schemeClr val="accent5">
                    <a:lumMod val="75000"/>
                  </a:schemeClr>
                </a:solidFill>
              </a:rPr>
              <a:t>SATISFECHOS </a:t>
            </a:r>
          </a:p>
          <a:p>
            <a:pPr algn="ctr"/>
            <a:endParaRPr lang="es-MX" sz="32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es-MX" sz="3200" b="1" dirty="0" smtClean="0">
                <a:solidFill>
                  <a:schemeClr val="accent5">
                    <a:lumMod val="75000"/>
                  </a:schemeClr>
                </a:solidFill>
              </a:rPr>
              <a:t>con </a:t>
            </a:r>
            <a:r>
              <a:rPr lang="es-MX" sz="3200" b="1" dirty="0">
                <a:solidFill>
                  <a:schemeClr val="accent5">
                    <a:lumMod val="75000"/>
                  </a:schemeClr>
                </a:solidFill>
              </a:rPr>
              <a:t>los egresados de </a:t>
            </a:r>
            <a:r>
              <a:rPr lang="es-MX" sz="3200" b="1" dirty="0" smtClean="0">
                <a:solidFill>
                  <a:schemeClr val="accent5">
                    <a:lumMod val="75000"/>
                  </a:schemeClr>
                </a:solidFill>
              </a:rPr>
              <a:t>UDGVirtual</a:t>
            </a:r>
            <a:endParaRPr lang="es-MX" sz="3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139453" y="6300924"/>
            <a:ext cx="3846621" cy="4749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419" sz="1600" b="1" dirty="0" smtClean="0">
                <a:solidFill>
                  <a:schemeClr val="accent5">
                    <a:lumMod val="75000"/>
                  </a:schemeClr>
                </a:solidFill>
              </a:rPr>
              <a:t>En una escala de valoración del 1 al 10.</a:t>
            </a:r>
            <a:endParaRPr lang="es-MX" sz="1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8626722" y="4624945"/>
            <a:ext cx="1405263" cy="4749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419" sz="3600" b="1" dirty="0" smtClean="0">
                <a:solidFill>
                  <a:schemeClr val="accent5">
                    <a:lumMod val="75000"/>
                  </a:schemeClr>
                </a:solidFill>
              </a:rPr>
              <a:t>8.36</a:t>
            </a:r>
            <a:endParaRPr lang="es-MX" sz="3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0" name="Picture 2" descr="http://www.udgvirtual.udg.mx/sites/default/files/logo_udgvirtual_marca_registrada_chic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3976" y="6470623"/>
            <a:ext cx="1810729" cy="233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Resultado de imagen para SATISFACCION 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790" y="1721802"/>
            <a:ext cx="3353354" cy="2393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ítulo 1"/>
          <p:cNvSpPr txBox="1">
            <a:spLocks/>
          </p:cNvSpPr>
          <p:nvPr/>
        </p:nvSpPr>
        <p:spPr>
          <a:xfrm>
            <a:off x="8205237" y="503692"/>
            <a:ext cx="2184460" cy="4749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419" sz="2400" b="1" dirty="0" smtClean="0">
                <a:solidFill>
                  <a:schemeClr val="accent5">
                    <a:lumMod val="75000"/>
                  </a:schemeClr>
                </a:solidFill>
              </a:rPr>
              <a:t>EMPLEADORES</a:t>
            </a:r>
            <a:endParaRPr lang="es-419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9" name="Picture 2" descr="Resultado de imagen para empleadores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3721" y="415551"/>
            <a:ext cx="651237" cy="651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ítulo 1"/>
          <p:cNvSpPr txBox="1">
            <a:spLocks/>
          </p:cNvSpPr>
          <p:nvPr/>
        </p:nvSpPr>
        <p:spPr>
          <a:xfrm>
            <a:off x="7620790" y="5372245"/>
            <a:ext cx="3602064" cy="4749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419" sz="2400" b="1" dirty="0" smtClean="0">
                <a:solidFill>
                  <a:schemeClr val="accent5">
                    <a:lumMod val="75000"/>
                  </a:schemeClr>
                </a:solidFill>
              </a:rPr>
              <a:t>Grado de satisfacción</a:t>
            </a:r>
            <a:endParaRPr lang="es-MX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679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199" y="177553"/>
            <a:ext cx="5189739" cy="949911"/>
          </a:xfrm>
        </p:spPr>
        <p:txBody>
          <a:bodyPr>
            <a:normAutofit/>
          </a:bodyPr>
          <a:lstStyle/>
          <a:p>
            <a:r>
              <a:rPr lang="es-419" sz="3600" b="1" dirty="0" smtClean="0">
                <a:solidFill>
                  <a:schemeClr val="accent5">
                    <a:lumMod val="75000"/>
                  </a:schemeClr>
                </a:solidFill>
              </a:rPr>
              <a:t>Acciones y servicios</a:t>
            </a:r>
            <a:endParaRPr lang="es-MX" sz="3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050" name="Picture 2" descr="Bolsa de trabaj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1979" y="4423804"/>
            <a:ext cx="11430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nen encuest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8936" y="1875915"/>
            <a:ext cx="11430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redenci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3976" y="4423804"/>
            <a:ext cx="11430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egres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857" y="1875915"/>
            <a:ext cx="11430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ítulo 1"/>
          <p:cNvSpPr txBox="1">
            <a:spLocks/>
          </p:cNvSpPr>
          <p:nvPr/>
        </p:nvSpPr>
        <p:spPr>
          <a:xfrm>
            <a:off x="2587380" y="2209937"/>
            <a:ext cx="2607599" cy="4749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419" sz="2000" b="1" dirty="0" smtClean="0">
                <a:solidFill>
                  <a:schemeClr val="accent5">
                    <a:lumMod val="75000"/>
                  </a:schemeClr>
                </a:solidFill>
              </a:rPr>
              <a:t>Impulso a la titulación</a:t>
            </a:r>
            <a:endParaRPr lang="es-MX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825469" y="4757826"/>
            <a:ext cx="2607599" cy="4749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419" sz="2000" b="1" dirty="0" smtClean="0">
                <a:solidFill>
                  <a:schemeClr val="accent5">
                    <a:lumMod val="75000"/>
                  </a:schemeClr>
                </a:solidFill>
              </a:rPr>
              <a:t>Bolsa de trabajo</a:t>
            </a:r>
            <a:endParaRPr lang="es-MX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>
            <a:off x="8801750" y="2209937"/>
            <a:ext cx="2607599" cy="4749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419" sz="2000" b="1" dirty="0" smtClean="0">
                <a:solidFill>
                  <a:schemeClr val="accent5">
                    <a:lumMod val="75000"/>
                  </a:schemeClr>
                </a:solidFill>
              </a:rPr>
              <a:t>Estudios de egresados y empleadores</a:t>
            </a:r>
            <a:endParaRPr lang="es-MX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3" name="Título 1"/>
          <p:cNvSpPr txBox="1">
            <a:spLocks/>
          </p:cNvSpPr>
          <p:nvPr/>
        </p:nvSpPr>
        <p:spPr>
          <a:xfrm>
            <a:off x="6347534" y="4757826"/>
            <a:ext cx="3650943" cy="4749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419" sz="2000" b="1" dirty="0" smtClean="0">
                <a:solidFill>
                  <a:schemeClr val="accent5">
                    <a:lumMod val="75000"/>
                  </a:schemeClr>
                </a:solidFill>
              </a:rPr>
              <a:t>Credencialización de egresados</a:t>
            </a:r>
            <a:endParaRPr lang="es-MX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4" name="Picture 2" descr="http://www.udgvirtual.udg.mx/sites/default/files/logo_udgvirtual_marca_registrada_chic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3976" y="6470623"/>
            <a:ext cx="1810729" cy="233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8431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199" y="177553"/>
            <a:ext cx="5189739" cy="949911"/>
          </a:xfrm>
        </p:spPr>
        <p:txBody>
          <a:bodyPr>
            <a:normAutofit/>
          </a:bodyPr>
          <a:lstStyle/>
          <a:p>
            <a:r>
              <a:rPr lang="es-419" sz="3600" b="1" dirty="0" smtClean="0">
                <a:solidFill>
                  <a:schemeClr val="accent5">
                    <a:lumMod val="75000"/>
                  </a:schemeClr>
                </a:solidFill>
              </a:rPr>
              <a:t>PRINCIPALES RESULTADOS</a:t>
            </a:r>
            <a:endParaRPr lang="es-MX" sz="3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459049" y="2549804"/>
            <a:ext cx="5568889" cy="26702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3200" b="1" dirty="0" smtClean="0">
                <a:solidFill>
                  <a:schemeClr val="accent5">
                    <a:lumMod val="75000"/>
                  </a:schemeClr>
                </a:solidFill>
              </a:rPr>
              <a:t>COMPATIBILIDAD </a:t>
            </a:r>
            <a:r>
              <a:rPr lang="es-MX" sz="3200" b="1" dirty="0">
                <a:solidFill>
                  <a:schemeClr val="accent5">
                    <a:lumMod val="75000"/>
                  </a:schemeClr>
                </a:solidFill>
              </a:rPr>
              <a:t>del perfil que </a:t>
            </a:r>
            <a:endParaRPr lang="es-MX" sz="32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endParaRPr lang="es-MX" sz="32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es-MX" sz="3200" b="1" dirty="0" smtClean="0">
                <a:solidFill>
                  <a:schemeClr val="accent5">
                    <a:lumMod val="75000"/>
                  </a:schemeClr>
                </a:solidFill>
              </a:rPr>
              <a:t>forma </a:t>
            </a:r>
            <a:r>
              <a:rPr lang="es-MX" sz="3200" b="1" dirty="0">
                <a:solidFill>
                  <a:schemeClr val="accent5">
                    <a:lumMod val="75000"/>
                  </a:schemeClr>
                </a:solidFill>
              </a:rPr>
              <a:t>UDG Virtual con las </a:t>
            </a:r>
            <a:endParaRPr lang="es-MX" sz="32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endParaRPr lang="es-MX" sz="32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es-MX" sz="3200" b="1" dirty="0" smtClean="0">
                <a:solidFill>
                  <a:schemeClr val="accent5">
                    <a:lumMod val="75000"/>
                  </a:schemeClr>
                </a:solidFill>
              </a:rPr>
              <a:t>necesidades </a:t>
            </a:r>
            <a:r>
              <a:rPr lang="es-MX" sz="3200" b="1" dirty="0">
                <a:solidFill>
                  <a:schemeClr val="accent5">
                    <a:lumMod val="75000"/>
                  </a:schemeClr>
                </a:solidFill>
              </a:rPr>
              <a:t>de los empleadores</a:t>
            </a:r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139453" y="6300924"/>
            <a:ext cx="3846621" cy="4749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419" sz="1600" b="1" dirty="0" smtClean="0">
                <a:solidFill>
                  <a:schemeClr val="accent5">
                    <a:lumMod val="75000"/>
                  </a:schemeClr>
                </a:solidFill>
              </a:rPr>
              <a:t>En una escala de valoración del 1 al 10.</a:t>
            </a:r>
            <a:endParaRPr lang="es-MX" sz="1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8626722" y="4624945"/>
            <a:ext cx="1405263" cy="4749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419" sz="3600" b="1" dirty="0" smtClean="0">
                <a:solidFill>
                  <a:schemeClr val="accent5">
                    <a:lumMod val="75000"/>
                  </a:schemeClr>
                </a:solidFill>
              </a:rPr>
              <a:t>8.09</a:t>
            </a:r>
            <a:endParaRPr lang="es-MX" sz="3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0" name="Picture 2" descr="http://www.udgvirtual.udg.mx/sites/default/files/logo_udgvirtual_marca_registrada_chic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3976" y="6470623"/>
            <a:ext cx="1810729" cy="233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ítulo 1"/>
          <p:cNvSpPr txBox="1">
            <a:spLocks/>
          </p:cNvSpPr>
          <p:nvPr/>
        </p:nvSpPr>
        <p:spPr>
          <a:xfrm>
            <a:off x="8205237" y="503692"/>
            <a:ext cx="2184460" cy="4749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419" sz="2400" b="1" dirty="0" smtClean="0">
                <a:solidFill>
                  <a:schemeClr val="accent5">
                    <a:lumMod val="75000"/>
                  </a:schemeClr>
                </a:solidFill>
              </a:rPr>
              <a:t>EMPLEADORES</a:t>
            </a:r>
            <a:endParaRPr lang="es-419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9" name="Picture 2" descr="Resultado de imagen para empleadores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3721" y="415551"/>
            <a:ext cx="651237" cy="651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ítulo 1"/>
          <p:cNvSpPr txBox="1">
            <a:spLocks/>
          </p:cNvSpPr>
          <p:nvPr/>
        </p:nvSpPr>
        <p:spPr>
          <a:xfrm>
            <a:off x="7620790" y="5372245"/>
            <a:ext cx="3602064" cy="4749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419" sz="2400" b="1" dirty="0" smtClean="0">
                <a:solidFill>
                  <a:schemeClr val="accent5">
                    <a:lumMod val="75000"/>
                  </a:schemeClr>
                </a:solidFill>
              </a:rPr>
              <a:t>Grado de compatibilidad</a:t>
            </a:r>
            <a:endParaRPr lang="es-MX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9458" name="Picture 2" descr="Resultado de imagen para estudio trabajo 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324" y="1981380"/>
            <a:ext cx="3147087" cy="2212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8159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199" y="177553"/>
            <a:ext cx="9610818" cy="949911"/>
          </a:xfrm>
        </p:spPr>
        <p:txBody>
          <a:bodyPr>
            <a:normAutofit/>
          </a:bodyPr>
          <a:lstStyle/>
          <a:p>
            <a:r>
              <a:rPr lang="es-419" sz="3600" b="1" dirty="0" smtClean="0">
                <a:solidFill>
                  <a:schemeClr val="accent5">
                    <a:lumMod val="75000"/>
                  </a:schemeClr>
                </a:solidFill>
              </a:rPr>
              <a:t>Evaluación curricular y actualización de contenidos</a:t>
            </a:r>
            <a:endParaRPr lang="es-MX" sz="3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151426" y="1703590"/>
            <a:ext cx="5104155" cy="651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419" sz="2000" b="1" dirty="0" smtClean="0">
                <a:solidFill>
                  <a:schemeClr val="accent5">
                    <a:lumMod val="75000"/>
                  </a:schemeClr>
                </a:solidFill>
              </a:rPr>
              <a:t>Bachillerato General por Áreas Interdisciplinares (BGAI)</a:t>
            </a:r>
            <a:endParaRPr lang="es-MX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4" name="Título 1"/>
          <p:cNvSpPr txBox="1">
            <a:spLocks/>
          </p:cNvSpPr>
          <p:nvPr/>
        </p:nvSpPr>
        <p:spPr>
          <a:xfrm>
            <a:off x="151426" y="2439328"/>
            <a:ext cx="1514104" cy="4749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419" sz="2000" b="1" dirty="0" smtClean="0">
                <a:solidFill>
                  <a:schemeClr val="accent5">
                    <a:lumMod val="75000"/>
                  </a:schemeClr>
                </a:solidFill>
              </a:rPr>
              <a:t>Licenciaturas</a:t>
            </a:r>
            <a:endParaRPr lang="es-MX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8" name="Título 1"/>
          <p:cNvSpPr txBox="1">
            <a:spLocks/>
          </p:cNvSpPr>
          <p:nvPr/>
        </p:nvSpPr>
        <p:spPr>
          <a:xfrm>
            <a:off x="634012" y="2998622"/>
            <a:ext cx="5310837" cy="31669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419" sz="2000" dirty="0" smtClean="0">
                <a:solidFill>
                  <a:schemeClr val="accent5">
                    <a:lumMod val="75000"/>
                  </a:schemeClr>
                </a:solidFill>
              </a:rPr>
              <a:t>Administración de las Organizaciones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419" sz="2000" dirty="0" smtClean="0">
                <a:solidFill>
                  <a:schemeClr val="accent5">
                    <a:lumMod val="75000"/>
                  </a:schemeClr>
                </a:solidFill>
              </a:rPr>
              <a:t>Bibliotecología y Gestión del Conocimiento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419" sz="2000" dirty="0" smtClean="0">
                <a:solidFill>
                  <a:schemeClr val="accent5">
                    <a:lumMod val="75000"/>
                  </a:schemeClr>
                </a:solidFill>
              </a:rPr>
              <a:t>Desarrollo Educativo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419" sz="2000" dirty="0" smtClean="0">
                <a:solidFill>
                  <a:schemeClr val="accent5">
                    <a:lumMod val="75000"/>
                  </a:schemeClr>
                </a:solidFill>
              </a:rPr>
              <a:t>Gestión Cultural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419" sz="2000" dirty="0" smtClean="0">
                <a:solidFill>
                  <a:schemeClr val="accent5">
                    <a:lumMod val="75000"/>
                  </a:schemeClr>
                </a:solidFill>
              </a:rPr>
              <a:t>Periodismo Digital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419" sz="2000" dirty="0" smtClean="0">
                <a:solidFill>
                  <a:schemeClr val="accent5">
                    <a:lumMod val="75000"/>
                  </a:schemeClr>
                </a:solidFill>
              </a:rPr>
              <a:t>Seguridad Ciudadana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419" sz="2000" dirty="0" smtClean="0">
                <a:solidFill>
                  <a:schemeClr val="accent5">
                    <a:lumMod val="75000"/>
                  </a:schemeClr>
                </a:solidFill>
              </a:rPr>
              <a:t>Tecnologías e Información</a:t>
            </a:r>
          </a:p>
        </p:txBody>
      </p:sp>
      <p:sp>
        <p:nvSpPr>
          <p:cNvPr id="19" name="Título 1"/>
          <p:cNvSpPr txBox="1">
            <a:spLocks/>
          </p:cNvSpPr>
          <p:nvPr/>
        </p:nvSpPr>
        <p:spPr>
          <a:xfrm>
            <a:off x="4859783" y="1144296"/>
            <a:ext cx="2304497" cy="4749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419" sz="2400" b="1" dirty="0" smtClean="0">
                <a:solidFill>
                  <a:schemeClr val="accent5">
                    <a:lumMod val="75000"/>
                  </a:schemeClr>
                </a:solidFill>
              </a:rPr>
              <a:t>PREGRADO</a:t>
            </a:r>
            <a:endParaRPr lang="es-MX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0" name="Título 1"/>
          <p:cNvSpPr txBox="1">
            <a:spLocks/>
          </p:cNvSpPr>
          <p:nvPr/>
        </p:nvSpPr>
        <p:spPr>
          <a:xfrm>
            <a:off x="6012031" y="2998622"/>
            <a:ext cx="5921406" cy="31669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50000"/>
              </a:lnSpc>
            </a:pPr>
            <a:r>
              <a:rPr lang="es-419" sz="2000" dirty="0" smtClean="0">
                <a:solidFill>
                  <a:schemeClr val="accent5">
                    <a:lumMod val="75000"/>
                  </a:schemeClr>
                </a:solidFill>
              </a:rPr>
              <a:t>Plan de estudios actualizado (2018-B)</a:t>
            </a:r>
          </a:p>
          <a:p>
            <a:pPr algn="r">
              <a:lnSpc>
                <a:spcPct val="150000"/>
              </a:lnSpc>
            </a:pPr>
            <a:r>
              <a:rPr lang="es-419" sz="2000" dirty="0" smtClean="0">
                <a:solidFill>
                  <a:schemeClr val="accent5">
                    <a:lumMod val="75000"/>
                  </a:schemeClr>
                </a:solidFill>
              </a:rPr>
              <a:t>Actualización de contenidos</a:t>
            </a:r>
          </a:p>
          <a:p>
            <a:pPr algn="r">
              <a:lnSpc>
                <a:spcPct val="150000"/>
              </a:lnSpc>
            </a:pPr>
            <a:r>
              <a:rPr lang="es-419" sz="2000" dirty="0">
                <a:solidFill>
                  <a:schemeClr val="accent5">
                    <a:lumMod val="75000"/>
                  </a:schemeClr>
                </a:solidFill>
              </a:rPr>
              <a:t>En evaluación curricular </a:t>
            </a:r>
            <a:endParaRPr lang="es-419" sz="20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r">
              <a:lnSpc>
                <a:spcPct val="150000"/>
              </a:lnSpc>
            </a:pPr>
            <a:r>
              <a:rPr lang="es-419" sz="2000" dirty="0" smtClean="0">
                <a:solidFill>
                  <a:schemeClr val="accent5">
                    <a:lumMod val="75000"/>
                  </a:schemeClr>
                </a:solidFill>
              </a:rPr>
              <a:t>Actualización </a:t>
            </a:r>
            <a:r>
              <a:rPr lang="es-419" sz="2000" dirty="0">
                <a:solidFill>
                  <a:schemeClr val="accent5">
                    <a:lumMod val="75000"/>
                  </a:schemeClr>
                </a:solidFill>
              </a:rPr>
              <a:t>de </a:t>
            </a:r>
            <a:r>
              <a:rPr lang="es-419" sz="2000" dirty="0" smtClean="0">
                <a:solidFill>
                  <a:schemeClr val="accent5">
                    <a:lumMod val="75000"/>
                  </a:schemeClr>
                </a:solidFill>
              </a:rPr>
              <a:t>contenidos</a:t>
            </a:r>
            <a:endParaRPr lang="es-419" sz="2000" dirty="0">
              <a:solidFill>
                <a:schemeClr val="accent5">
                  <a:lumMod val="75000"/>
                </a:schemeClr>
              </a:solidFill>
            </a:endParaRPr>
          </a:p>
          <a:p>
            <a:pPr algn="r">
              <a:lnSpc>
                <a:spcPct val="150000"/>
              </a:lnSpc>
            </a:pPr>
            <a:r>
              <a:rPr lang="es-419" sz="2000" dirty="0">
                <a:solidFill>
                  <a:schemeClr val="accent5">
                    <a:lumMod val="75000"/>
                  </a:schemeClr>
                </a:solidFill>
              </a:rPr>
              <a:t>En evaluación curricular </a:t>
            </a:r>
            <a:endParaRPr lang="es-419" sz="20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r">
              <a:lnSpc>
                <a:spcPct val="150000"/>
              </a:lnSpc>
            </a:pPr>
            <a:r>
              <a:rPr lang="es-419" sz="2000" dirty="0" smtClean="0">
                <a:solidFill>
                  <a:schemeClr val="accent5">
                    <a:lumMod val="75000"/>
                  </a:schemeClr>
                </a:solidFill>
              </a:rPr>
              <a:t>Plan </a:t>
            </a:r>
            <a:r>
              <a:rPr lang="es-419" sz="2000" dirty="0">
                <a:solidFill>
                  <a:schemeClr val="accent5">
                    <a:lumMod val="75000"/>
                  </a:schemeClr>
                </a:solidFill>
              </a:rPr>
              <a:t>de estudios actualizado (</a:t>
            </a:r>
            <a:r>
              <a:rPr lang="es-419" sz="2000" dirty="0" smtClean="0">
                <a:solidFill>
                  <a:schemeClr val="accent5">
                    <a:lumMod val="75000"/>
                  </a:schemeClr>
                </a:solidFill>
              </a:rPr>
              <a:t>2018-B)</a:t>
            </a:r>
            <a:endParaRPr lang="es-419" sz="2000" dirty="0">
              <a:solidFill>
                <a:schemeClr val="accent5">
                  <a:lumMod val="75000"/>
                </a:schemeClr>
              </a:solidFill>
            </a:endParaRPr>
          </a:p>
          <a:p>
            <a:pPr algn="r">
              <a:lnSpc>
                <a:spcPct val="150000"/>
              </a:lnSpc>
            </a:pPr>
            <a:r>
              <a:rPr lang="es-419" sz="2000" dirty="0">
                <a:solidFill>
                  <a:schemeClr val="accent5">
                    <a:lumMod val="75000"/>
                  </a:schemeClr>
                </a:solidFill>
              </a:rPr>
              <a:t>Plan de estudios actualizado (</a:t>
            </a:r>
            <a:r>
              <a:rPr lang="es-419" sz="2000" dirty="0" smtClean="0">
                <a:solidFill>
                  <a:schemeClr val="accent5">
                    <a:lumMod val="75000"/>
                  </a:schemeClr>
                </a:solidFill>
              </a:rPr>
              <a:t>2018-B)</a:t>
            </a:r>
            <a:endParaRPr lang="es-419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2" name="Título 1"/>
          <p:cNvSpPr txBox="1">
            <a:spLocks/>
          </p:cNvSpPr>
          <p:nvPr/>
        </p:nvSpPr>
        <p:spPr>
          <a:xfrm>
            <a:off x="6069733" y="1809396"/>
            <a:ext cx="5921406" cy="4690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50000"/>
              </a:lnSpc>
            </a:pPr>
            <a:r>
              <a:rPr lang="es-419" sz="2000" dirty="0" smtClean="0">
                <a:solidFill>
                  <a:schemeClr val="accent5">
                    <a:lumMod val="75000"/>
                  </a:schemeClr>
                </a:solidFill>
              </a:rPr>
              <a:t>Actualización de contenidos</a:t>
            </a:r>
            <a:endParaRPr lang="es-419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17" name="Conector recto de flecha 16"/>
          <p:cNvCxnSpPr/>
          <p:nvPr/>
        </p:nvCxnSpPr>
        <p:spPr>
          <a:xfrm flipV="1">
            <a:off x="6202906" y="3707726"/>
            <a:ext cx="1080000" cy="887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Conector recto de flecha 20"/>
          <p:cNvCxnSpPr/>
          <p:nvPr/>
        </p:nvCxnSpPr>
        <p:spPr>
          <a:xfrm flipV="1">
            <a:off x="6202906" y="3228332"/>
            <a:ext cx="1080000" cy="887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Conector recto de flecha 21"/>
          <p:cNvCxnSpPr/>
          <p:nvPr/>
        </p:nvCxnSpPr>
        <p:spPr>
          <a:xfrm flipV="1">
            <a:off x="6202903" y="4187120"/>
            <a:ext cx="1080000" cy="887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" name="Conector recto de flecha 22"/>
          <p:cNvCxnSpPr/>
          <p:nvPr/>
        </p:nvCxnSpPr>
        <p:spPr>
          <a:xfrm flipV="1">
            <a:off x="6202905" y="4666514"/>
            <a:ext cx="1080000" cy="887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4" name="Conector recto de flecha 23"/>
          <p:cNvCxnSpPr/>
          <p:nvPr/>
        </p:nvCxnSpPr>
        <p:spPr>
          <a:xfrm flipV="1">
            <a:off x="6199713" y="5107949"/>
            <a:ext cx="1080000" cy="887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3" name="Conector recto de flecha 32"/>
          <p:cNvCxnSpPr/>
          <p:nvPr/>
        </p:nvCxnSpPr>
        <p:spPr>
          <a:xfrm flipV="1">
            <a:off x="6199712" y="5566490"/>
            <a:ext cx="1080000" cy="887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4" name="Conector recto de flecha 33"/>
          <p:cNvCxnSpPr/>
          <p:nvPr/>
        </p:nvCxnSpPr>
        <p:spPr>
          <a:xfrm flipV="1">
            <a:off x="6202903" y="6028778"/>
            <a:ext cx="1080000" cy="887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5" name="Conector recto de flecha 34"/>
          <p:cNvCxnSpPr/>
          <p:nvPr/>
        </p:nvCxnSpPr>
        <p:spPr>
          <a:xfrm flipV="1">
            <a:off x="6199712" y="2047968"/>
            <a:ext cx="1080000" cy="887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36" name="Picture 2" descr="http://www.udgvirtual.udg.mx/sites/default/files/logo_udgvirtual_marca_registrada_chic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3976" y="6470623"/>
            <a:ext cx="1810729" cy="233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336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199" y="177553"/>
            <a:ext cx="9610818" cy="949911"/>
          </a:xfrm>
        </p:spPr>
        <p:txBody>
          <a:bodyPr>
            <a:normAutofit/>
          </a:bodyPr>
          <a:lstStyle/>
          <a:p>
            <a:r>
              <a:rPr lang="es-419" sz="3600" b="1" dirty="0" smtClean="0">
                <a:solidFill>
                  <a:schemeClr val="accent5">
                    <a:lumMod val="75000"/>
                  </a:schemeClr>
                </a:solidFill>
              </a:rPr>
              <a:t>Evaluación curricular y actualización de contenidos</a:t>
            </a:r>
            <a:endParaRPr lang="es-MX" sz="3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151426" y="1703590"/>
            <a:ext cx="5104155" cy="651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419" sz="2000" b="1" dirty="0" smtClean="0">
                <a:solidFill>
                  <a:schemeClr val="accent5">
                    <a:lumMod val="75000"/>
                  </a:schemeClr>
                </a:solidFill>
              </a:rPr>
              <a:t>Doctorado en Sistemas y Ambientes Educativos (DSAE)</a:t>
            </a:r>
            <a:endParaRPr lang="es-MX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4" name="Título 1"/>
          <p:cNvSpPr txBox="1">
            <a:spLocks/>
          </p:cNvSpPr>
          <p:nvPr/>
        </p:nvSpPr>
        <p:spPr>
          <a:xfrm>
            <a:off x="151426" y="2439328"/>
            <a:ext cx="1514104" cy="4749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419" sz="2000" b="1" dirty="0" smtClean="0">
                <a:solidFill>
                  <a:schemeClr val="accent5">
                    <a:lumMod val="75000"/>
                  </a:schemeClr>
                </a:solidFill>
              </a:rPr>
              <a:t>Maestrías</a:t>
            </a:r>
            <a:endParaRPr lang="es-MX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8" name="Título 1"/>
          <p:cNvSpPr txBox="1">
            <a:spLocks/>
          </p:cNvSpPr>
          <p:nvPr/>
        </p:nvSpPr>
        <p:spPr>
          <a:xfrm>
            <a:off x="399496" y="2998622"/>
            <a:ext cx="5545354" cy="31669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chemeClr val="accent5">
                    <a:lumMod val="75000"/>
                  </a:schemeClr>
                </a:solidFill>
              </a:rPr>
              <a:t>Desarrollo y Dirección de la Innovación</a:t>
            </a:r>
            <a:endParaRPr lang="es-419" sz="20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chemeClr val="accent5">
                    <a:lumMod val="75000"/>
                  </a:schemeClr>
                </a:solidFill>
              </a:rPr>
              <a:t>Docencia para la Educación Media Superior</a:t>
            </a:r>
            <a:endParaRPr lang="es-419" sz="20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chemeClr val="accent5">
                    <a:lumMod val="75000"/>
                  </a:schemeClr>
                </a:solidFill>
              </a:rPr>
              <a:t>Gestión del Aprendizaje en Ambientes </a:t>
            </a:r>
            <a:r>
              <a:rPr lang="es-MX" sz="2000" dirty="0" smtClean="0">
                <a:solidFill>
                  <a:schemeClr val="accent5">
                    <a:lumMod val="75000"/>
                  </a:schemeClr>
                </a:solidFill>
              </a:rPr>
              <a:t>Virtuales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419" sz="2000" dirty="0">
                <a:solidFill>
                  <a:schemeClr val="accent5">
                    <a:lumMod val="75000"/>
                  </a:schemeClr>
                </a:solidFill>
              </a:rPr>
              <a:t>Gobierno </a:t>
            </a:r>
            <a:r>
              <a:rPr lang="es-419" sz="2000" dirty="0" smtClean="0">
                <a:solidFill>
                  <a:schemeClr val="accent5">
                    <a:lumMod val="75000"/>
                  </a:schemeClr>
                </a:solidFill>
              </a:rPr>
              <a:t>Electrónico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419" sz="2000" dirty="0" smtClean="0">
                <a:solidFill>
                  <a:schemeClr val="accent5">
                    <a:lumMod val="75000"/>
                  </a:schemeClr>
                </a:solidFill>
              </a:rPr>
              <a:t>Periodismo </a:t>
            </a:r>
            <a:r>
              <a:rPr lang="es-419" sz="2000" dirty="0">
                <a:solidFill>
                  <a:schemeClr val="accent5">
                    <a:lumMod val="75000"/>
                  </a:schemeClr>
                </a:solidFill>
              </a:rPr>
              <a:t>Digital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chemeClr val="accent5">
                    <a:lumMod val="75000"/>
                  </a:schemeClr>
                </a:solidFill>
              </a:rPr>
              <a:t>Transparencia y Protección de Datos </a:t>
            </a:r>
            <a:r>
              <a:rPr lang="es-MX" sz="2000" dirty="0" smtClean="0">
                <a:solidFill>
                  <a:schemeClr val="accent5">
                    <a:lumMod val="75000"/>
                  </a:schemeClr>
                </a:solidFill>
              </a:rPr>
              <a:t>Personales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419" sz="2000" dirty="0">
                <a:solidFill>
                  <a:schemeClr val="accent5">
                    <a:lumMod val="75000"/>
                  </a:schemeClr>
                </a:solidFill>
              </a:rPr>
              <a:t>Valuación</a:t>
            </a:r>
            <a:endParaRPr lang="es-419" sz="2000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9" name="Título 1"/>
          <p:cNvSpPr txBox="1">
            <a:spLocks/>
          </p:cNvSpPr>
          <p:nvPr/>
        </p:nvSpPr>
        <p:spPr>
          <a:xfrm>
            <a:off x="4859783" y="1144296"/>
            <a:ext cx="2304497" cy="4749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419" sz="2400" b="1" dirty="0" smtClean="0">
                <a:solidFill>
                  <a:schemeClr val="accent5">
                    <a:lumMod val="75000"/>
                  </a:schemeClr>
                </a:solidFill>
              </a:rPr>
              <a:t>POSGRADO</a:t>
            </a:r>
            <a:endParaRPr lang="es-MX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0" name="Título 1"/>
          <p:cNvSpPr txBox="1">
            <a:spLocks/>
          </p:cNvSpPr>
          <p:nvPr/>
        </p:nvSpPr>
        <p:spPr>
          <a:xfrm>
            <a:off x="6012031" y="2998622"/>
            <a:ext cx="5921406" cy="31669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50000"/>
              </a:lnSpc>
            </a:pPr>
            <a:r>
              <a:rPr lang="es-419" sz="2000" dirty="0" smtClean="0">
                <a:solidFill>
                  <a:schemeClr val="accent5">
                    <a:lumMod val="75000"/>
                  </a:schemeClr>
                </a:solidFill>
              </a:rPr>
              <a:t>Plan de estudios rediseñado (2018-B)</a:t>
            </a:r>
          </a:p>
          <a:p>
            <a:pPr algn="r">
              <a:lnSpc>
                <a:spcPct val="150000"/>
              </a:lnSpc>
            </a:pPr>
            <a:r>
              <a:rPr lang="es-419" sz="2000" dirty="0">
                <a:solidFill>
                  <a:schemeClr val="accent5">
                    <a:lumMod val="75000"/>
                  </a:schemeClr>
                </a:solidFill>
              </a:rPr>
              <a:t>En evaluación curricular </a:t>
            </a:r>
          </a:p>
          <a:p>
            <a:pPr algn="r">
              <a:lnSpc>
                <a:spcPct val="150000"/>
              </a:lnSpc>
            </a:pPr>
            <a:r>
              <a:rPr lang="es-419" sz="2000" dirty="0" smtClean="0">
                <a:solidFill>
                  <a:schemeClr val="accent5">
                    <a:lumMod val="75000"/>
                  </a:schemeClr>
                </a:solidFill>
              </a:rPr>
              <a:t>En </a:t>
            </a:r>
            <a:r>
              <a:rPr lang="es-419" sz="2000" dirty="0">
                <a:solidFill>
                  <a:schemeClr val="accent5">
                    <a:lumMod val="75000"/>
                  </a:schemeClr>
                </a:solidFill>
              </a:rPr>
              <a:t>evaluación curricular </a:t>
            </a:r>
            <a:endParaRPr lang="es-419" sz="20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r">
              <a:lnSpc>
                <a:spcPct val="150000"/>
              </a:lnSpc>
            </a:pPr>
            <a:r>
              <a:rPr lang="es-419" sz="2000" dirty="0">
                <a:solidFill>
                  <a:schemeClr val="accent5">
                    <a:lumMod val="75000"/>
                  </a:schemeClr>
                </a:solidFill>
              </a:rPr>
              <a:t>Plan de estudios rediseñado (2018-B)</a:t>
            </a:r>
          </a:p>
          <a:p>
            <a:pPr algn="r">
              <a:lnSpc>
                <a:spcPct val="150000"/>
              </a:lnSpc>
            </a:pPr>
            <a:r>
              <a:rPr lang="es-419" sz="2000" dirty="0">
                <a:solidFill>
                  <a:schemeClr val="accent5">
                    <a:lumMod val="75000"/>
                  </a:schemeClr>
                </a:solidFill>
              </a:rPr>
              <a:t>Plan de estudios </a:t>
            </a:r>
            <a:r>
              <a:rPr lang="es-419" sz="2000" dirty="0" smtClean="0">
                <a:solidFill>
                  <a:schemeClr val="accent5">
                    <a:lumMod val="75000"/>
                  </a:schemeClr>
                </a:solidFill>
              </a:rPr>
              <a:t>actualizado </a:t>
            </a:r>
            <a:r>
              <a:rPr lang="es-419" sz="2000" dirty="0">
                <a:solidFill>
                  <a:schemeClr val="accent5">
                    <a:lumMod val="75000"/>
                  </a:schemeClr>
                </a:solidFill>
              </a:rPr>
              <a:t>(2018-B)</a:t>
            </a:r>
          </a:p>
          <a:p>
            <a:pPr algn="r">
              <a:lnSpc>
                <a:spcPct val="150000"/>
              </a:lnSpc>
            </a:pPr>
            <a:r>
              <a:rPr lang="es-419" sz="2000" dirty="0" smtClean="0">
                <a:solidFill>
                  <a:schemeClr val="accent5">
                    <a:lumMod val="75000"/>
                  </a:schemeClr>
                </a:solidFill>
              </a:rPr>
              <a:t>En </a:t>
            </a:r>
            <a:r>
              <a:rPr lang="es-419" sz="2000" dirty="0">
                <a:solidFill>
                  <a:schemeClr val="accent5">
                    <a:lumMod val="75000"/>
                  </a:schemeClr>
                </a:solidFill>
              </a:rPr>
              <a:t>evaluación curricular </a:t>
            </a:r>
          </a:p>
          <a:p>
            <a:pPr algn="r">
              <a:lnSpc>
                <a:spcPct val="150000"/>
              </a:lnSpc>
            </a:pPr>
            <a:r>
              <a:rPr lang="es-419" sz="2000" dirty="0">
                <a:solidFill>
                  <a:schemeClr val="accent5">
                    <a:lumMod val="75000"/>
                  </a:schemeClr>
                </a:solidFill>
              </a:rPr>
              <a:t>En evaluación curricular </a:t>
            </a:r>
          </a:p>
        </p:txBody>
      </p:sp>
      <p:cxnSp>
        <p:nvCxnSpPr>
          <p:cNvPr id="4" name="Conector recto de flecha 3"/>
          <p:cNvCxnSpPr/>
          <p:nvPr/>
        </p:nvCxnSpPr>
        <p:spPr>
          <a:xfrm flipV="1">
            <a:off x="6202906" y="3707726"/>
            <a:ext cx="1080000" cy="887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" name="Conector recto de flecha 24"/>
          <p:cNvCxnSpPr/>
          <p:nvPr/>
        </p:nvCxnSpPr>
        <p:spPr>
          <a:xfrm flipV="1">
            <a:off x="6202906" y="3228332"/>
            <a:ext cx="1080000" cy="887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Conector recto de flecha 25"/>
          <p:cNvCxnSpPr/>
          <p:nvPr/>
        </p:nvCxnSpPr>
        <p:spPr>
          <a:xfrm flipV="1">
            <a:off x="6202903" y="4187120"/>
            <a:ext cx="1080000" cy="887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Conector recto de flecha 26"/>
          <p:cNvCxnSpPr/>
          <p:nvPr/>
        </p:nvCxnSpPr>
        <p:spPr>
          <a:xfrm flipV="1">
            <a:off x="6202905" y="4666514"/>
            <a:ext cx="1080000" cy="887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8" name="Conector recto de flecha 27"/>
          <p:cNvCxnSpPr/>
          <p:nvPr/>
        </p:nvCxnSpPr>
        <p:spPr>
          <a:xfrm flipV="1">
            <a:off x="6199713" y="5107949"/>
            <a:ext cx="1080000" cy="887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Conector recto de flecha 28"/>
          <p:cNvCxnSpPr/>
          <p:nvPr/>
        </p:nvCxnSpPr>
        <p:spPr>
          <a:xfrm flipV="1">
            <a:off x="6199712" y="5566490"/>
            <a:ext cx="1080000" cy="887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0" name="Conector recto de flecha 29"/>
          <p:cNvCxnSpPr/>
          <p:nvPr/>
        </p:nvCxnSpPr>
        <p:spPr>
          <a:xfrm flipV="1">
            <a:off x="6202903" y="6028778"/>
            <a:ext cx="1080000" cy="887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" name="Conector recto de flecha 30"/>
          <p:cNvCxnSpPr/>
          <p:nvPr/>
        </p:nvCxnSpPr>
        <p:spPr>
          <a:xfrm flipV="1">
            <a:off x="6199712" y="2047968"/>
            <a:ext cx="1080000" cy="887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2" name="Título 1"/>
          <p:cNvSpPr txBox="1">
            <a:spLocks/>
          </p:cNvSpPr>
          <p:nvPr/>
        </p:nvSpPr>
        <p:spPr>
          <a:xfrm>
            <a:off x="6069733" y="1809396"/>
            <a:ext cx="5921406" cy="4690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50000"/>
              </a:lnSpc>
            </a:pPr>
            <a:r>
              <a:rPr lang="es-419" sz="2000" dirty="0">
                <a:solidFill>
                  <a:schemeClr val="accent5">
                    <a:lumMod val="75000"/>
                  </a:schemeClr>
                </a:solidFill>
              </a:rPr>
              <a:t>En evaluación curricular </a:t>
            </a:r>
          </a:p>
        </p:txBody>
      </p:sp>
      <p:pic>
        <p:nvPicPr>
          <p:cNvPr id="17" name="Picture 2" descr="http://www.udgvirtual.udg.mx/sites/default/files/logo_udgvirtual_marca_registrada_chic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3976" y="6470623"/>
            <a:ext cx="1810729" cy="233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507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831851" y="2981325"/>
            <a:ext cx="10515600" cy="907094"/>
          </a:xfrm>
        </p:spPr>
        <p:txBody>
          <a:bodyPr>
            <a:noAutofit/>
          </a:bodyPr>
          <a:lstStyle/>
          <a:p>
            <a:r>
              <a:rPr lang="es-419" sz="6000" b="1" dirty="0" smtClean="0"/>
              <a:t>Bolsa de trabajo</a:t>
            </a:r>
            <a:endParaRPr lang="es-MX" sz="6000" b="1" dirty="0"/>
          </a:p>
        </p:txBody>
      </p:sp>
    </p:spTree>
    <p:extLst>
      <p:ext uri="{BB962C8B-B14F-4D97-AF65-F5344CB8AC3E}">
        <p14:creationId xmlns:p14="http://schemas.microsoft.com/office/powerpoint/2010/main" val="2701471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199" y="177553"/>
            <a:ext cx="5189739" cy="949911"/>
          </a:xfrm>
        </p:spPr>
        <p:txBody>
          <a:bodyPr>
            <a:normAutofit/>
          </a:bodyPr>
          <a:lstStyle/>
          <a:p>
            <a:r>
              <a:rPr lang="es-419" sz="3600" b="1" dirty="0" smtClean="0">
                <a:solidFill>
                  <a:schemeClr val="accent5">
                    <a:lumMod val="75000"/>
                  </a:schemeClr>
                </a:solidFill>
              </a:rPr>
              <a:t>BOLSA DE TRABAJO</a:t>
            </a:r>
            <a:endParaRPr lang="es-MX" sz="3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0" name="Picture 2" descr="http://www.udgvirtual.udg.mx/sites/default/files/logo_udgvirtual_marca_registrada_chic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3976" y="6470623"/>
            <a:ext cx="1810729" cy="233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ítulo 1"/>
          <p:cNvSpPr txBox="1">
            <a:spLocks/>
          </p:cNvSpPr>
          <p:nvPr/>
        </p:nvSpPr>
        <p:spPr>
          <a:xfrm>
            <a:off x="1269506" y="5122415"/>
            <a:ext cx="6400800" cy="11011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2400" b="1" dirty="0">
                <a:solidFill>
                  <a:schemeClr val="accent5">
                    <a:lumMod val="75000"/>
                  </a:schemeClr>
                </a:solidFill>
              </a:rPr>
              <a:t>Lograr la inserción laboral profesional de Estudiantes y Egresados mediante la vinculación con los empleadores a través de la Red de Empleo.</a:t>
            </a:r>
          </a:p>
        </p:txBody>
      </p:sp>
      <p:pic>
        <p:nvPicPr>
          <p:cNvPr id="1026" name="Picture 2" descr="https://redempleo.udg.mx/img/logo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317" y="1815993"/>
            <a:ext cx="7020615" cy="2490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ítulo 1"/>
          <p:cNvSpPr txBox="1">
            <a:spLocks/>
          </p:cNvSpPr>
          <p:nvPr/>
        </p:nvSpPr>
        <p:spPr>
          <a:xfrm>
            <a:off x="8205237" y="503692"/>
            <a:ext cx="2184460" cy="4749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419" sz="2400" b="1" dirty="0" smtClean="0">
                <a:solidFill>
                  <a:schemeClr val="accent5">
                    <a:lumMod val="75000"/>
                  </a:schemeClr>
                </a:solidFill>
              </a:rPr>
              <a:t>OBJETIVO</a:t>
            </a:r>
            <a:endParaRPr lang="es-419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050" name="Picture 2" descr="Resultado de imagen para occmundial logo 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7673" y="4306597"/>
            <a:ext cx="3301667" cy="524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5872766" y="1265404"/>
            <a:ext cx="4881093" cy="8209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3200" b="1" dirty="0" smtClean="0">
                <a:solidFill>
                  <a:schemeClr val="accent5">
                    <a:lumMod val="75000"/>
                  </a:schemeClr>
                </a:solidFill>
                <a:hlinkClick r:id="rId5"/>
              </a:rPr>
              <a:t>www.redempleo.udg.mx</a:t>
            </a:r>
            <a:r>
              <a:rPr lang="es-MX" sz="32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endParaRPr lang="es-MX" sz="32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143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2"/>
          <a:srcRect t="81064" b="3012"/>
          <a:stretch/>
        </p:blipFill>
        <p:spPr>
          <a:xfrm>
            <a:off x="-1" y="5379869"/>
            <a:ext cx="12206134" cy="1478132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t="2306" b="78535"/>
          <a:stretch/>
        </p:blipFill>
        <p:spPr>
          <a:xfrm>
            <a:off x="0" y="-1"/>
            <a:ext cx="12192000" cy="1776319"/>
          </a:xfrm>
          <a:prstGeom prst="rect">
            <a:avLst/>
          </a:prstGeom>
        </p:spPr>
      </p:pic>
      <p:pic>
        <p:nvPicPr>
          <p:cNvPr id="20" name="Picture 2" descr="http://www.udgvirtual.udg.mx/sites/default/files/logo_udgvirtual_marca_registrada_chic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3976" y="6470623"/>
            <a:ext cx="1810729" cy="233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2"/>
          <a:srcRect t="23456" b="37774"/>
          <a:stretch/>
        </p:blipFill>
        <p:spPr>
          <a:xfrm>
            <a:off x="0" y="1776319"/>
            <a:ext cx="12192000" cy="3594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758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199" y="177553"/>
            <a:ext cx="5189739" cy="949911"/>
          </a:xfrm>
        </p:spPr>
        <p:txBody>
          <a:bodyPr>
            <a:normAutofit/>
          </a:bodyPr>
          <a:lstStyle/>
          <a:p>
            <a:r>
              <a:rPr lang="es-419" sz="3600" b="1" dirty="0" smtClean="0">
                <a:solidFill>
                  <a:schemeClr val="accent5">
                    <a:lumMod val="75000"/>
                  </a:schemeClr>
                </a:solidFill>
              </a:rPr>
              <a:t>BOLSA DE TRABAJO</a:t>
            </a:r>
            <a:endParaRPr lang="es-MX" sz="3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0" name="Picture 2" descr="http://www.udgvirtual.udg.mx/sites/default/files/logo_udgvirtual_marca_registrada_chic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3976" y="6470623"/>
            <a:ext cx="1810729" cy="233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redempleo.udg.mx/img/logo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6631" y="474586"/>
            <a:ext cx="1502915" cy="533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ítulo 1"/>
          <p:cNvSpPr txBox="1">
            <a:spLocks/>
          </p:cNvSpPr>
          <p:nvPr/>
        </p:nvSpPr>
        <p:spPr>
          <a:xfrm>
            <a:off x="8205237" y="503692"/>
            <a:ext cx="2184460" cy="4749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419" sz="2400" b="1" dirty="0" smtClean="0">
                <a:solidFill>
                  <a:schemeClr val="accent5">
                    <a:lumMod val="75000"/>
                  </a:schemeClr>
                </a:solidFill>
              </a:rPr>
              <a:t>BENEFICIOS</a:t>
            </a:r>
            <a:endParaRPr lang="es-419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3" name="Título 1"/>
          <p:cNvSpPr txBox="1">
            <a:spLocks/>
          </p:cNvSpPr>
          <p:nvPr/>
        </p:nvSpPr>
        <p:spPr>
          <a:xfrm>
            <a:off x="1353845" y="2021437"/>
            <a:ext cx="1495888" cy="6374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419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ESTUDIANTES Y EGRESADOS</a:t>
            </a:r>
            <a:endParaRPr lang="es-419" sz="11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" name="Título 1"/>
          <p:cNvSpPr txBox="1">
            <a:spLocks/>
          </p:cNvSpPr>
          <p:nvPr/>
        </p:nvSpPr>
        <p:spPr>
          <a:xfrm>
            <a:off x="8533710" y="2021437"/>
            <a:ext cx="2363896" cy="6374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419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EMPRESAS</a:t>
            </a:r>
            <a:endParaRPr lang="es-419" sz="11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Título 1"/>
          <p:cNvSpPr txBox="1">
            <a:spLocks/>
          </p:cNvSpPr>
          <p:nvPr/>
        </p:nvSpPr>
        <p:spPr>
          <a:xfrm>
            <a:off x="701336" y="2876817"/>
            <a:ext cx="3151572" cy="34440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>
              <a:buFont typeface="Wingdings" panose="05000000000000000000" pitchFamily="2" charset="2"/>
              <a:buChar char="Ø"/>
            </a:pPr>
            <a:r>
              <a:rPr lang="es-MX" sz="1800" b="1" dirty="0">
                <a:solidFill>
                  <a:schemeClr val="accent5">
                    <a:lumMod val="75000"/>
                  </a:schemeClr>
                </a:solidFill>
              </a:rPr>
              <a:t>Registro de postulación </a:t>
            </a:r>
            <a:r>
              <a:rPr lang="es-MX" sz="1800" b="1" dirty="0" smtClean="0">
                <a:solidFill>
                  <a:schemeClr val="accent5">
                    <a:lumMod val="75000"/>
                  </a:schemeClr>
                </a:solidFill>
              </a:rPr>
              <a:t>online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MX" sz="18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MX" sz="1800" b="1" dirty="0">
                <a:solidFill>
                  <a:schemeClr val="accent5">
                    <a:lumMod val="75000"/>
                  </a:schemeClr>
                </a:solidFill>
              </a:rPr>
              <a:t>Visualización de vacantes por empresas </a:t>
            </a:r>
            <a:r>
              <a:rPr lang="es-MX" sz="1800" b="1" dirty="0" smtClean="0">
                <a:solidFill>
                  <a:schemeClr val="accent5">
                    <a:lumMod val="75000"/>
                  </a:schemeClr>
                </a:solidFill>
              </a:rPr>
              <a:t>participantes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MX" sz="18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MX" sz="1800" b="1" dirty="0">
                <a:solidFill>
                  <a:schemeClr val="accent5">
                    <a:lumMod val="75000"/>
                  </a:schemeClr>
                </a:solidFill>
              </a:rPr>
              <a:t>Acceso directo para </a:t>
            </a:r>
            <a:r>
              <a:rPr lang="es-MX" sz="1800" b="1" dirty="0" smtClean="0">
                <a:solidFill>
                  <a:schemeClr val="accent5">
                    <a:lumMod val="75000"/>
                  </a:schemeClr>
                </a:solidFill>
              </a:rPr>
              <a:t>postulación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MX" sz="18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MX" sz="1800" b="1" dirty="0">
                <a:solidFill>
                  <a:schemeClr val="accent5">
                    <a:lumMod val="75000"/>
                  </a:schemeClr>
                </a:solidFill>
              </a:rPr>
              <a:t>Oportunidades de vacantes a nivel Estatal y Nacional</a:t>
            </a:r>
          </a:p>
        </p:txBody>
      </p:sp>
      <p:sp>
        <p:nvSpPr>
          <p:cNvPr id="16" name="Título 1"/>
          <p:cNvSpPr txBox="1">
            <a:spLocks/>
          </p:cNvSpPr>
          <p:nvPr/>
        </p:nvSpPr>
        <p:spPr>
          <a:xfrm>
            <a:off x="8353888" y="3290873"/>
            <a:ext cx="3151572" cy="23198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>
              <a:buFont typeface="Wingdings" panose="05000000000000000000" pitchFamily="2" charset="2"/>
              <a:buChar char="Ø"/>
            </a:pPr>
            <a:r>
              <a:rPr lang="es-MX" sz="1800" b="1" dirty="0">
                <a:solidFill>
                  <a:schemeClr val="accent5">
                    <a:lumMod val="75000"/>
                  </a:schemeClr>
                </a:solidFill>
              </a:rPr>
              <a:t>Registro de empresas para poder formar parte </a:t>
            </a:r>
            <a:r>
              <a:rPr lang="es-MX" sz="1800" b="1" dirty="0" smtClean="0">
                <a:solidFill>
                  <a:schemeClr val="accent5">
                    <a:lumMod val="75000"/>
                  </a:schemeClr>
                </a:solidFill>
              </a:rPr>
              <a:t>del ecosistema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MX" sz="18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MX" sz="1800" b="1" dirty="0">
                <a:solidFill>
                  <a:schemeClr val="accent5">
                    <a:lumMod val="75000"/>
                  </a:schemeClr>
                </a:solidFill>
              </a:rPr>
              <a:t>Amplia oferta </a:t>
            </a:r>
            <a:r>
              <a:rPr lang="es-MX" sz="1800" b="1" dirty="0" smtClean="0">
                <a:solidFill>
                  <a:schemeClr val="accent5">
                    <a:lumMod val="75000"/>
                  </a:schemeClr>
                </a:solidFill>
              </a:rPr>
              <a:t>académica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MX" sz="18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MX" sz="1800" b="1" dirty="0" smtClean="0">
                <a:solidFill>
                  <a:schemeClr val="accent5">
                    <a:lumMod val="75000"/>
                  </a:schemeClr>
                </a:solidFill>
              </a:rPr>
              <a:t>Cartera </a:t>
            </a:r>
            <a:r>
              <a:rPr lang="es-MX" sz="1800" b="1" dirty="0">
                <a:solidFill>
                  <a:schemeClr val="accent5">
                    <a:lumMod val="75000"/>
                  </a:schemeClr>
                </a:solidFill>
              </a:rPr>
              <a:t>universitaria </a:t>
            </a:r>
            <a:r>
              <a:rPr lang="es-MX" sz="1800" b="1" dirty="0" smtClean="0">
                <a:solidFill>
                  <a:schemeClr val="accent5">
                    <a:lumMod val="75000"/>
                  </a:schemeClr>
                </a:solidFill>
              </a:rPr>
              <a:t>amplia de postulantes</a:t>
            </a:r>
            <a:endParaRPr lang="es-MX" sz="1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028" name="Picture 4" descr="Resultado de imagen para empleabilidad 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464" y="1466005"/>
            <a:ext cx="3963662" cy="1748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sultado de imagen para empleabilidad 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6081" y="3983026"/>
            <a:ext cx="3706427" cy="2196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5893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4296" y="2642431"/>
            <a:ext cx="266700" cy="876300"/>
          </a:xfrm>
          <a:prstGeom prst="rect">
            <a:avLst/>
          </a:prstGeom>
        </p:spPr>
      </p:pic>
      <p:sp>
        <p:nvSpPr>
          <p:cNvPr id="3" name="Título 2"/>
          <p:cNvSpPr>
            <a:spLocks noGrp="1"/>
          </p:cNvSpPr>
          <p:nvPr>
            <p:ph type="ctrTitle"/>
          </p:nvPr>
        </p:nvSpPr>
        <p:spPr>
          <a:xfrm>
            <a:off x="1827646" y="2489446"/>
            <a:ext cx="6419420" cy="2446538"/>
          </a:xfrm>
        </p:spPr>
        <p:txBody>
          <a:bodyPr>
            <a:normAutofit fontScale="90000"/>
          </a:bodyPr>
          <a:lstStyle/>
          <a:p>
            <a:r>
              <a:rPr lang="es-MX" sz="3600" dirty="0" smtClean="0"/>
              <a:t>Panel: </a:t>
            </a:r>
            <a:br>
              <a:rPr lang="es-MX" sz="3600" dirty="0" smtClean="0"/>
            </a:br>
            <a:r>
              <a:rPr lang="es-MX" sz="3600" dirty="0" smtClean="0"/>
              <a:t/>
            </a:r>
            <a:br>
              <a:rPr lang="es-MX" sz="3600" dirty="0" smtClean="0"/>
            </a:br>
            <a:r>
              <a:rPr lang="es-MX" sz="3600" dirty="0" smtClean="0"/>
              <a:t>Impacto </a:t>
            </a:r>
            <a:r>
              <a:rPr lang="es-MX" sz="3600" dirty="0"/>
              <a:t>en el mercado laboral </a:t>
            </a:r>
            <a:r>
              <a:rPr lang="es-MX" sz="3600" dirty="0" smtClean="0"/>
              <a:t/>
            </a:r>
            <a:br>
              <a:rPr lang="es-MX" sz="3600" dirty="0" smtClean="0"/>
            </a:br>
            <a:r>
              <a:rPr lang="es-MX" sz="3600" dirty="0" smtClean="0"/>
              <a:t>de </a:t>
            </a:r>
            <a:r>
              <a:rPr lang="es-MX" sz="3600" dirty="0"/>
              <a:t>los egresados</a:t>
            </a:r>
          </a:p>
        </p:txBody>
      </p:sp>
      <p:pic>
        <p:nvPicPr>
          <p:cNvPr id="1032" name="Picture 8" descr="Resultado de imagen para logo unadm sin fond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6" y="221942"/>
            <a:ext cx="2264963" cy="1447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2333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831851" y="2981325"/>
            <a:ext cx="10515600" cy="907094"/>
          </a:xfrm>
        </p:spPr>
        <p:txBody>
          <a:bodyPr>
            <a:noAutofit/>
          </a:bodyPr>
          <a:lstStyle/>
          <a:p>
            <a:r>
              <a:rPr lang="es-419" sz="6000" b="1" dirty="0" smtClean="0"/>
              <a:t>Impulso a la titulación</a:t>
            </a:r>
            <a:endParaRPr lang="es-MX" sz="6000" b="1" dirty="0"/>
          </a:p>
        </p:txBody>
      </p:sp>
    </p:spTree>
    <p:extLst>
      <p:ext uri="{BB962C8B-B14F-4D97-AF65-F5344CB8AC3E}">
        <p14:creationId xmlns:p14="http://schemas.microsoft.com/office/powerpoint/2010/main" val="1664357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http://www.udgvirtual.udg.mx/sites/default/files/logo_udgvirtual_marca_registrada_chic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3976" y="6470623"/>
            <a:ext cx="1810729" cy="233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Resultado de imagen para TITULACION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4611" y="1902980"/>
            <a:ext cx="3397103" cy="3370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ítulo 1"/>
          <p:cNvSpPr txBox="1">
            <a:spLocks/>
          </p:cNvSpPr>
          <p:nvPr/>
        </p:nvSpPr>
        <p:spPr>
          <a:xfrm>
            <a:off x="2784144" y="1422576"/>
            <a:ext cx="1940231" cy="9321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419" sz="2000" dirty="0" smtClean="0">
                <a:solidFill>
                  <a:schemeClr val="accent5">
                    <a:lumMod val="75000"/>
                  </a:schemeClr>
                </a:solidFill>
              </a:rPr>
              <a:t>Desempeño Académico</a:t>
            </a:r>
            <a:endParaRPr lang="es-MX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7" name="Título 1"/>
          <p:cNvSpPr txBox="1">
            <a:spLocks/>
          </p:cNvSpPr>
          <p:nvPr/>
        </p:nvSpPr>
        <p:spPr>
          <a:xfrm>
            <a:off x="1016035" y="450730"/>
            <a:ext cx="1869209" cy="4749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419" sz="2000" b="1" dirty="0" smtClean="0">
                <a:solidFill>
                  <a:schemeClr val="accent5">
                    <a:lumMod val="75000"/>
                  </a:schemeClr>
                </a:solidFill>
              </a:rPr>
              <a:t>LICENCIATURA</a:t>
            </a:r>
            <a:endParaRPr lang="es-MX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8" name="Título 1"/>
          <p:cNvSpPr txBox="1">
            <a:spLocks/>
          </p:cNvSpPr>
          <p:nvPr/>
        </p:nvSpPr>
        <p:spPr>
          <a:xfrm>
            <a:off x="9873956" y="450730"/>
            <a:ext cx="1471705" cy="4749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419" sz="2000" b="1" dirty="0" smtClean="0">
                <a:solidFill>
                  <a:schemeClr val="accent5">
                    <a:lumMod val="75000"/>
                  </a:schemeClr>
                </a:solidFill>
              </a:rPr>
              <a:t>POSGRADO</a:t>
            </a:r>
            <a:endParaRPr lang="es-MX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9" name="Título 1"/>
          <p:cNvSpPr txBox="1">
            <a:spLocks/>
          </p:cNvSpPr>
          <p:nvPr/>
        </p:nvSpPr>
        <p:spPr>
          <a:xfrm>
            <a:off x="829604" y="2809923"/>
            <a:ext cx="2496845" cy="1279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419" sz="2000" dirty="0" smtClean="0">
                <a:solidFill>
                  <a:schemeClr val="accent5">
                    <a:lumMod val="75000"/>
                  </a:schemeClr>
                </a:solidFill>
              </a:rPr>
              <a:t>Informes de servicio social y prácticas profesionales</a:t>
            </a:r>
            <a:endParaRPr lang="es-MX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0" name="Título 1"/>
          <p:cNvSpPr txBox="1">
            <a:spLocks/>
          </p:cNvSpPr>
          <p:nvPr/>
        </p:nvSpPr>
        <p:spPr>
          <a:xfrm>
            <a:off x="3869356" y="5312351"/>
            <a:ext cx="1542725" cy="1279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419" sz="2000" dirty="0" smtClean="0">
                <a:solidFill>
                  <a:schemeClr val="accent5">
                    <a:lumMod val="75000"/>
                  </a:schemeClr>
                </a:solidFill>
              </a:rPr>
              <a:t>Seminarios de titulación</a:t>
            </a:r>
            <a:endParaRPr lang="es-MX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1" name="Título 1"/>
          <p:cNvSpPr txBox="1">
            <a:spLocks/>
          </p:cNvSpPr>
          <p:nvPr/>
        </p:nvSpPr>
        <p:spPr>
          <a:xfrm>
            <a:off x="1158153" y="4544780"/>
            <a:ext cx="2436920" cy="1279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419" sz="2000" dirty="0" smtClean="0">
                <a:solidFill>
                  <a:schemeClr val="accent5">
                    <a:lumMod val="75000"/>
                  </a:schemeClr>
                </a:solidFill>
              </a:rPr>
              <a:t>Programas especiales de servicio social</a:t>
            </a:r>
            <a:endParaRPr lang="es-MX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2" name="Título 1"/>
          <p:cNvSpPr txBox="1">
            <a:spLocks/>
          </p:cNvSpPr>
          <p:nvPr/>
        </p:nvSpPr>
        <p:spPr>
          <a:xfrm>
            <a:off x="7541950" y="1529108"/>
            <a:ext cx="1940231" cy="9321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419" sz="2000" dirty="0" smtClean="0">
                <a:solidFill>
                  <a:schemeClr val="accent5">
                    <a:lumMod val="75000"/>
                  </a:schemeClr>
                </a:solidFill>
              </a:rPr>
              <a:t>Tutores académicos</a:t>
            </a:r>
            <a:endParaRPr lang="es-MX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3" name="Título 1"/>
          <p:cNvSpPr txBox="1">
            <a:spLocks/>
          </p:cNvSpPr>
          <p:nvPr/>
        </p:nvSpPr>
        <p:spPr>
          <a:xfrm>
            <a:off x="8305297" y="2732124"/>
            <a:ext cx="1940231" cy="7360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419" sz="2000" dirty="0" smtClean="0">
                <a:solidFill>
                  <a:schemeClr val="accent5">
                    <a:lumMod val="75000"/>
                  </a:schemeClr>
                </a:solidFill>
              </a:rPr>
              <a:t>Proyectos aplicados</a:t>
            </a:r>
            <a:endParaRPr lang="es-MX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4" name="Título 1"/>
          <p:cNvSpPr txBox="1">
            <a:spLocks/>
          </p:cNvSpPr>
          <p:nvPr/>
        </p:nvSpPr>
        <p:spPr>
          <a:xfrm>
            <a:off x="7917957" y="4176746"/>
            <a:ext cx="2534339" cy="7360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419" sz="2000" dirty="0" smtClean="0">
                <a:solidFill>
                  <a:schemeClr val="accent5">
                    <a:lumMod val="75000"/>
                  </a:schemeClr>
                </a:solidFill>
              </a:rPr>
              <a:t>Cursos y talleres para productos académicos</a:t>
            </a:r>
            <a:endParaRPr lang="es-MX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5" name="Título 1"/>
          <p:cNvSpPr txBox="1">
            <a:spLocks/>
          </p:cNvSpPr>
          <p:nvPr/>
        </p:nvSpPr>
        <p:spPr>
          <a:xfrm>
            <a:off x="7244895" y="5385706"/>
            <a:ext cx="2629061" cy="7360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419" sz="2000" dirty="0" smtClean="0">
                <a:solidFill>
                  <a:schemeClr val="accent5">
                    <a:lumMod val="75000"/>
                  </a:schemeClr>
                </a:solidFill>
              </a:rPr>
              <a:t>Coloquios para presentación de avances de proyectos</a:t>
            </a:r>
            <a:endParaRPr lang="es-MX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986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31821" y="2388094"/>
            <a:ext cx="11642500" cy="1591478"/>
          </a:xfrm>
        </p:spPr>
        <p:txBody>
          <a:bodyPr>
            <a:noAutofit/>
          </a:bodyPr>
          <a:lstStyle/>
          <a:p>
            <a:r>
              <a:rPr lang="es-MX" sz="6000" b="1" dirty="0" smtClean="0"/>
              <a:t>Calidad de los Programas Educativos</a:t>
            </a:r>
            <a:endParaRPr lang="es-MX" sz="6000" b="1" dirty="0"/>
          </a:p>
        </p:txBody>
      </p:sp>
    </p:spTree>
    <p:extLst>
      <p:ext uri="{BB962C8B-B14F-4D97-AF65-F5344CB8AC3E}">
        <p14:creationId xmlns:p14="http://schemas.microsoft.com/office/powerpoint/2010/main" val="1767777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199" y="177553"/>
            <a:ext cx="9610818" cy="949911"/>
          </a:xfrm>
        </p:spPr>
        <p:txBody>
          <a:bodyPr>
            <a:normAutofit/>
          </a:bodyPr>
          <a:lstStyle/>
          <a:p>
            <a:r>
              <a:rPr lang="es-419" sz="3600" b="1" dirty="0" smtClean="0">
                <a:solidFill>
                  <a:schemeClr val="accent5">
                    <a:lumMod val="75000"/>
                  </a:schemeClr>
                </a:solidFill>
              </a:rPr>
              <a:t>Programas educativos de calidad</a:t>
            </a:r>
            <a:endParaRPr lang="es-MX" sz="3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151426" y="1703590"/>
            <a:ext cx="5104155" cy="651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419" sz="2000" b="1" dirty="0" smtClean="0">
                <a:solidFill>
                  <a:schemeClr val="accent5">
                    <a:lumMod val="75000"/>
                  </a:schemeClr>
                </a:solidFill>
              </a:rPr>
              <a:t>Bachillerato General por Áreas Interdisciplinares (BGAI)</a:t>
            </a:r>
            <a:endParaRPr lang="es-MX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4" name="Título 1"/>
          <p:cNvSpPr txBox="1">
            <a:spLocks/>
          </p:cNvSpPr>
          <p:nvPr/>
        </p:nvSpPr>
        <p:spPr>
          <a:xfrm>
            <a:off x="151426" y="2439328"/>
            <a:ext cx="1514104" cy="4749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419" sz="2000" b="1" dirty="0" smtClean="0">
                <a:solidFill>
                  <a:schemeClr val="accent5">
                    <a:lumMod val="75000"/>
                  </a:schemeClr>
                </a:solidFill>
              </a:rPr>
              <a:t>Licenciaturas</a:t>
            </a:r>
            <a:endParaRPr lang="es-MX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8" name="Título 1"/>
          <p:cNvSpPr txBox="1">
            <a:spLocks/>
          </p:cNvSpPr>
          <p:nvPr/>
        </p:nvSpPr>
        <p:spPr>
          <a:xfrm>
            <a:off x="634012" y="2998622"/>
            <a:ext cx="5310837" cy="31669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419" sz="2000" dirty="0" smtClean="0">
                <a:solidFill>
                  <a:schemeClr val="accent5">
                    <a:lumMod val="75000"/>
                  </a:schemeClr>
                </a:solidFill>
              </a:rPr>
              <a:t>Administración de las Organizaciones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419" sz="2000" dirty="0" smtClean="0">
                <a:solidFill>
                  <a:schemeClr val="accent5">
                    <a:lumMod val="75000"/>
                  </a:schemeClr>
                </a:solidFill>
              </a:rPr>
              <a:t>Bibliotecología y Gestión del Conocimiento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419" sz="2000" dirty="0" smtClean="0">
                <a:solidFill>
                  <a:schemeClr val="accent5">
                    <a:lumMod val="75000"/>
                  </a:schemeClr>
                </a:solidFill>
              </a:rPr>
              <a:t>Desarrollo Educativo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419" sz="2000" dirty="0" smtClean="0">
                <a:solidFill>
                  <a:schemeClr val="accent5">
                    <a:lumMod val="75000"/>
                  </a:schemeClr>
                </a:solidFill>
              </a:rPr>
              <a:t>Gestión Cultural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419" sz="2000" dirty="0" smtClean="0">
                <a:solidFill>
                  <a:schemeClr val="accent5">
                    <a:lumMod val="75000"/>
                  </a:schemeClr>
                </a:solidFill>
              </a:rPr>
              <a:t>Periodismo Digital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419" sz="2000" dirty="0" smtClean="0">
                <a:solidFill>
                  <a:schemeClr val="accent5">
                    <a:lumMod val="75000"/>
                  </a:schemeClr>
                </a:solidFill>
              </a:rPr>
              <a:t>Seguridad Ciudadana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419" sz="2000" dirty="0" smtClean="0">
                <a:solidFill>
                  <a:schemeClr val="accent5">
                    <a:lumMod val="75000"/>
                  </a:schemeClr>
                </a:solidFill>
              </a:rPr>
              <a:t>Tecnologías e Información</a:t>
            </a:r>
          </a:p>
        </p:txBody>
      </p:sp>
      <p:sp>
        <p:nvSpPr>
          <p:cNvPr id="19" name="Título 1"/>
          <p:cNvSpPr txBox="1">
            <a:spLocks/>
          </p:cNvSpPr>
          <p:nvPr/>
        </p:nvSpPr>
        <p:spPr>
          <a:xfrm>
            <a:off x="4859783" y="1144296"/>
            <a:ext cx="2304497" cy="4749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419" sz="2400" b="1" dirty="0" smtClean="0">
                <a:solidFill>
                  <a:schemeClr val="accent5">
                    <a:lumMod val="75000"/>
                  </a:schemeClr>
                </a:solidFill>
              </a:rPr>
              <a:t>PREGRADO</a:t>
            </a:r>
            <a:endParaRPr lang="es-MX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0" name="Título 1"/>
          <p:cNvSpPr txBox="1">
            <a:spLocks/>
          </p:cNvSpPr>
          <p:nvPr/>
        </p:nvSpPr>
        <p:spPr>
          <a:xfrm>
            <a:off x="7725421" y="2998622"/>
            <a:ext cx="2310590" cy="31669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s-419" sz="2000" dirty="0" smtClean="0">
                <a:solidFill>
                  <a:schemeClr val="accent5">
                    <a:lumMod val="75000"/>
                  </a:schemeClr>
                </a:solidFill>
              </a:rPr>
              <a:t>Nivel 1 y Acreditado</a:t>
            </a:r>
          </a:p>
          <a:p>
            <a:pPr>
              <a:lnSpc>
                <a:spcPct val="150000"/>
              </a:lnSpc>
            </a:pPr>
            <a:r>
              <a:rPr lang="es-419" sz="2000" dirty="0" smtClean="0">
                <a:solidFill>
                  <a:schemeClr val="accent5">
                    <a:lumMod val="75000"/>
                  </a:schemeClr>
                </a:solidFill>
              </a:rPr>
              <a:t>Nivel 1</a:t>
            </a:r>
          </a:p>
          <a:p>
            <a:pPr>
              <a:lnSpc>
                <a:spcPct val="150000"/>
              </a:lnSpc>
            </a:pPr>
            <a:r>
              <a:rPr lang="es-419" sz="2000" dirty="0" smtClean="0">
                <a:solidFill>
                  <a:schemeClr val="accent5">
                    <a:lumMod val="75000"/>
                  </a:schemeClr>
                </a:solidFill>
              </a:rPr>
              <a:t>Nivel 1</a:t>
            </a:r>
          </a:p>
          <a:p>
            <a:pPr>
              <a:lnSpc>
                <a:spcPct val="150000"/>
              </a:lnSpc>
            </a:pPr>
            <a:r>
              <a:rPr lang="es-419" sz="2000" dirty="0" smtClean="0">
                <a:solidFill>
                  <a:schemeClr val="accent5">
                    <a:lumMod val="75000"/>
                  </a:schemeClr>
                </a:solidFill>
              </a:rPr>
              <a:t>Acreditado</a:t>
            </a:r>
            <a:endParaRPr lang="es-419" sz="2000" dirty="0">
              <a:solidFill>
                <a:schemeClr val="accent5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s-419" sz="2000" dirty="0" smtClean="0">
                <a:solidFill>
                  <a:schemeClr val="accent5">
                    <a:lumMod val="75000"/>
                  </a:schemeClr>
                </a:solidFill>
              </a:rPr>
              <a:t>No Evaluable</a:t>
            </a:r>
          </a:p>
          <a:p>
            <a:pPr>
              <a:lnSpc>
                <a:spcPct val="150000"/>
              </a:lnSpc>
            </a:pPr>
            <a:r>
              <a:rPr lang="es-419" sz="2000" dirty="0" smtClean="0">
                <a:solidFill>
                  <a:schemeClr val="accent5">
                    <a:lumMod val="75000"/>
                  </a:schemeClr>
                </a:solidFill>
              </a:rPr>
              <a:t>Nivel 1</a:t>
            </a:r>
            <a:endParaRPr lang="es-419" sz="2000" dirty="0">
              <a:solidFill>
                <a:schemeClr val="accent5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s-419" sz="2000" dirty="0" smtClean="0">
                <a:solidFill>
                  <a:schemeClr val="accent5">
                    <a:lumMod val="75000"/>
                  </a:schemeClr>
                </a:solidFill>
              </a:rPr>
              <a:t>Acreditado</a:t>
            </a:r>
            <a:endParaRPr lang="es-419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2" name="Título 1"/>
          <p:cNvSpPr txBox="1">
            <a:spLocks/>
          </p:cNvSpPr>
          <p:nvPr/>
        </p:nvSpPr>
        <p:spPr>
          <a:xfrm>
            <a:off x="7725421" y="1809396"/>
            <a:ext cx="1001329" cy="4690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s-419" sz="2000" dirty="0" smtClean="0">
                <a:solidFill>
                  <a:schemeClr val="accent5">
                    <a:lumMod val="75000"/>
                  </a:schemeClr>
                </a:solidFill>
              </a:rPr>
              <a:t>Nivel 1</a:t>
            </a:r>
            <a:endParaRPr lang="es-419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17" name="Conector recto de flecha 16"/>
          <p:cNvCxnSpPr/>
          <p:nvPr/>
        </p:nvCxnSpPr>
        <p:spPr>
          <a:xfrm flipV="1">
            <a:off x="6202906" y="3707726"/>
            <a:ext cx="1080000" cy="887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Conector recto de flecha 20"/>
          <p:cNvCxnSpPr/>
          <p:nvPr/>
        </p:nvCxnSpPr>
        <p:spPr>
          <a:xfrm flipV="1">
            <a:off x="6202906" y="3228332"/>
            <a:ext cx="1080000" cy="887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Conector recto de flecha 21"/>
          <p:cNvCxnSpPr/>
          <p:nvPr/>
        </p:nvCxnSpPr>
        <p:spPr>
          <a:xfrm flipV="1">
            <a:off x="6202903" y="4187120"/>
            <a:ext cx="1080000" cy="887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" name="Conector recto de flecha 22"/>
          <p:cNvCxnSpPr/>
          <p:nvPr/>
        </p:nvCxnSpPr>
        <p:spPr>
          <a:xfrm flipV="1">
            <a:off x="6202905" y="4666514"/>
            <a:ext cx="1080000" cy="887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4" name="Conector recto de flecha 23"/>
          <p:cNvCxnSpPr/>
          <p:nvPr/>
        </p:nvCxnSpPr>
        <p:spPr>
          <a:xfrm flipV="1">
            <a:off x="6199713" y="5107949"/>
            <a:ext cx="1080000" cy="887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3" name="Conector recto de flecha 32"/>
          <p:cNvCxnSpPr/>
          <p:nvPr/>
        </p:nvCxnSpPr>
        <p:spPr>
          <a:xfrm flipV="1">
            <a:off x="6199712" y="5566490"/>
            <a:ext cx="1080000" cy="887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4" name="Conector recto de flecha 33"/>
          <p:cNvCxnSpPr/>
          <p:nvPr/>
        </p:nvCxnSpPr>
        <p:spPr>
          <a:xfrm flipV="1">
            <a:off x="6202903" y="6028778"/>
            <a:ext cx="1080000" cy="887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5" name="Conector recto de flecha 34"/>
          <p:cNvCxnSpPr/>
          <p:nvPr/>
        </p:nvCxnSpPr>
        <p:spPr>
          <a:xfrm flipV="1">
            <a:off x="6199712" y="2047968"/>
            <a:ext cx="1080000" cy="887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5122" name="Picture 2" descr="Resultado de imagen para snb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3380" y="1777793"/>
            <a:ext cx="1800341" cy="558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Resultado de imagen para logo cie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9162" y="3522060"/>
            <a:ext cx="580456" cy="371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Resultado de imagen para logo cie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9162" y="4010332"/>
            <a:ext cx="580456" cy="371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Resultado de imagen para logo cie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9162" y="5380824"/>
            <a:ext cx="580456" cy="371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Resultado de imagen para logo cacec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5221" y="2945093"/>
            <a:ext cx="478437" cy="478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Resultado de imagen para logo conaic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9700" y="5893271"/>
            <a:ext cx="878634" cy="237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Resultado de imagen para logo caesa acreditacion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589" b="30208"/>
          <a:stretch/>
        </p:blipFill>
        <p:spPr bwMode="auto">
          <a:xfrm>
            <a:off x="10039204" y="4458591"/>
            <a:ext cx="819626" cy="246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http://www.udgvirtual.udg.mx/sites/default/files/logo_udgvirtual_marca_registrada_chico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3976" y="6470623"/>
            <a:ext cx="1810729" cy="233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" descr="Resultado de imagen para logo cie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2200" y="3007397"/>
            <a:ext cx="580456" cy="371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4848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199" y="177553"/>
            <a:ext cx="9610818" cy="949911"/>
          </a:xfrm>
        </p:spPr>
        <p:txBody>
          <a:bodyPr>
            <a:normAutofit/>
          </a:bodyPr>
          <a:lstStyle/>
          <a:p>
            <a:r>
              <a:rPr lang="es-419" sz="3600" b="1" dirty="0">
                <a:solidFill>
                  <a:schemeClr val="accent5">
                    <a:lumMod val="75000"/>
                  </a:schemeClr>
                </a:solidFill>
              </a:rPr>
              <a:t>Programas educativos de calidad</a:t>
            </a:r>
            <a:endParaRPr lang="es-MX" sz="3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151426" y="1703590"/>
            <a:ext cx="5104155" cy="651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419" sz="2000" b="1" dirty="0" smtClean="0">
                <a:solidFill>
                  <a:schemeClr val="accent5">
                    <a:lumMod val="75000"/>
                  </a:schemeClr>
                </a:solidFill>
              </a:rPr>
              <a:t>Doctorado en Sistemas y Ambientes Educativos (DSAE)</a:t>
            </a:r>
            <a:endParaRPr lang="es-MX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4" name="Título 1"/>
          <p:cNvSpPr txBox="1">
            <a:spLocks/>
          </p:cNvSpPr>
          <p:nvPr/>
        </p:nvSpPr>
        <p:spPr>
          <a:xfrm>
            <a:off x="151426" y="2439328"/>
            <a:ext cx="1514104" cy="4749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419" sz="2000" b="1" dirty="0" smtClean="0">
                <a:solidFill>
                  <a:schemeClr val="accent5">
                    <a:lumMod val="75000"/>
                  </a:schemeClr>
                </a:solidFill>
              </a:rPr>
              <a:t>Maestrías</a:t>
            </a:r>
            <a:endParaRPr lang="es-MX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8" name="Título 1"/>
          <p:cNvSpPr txBox="1">
            <a:spLocks/>
          </p:cNvSpPr>
          <p:nvPr/>
        </p:nvSpPr>
        <p:spPr>
          <a:xfrm>
            <a:off x="399496" y="2998622"/>
            <a:ext cx="5545354" cy="31669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chemeClr val="accent5">
                    <a:lumMod val="75000"/>
                  </a:schemeClr>
                </a:solidFill>
              </a:rPr>
              <a:t>Desarrollo y Dirección de la Innovación</a:t>
            </a:r>
            <a:endParaRPr lang="es-419" sz="20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chemeClr val="accent5">
                    <a:lumMod val="75000"/>
                  </a:schemeClr>
                </a:solidFill>
              </a:rPr>
              <a:t>Docencia para la Educación Media Superior</a:t>
            </a:r>
            <a:endParaRPr lang="es-419" sz="20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chemeClr val="accent5">
                    <a:lumMod val="75000"/>
                  </a:schemeClr>
                </a:solidFill>
              </a:rPr>
              <a:t>Gestión del Aprendizaje en Ambientes </a:t>
            </a:r>
            <a:r>
              <a:rPr lang="es-MX" sz="2000" dirty="0" smtClean="0">
                <a:solidFill>
                  <a:schemeClr val="accent5">
                    <a:lumMod val="75000"/>
                  </a:schemeClr>
                </a:solidFill>
              </a:rPr>
              <a:t>Virtuales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419" sz="2000" dirty="0">
                <a:solidFill>
                  <a:schemeClr val="accent5">
                    <a:lumMod val="75000"/>
                  </a:schemeClr>
                </a:solidFill>
              </a:rPr>
              <a:t>Gobierno </a:t>
            </a:r>
            <a:r>
              <a:rPr lang="es-419" sz="2000" dirty="0" smtClean="0">
                <a:solidFill>
                  <a:schemeClr val="accent5">
                    <a:lumMod val="75000"/>
                  </a:schemeClr>
                </a:solidFill>
              </a:rPr>
              <a:t>Electrónico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419" sz="2000" dirty="0" smtClean="0">
                <a:solidFill>
                  <a:schemeClr val="accent5">
                    <a:lumMod val="75000"/>
                  </a:schemeClr>
                </a:solidFill>
              </a:rPr>
              <a:t>Periodismo </a:t>
            </a:r>
            <a:r>
              <a:rPr lang="es-419" sz="2000" dirty="0">
                <a:solidFill>
                  <a:schemeClr val="accent5">
                    <a:lumMod val="75000"/>
                  </a:schemeClr>
                </a:solidFill>
              </a:rPr>
              <a:t>Digital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chemeClr val="accent5">
                    <a:lumMod val="75000"/>
                  </a:schemeClr>
                </a:solidFill>
              </a:rPr>
              <a:t>Transparencia y Protección de Datos </a:t>
            </a:r>
            <a:r>
              <a:rPr lang="es-MX" sz="2000" dirty="0" smtClean="0">
                <a:solidFill>
                  <a:schemeClr val="accent5">
                    <a:lumMod val="75000"/>
                  </a:schemeClr>
                </a:solidFill>
              </a:rPr>
              <a:t>Personales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419" sz="2000" dirty="0">
                <a:solidFill>
                  <a:schemeClr val="accent5">
                    <a:lumMod val="75000"/>
                  </a:schemeClr>
                </a:solidFill>
              </a:rPr>
              <a:t>Valuación</a:t>
            </a:r>
            <a:endParaRPr lang="es-419" sz="2000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9" name="Título 1"/>
          <p:cNvSpPr txBox="1">
            <a:spLocks/>
          </p:cNvSpPr>
          <p:nvPr/>
        </p:nvSpPr>
        <p:spPr>
          <a:xfrm>
            <a:off x="4859783" y="1144296"/>
            <a:ext cx="2304497" cy="4749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419" sz="2400" b="1" dirty="0" smtClean="0">
                <a:solidFill>
                  <a:schemeClr val="accent5">
                    <a:lumMod val="75000"/>
                  </a:schemeClr>
                </a:solidFill>
              </a:rPr>
              <a:t>POSGRADO</a:t>
            </a:r>
            <a:endParaRPr lang="es-MX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4" name="Conector recto de flecha 3"/>
          <p:cNvCxnSpPr/>
          <p:nvPr/>
        </p:nvCxnSpPr>
        <p:spPr>
          <a:xfrm flipV="1">
            <a:off x="6202906" y="3707726"/>
            <a:ext cx="1080000" cy="887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" name="Conector recto de flecha 24"/>
          <p:cNvCxnSpPr/>
          <p:nvPr/>
        </p:nvCxnSpPr>
        <p:spPr>
          <a:xfrm flipV="1">
            <a:off x="6202906" y="3228332"/>
            <a:ext cx="1080000" cy="887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Conector recto de flecha 25"/>
          <p:cNvCxnSpPr/>
          <p:nvPr/>
        </p:nvCxnSpPr>
        <p:spPr>
          <a:xfrm flipV="1">
            <a:off x="6202903" y="4187120"/>
            <a:ext cx="1080000" cy="887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Conector recto de flecha 26"/>
          <p:cNvCxnSpPr/>
          <p:nvPr/>
        </p:nvCxnSpPr>
        <p:spPr>
          <a:xfrm flipV="1">
            <a:off x="6202905" y="4666514"/>
            <a:ext cx="1080000" cy="887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8" name="Conector recto de flecha 27"/>
          <p:cNvCxnSpPr/>
          <p:nvPr/>
        </p:nvCxnSpPr>
        <p:spPr>
          <a:xfrm flipV="1">
            <a:off x="6199713" y="5107949"/>
            <a:ext cx="1080000" cy="887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Conector recto de flecha 28"/>
          <p:cNvCxnSpPr/>
          <p:nvPr/>
        </p:nvCxnSpPr>
        <p:spPr>
          <a:xfrm flipV="1">
            <a:off x="6199712" y="5566490"/>
            <a:ext cx="1080000" cy="887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0" name="Conector recto de flecha 29"/>
          <p:cNvCxnSpPr/>
          <p:nvPr/>
        </p:nvCxnSpPr>
        <p:spPr>
          <a:xfrm flipV="1">
            <a:off x="6202903" y="6028778"/>
            <a:ext cx="1080000" cy="887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" name="Conector recto de flecha 30"/>
          <p:cNvCxnSpPr/>
          <p:nvPr/>
        </p:nvCxnSpPr>
        <p:spPr>
          <a:xfrm flipV="1">
            <a:off x="6199712" y="2047968"/>
            <a:ext cx="1080000" cy="887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" name="Título 1"/>
          <p:cNvSpPr txBox="1">
            <a:spLocks/>
          </p:cNvSpPr>
          <p:nvPr/>
        </p:nvSpPr>
        <p:spPr>
          <a:xfrm>
            <a:off x="7725421" y="2998622"/>
            <a:ext cx="3531464" cy="31669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s-419" sz="2000" dirty="0">
                <a:solidFill>
                  <a:schemeClr val="accent5">
                    <a:lumMod val="75000"/>
                  </a:schemeClr>
                </a:solidFill>
              </a:rPr>
              <a:t>En proceso de autoevaluación</a:t>
            </a:r>
          </a:p>
          <a:p>
            <a:pPr>
              <a:lnSpc>
                <a:spcPct val="150000"/>
              </a:lnSpc>
            </a:pPr>
            <a:r>
              <a:rPr lang="es-419" sz="2000" dirty="0" smtClean="0">
                <a:solidFill>
                  <a:schemeClr val="accent5">
                    <a:lumMod val="75000"/>
                  </a:schemeClr>
                </a:solidFill>
              </a:rPr>
              <a:t>PNPC CONACYT</a:t>
            </a:r>
          </a:p>
          <a:p>
            <a:pPr>
              <a:lnSpc>
                <a:spcPct val="150000"/>
              </a:lnSpc>
            </a:pPr>
            <a:r>
              <a:rPr lang="es-419" sz="2000" dirty="0">
                <a:solidFill>
                  <a:schemeClr val="accent5">
                    <a:lumMod val="75000"/>
                  </a:schemeClr>
                </a:solidFill>
              </a:rPr>
              <a:t>PNPC CONACYT</a:t>
            </a:r>
          </a:p>
          <a:p>
            <a:pPr>
              <a:lnSpc>
                <a:spcPct val="150000"/>
              </a:lnSpc>
            </a:pPr>
            <a:r>
              <a:rPr lang="es-419" sz="2000" dirty="0" smtClean="0">
                <a:solidFill>
                  <a:schemeClr val="accent5">
                    <a:lumMod val="75000"/>
                  </a:schemeClr>
                </a:solidFill>
              </a:rPr>
              <a:t>En </a:t>
            </a:r>
            <a:r>
              <a:rPr lang="es-419" sz="2000" dirty="0">
                <a:solidFill>
                  <a:schemeClr val="accent5">
                    <a:lumMod val="75000"/>
                  </a:schemeClr>
                </a:solidFill>
              </a:rPr>
              <a:t>proceso de autoevaluación</a:t>
            </a:r>
          </a:p>
          <a:p>
            <a:pPr>
              <a:lnSpc>
                <a:spcPct val="150000"/>
              </a:lnSpc>
            </a:pPr>
            <a:r>
              <a:rPr lang="es-419" sz="2000" dirty="0">
                <a:solidFill>
                  <a:schemeClr val="accent5">
                    <a:lumMod val="75000"/>
                  </a:schemeClr>
                </a:solidFill>
              </a:rPr>
              <a:t>En proceso de autoevaluación</a:t>
            </a:r>
          </a:p>
          <a:p>
            <a:pPr>
              <a:lnSpc>
                <a:spcPct val="150000"/>
              </a:lnSpc>
            </a:pPr>
            <a:r>
              <a:rPr lang="es-419" sz="2000" dirty="0">
                <a:solidFill>
                  <a:schemeClr val="accent5">
                    <a:lumMod val="75000"/>
                  </a:schemeClr>
                </a:solidFill>
              </a:rPr>
              <a:t>PNPC CONACYT</a:t>
            </a:r>
          </a:p>
          <a:p>
            <a:pPr>
              <a:lnSpc>
                <a:spcPct val="150000"/>
              </a:lnSpc>
            </a:pPr>
            <a:r>
              <a:rPr lang="es-419" sz="2000" dirty="0" smtClean="0">
                <a:solidFill>
                  <a:schemeClr val="accent5">
                    <a:lumMod val="75000"/>
                  </a:schemeClr>
                </a:solidFill>
              </a:rPr>
              <a:t>En </a:t>
            </a:r>
            <a:r>
              <a:rPr lang="es-419" sz="2000" dirty="0">
                <a:solidFill>
                  <a:schemeClr val="accent5">
                    <a:lumMod val="75000"/>
                  </a:schemeClr>
                </a:solidFill>
              </a:rPr>
              <a:t>proceso de autoevaluación</a:t>
            </a:r>
          </a:p>
        </p:txBody>
      </p:sp>
      <p:sp>
        <p:nvSpPr>
          <p:cNvPr id="21" name="Título 1"/>
          <p:cNvSpPr txBox="1">
            <a:spLocks/>
          </p:cNvSpPr>
          <p:nvPr/>
        </p:nvSpPr>
        <p:spPr>
          <a:xfrm>
            <a:off x="7725421" y="1809396"/>
            <a:ext cx="3531464" cy="4690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s-419" sz="2000" dirty="0">
                <a:solidFill>
                  <a:schemeClr val="accent5">
                    <a:lumMod val="75000"/>
                  </a:schemeClr>
                </a:solidFill>
              </a:rPr>
              <a:t>En proceso </a:t>
            </a:r>
            <a:r>
              <a:rPr lang="es-419" sz="2000" dirty="0" smtClean="0">
                <a:solidFill>
                  <a:schemeClr val="accent5">
                    <a:lumMod val="75000"/>
                  </a:schemeClr>
                </a:solidFill>
              </a:rPr>
              <a:t>de autoevaluación</a:t>
            </a:r>
            <a:endParaRPr lang="es-419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098" name="Picture 2" descr="Resultado de imagen para logo conacyt pnpc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029"/>
          <a:stretch/>
        </p:blipFill>
        <p:spPr bwMode="auto">
          <a:xfrm>
            <a:off x="9666295" y="3508544"/>
            <a:ext cx="454249" cy="345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Resultado de imagen para logo conacyt pnpc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14" t="11360" r="17577" b="12524"/>
          <a:stretch/>
        </p:blipFill>
        <p:spPr bwMode="auto">
          <a:xfrm>
            <a:off x="10300416" y="3512416"/>
            <a:ext cx="388298" cy="337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Resultado de imagen para logo conacyt pnpc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029"/>
          <a:stretch/>
        </p:blipFill>
        <p:spPr bwMode="auto">
          <a:xfrm>
            <a:off x="9666295" y="3987938"/>
            <a:ext cx="454249" cy="345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Resultado de imagen para logo conacyt pnpc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14" t="11360" r="17577" b="12524"/>
          <a:stretch/>
        </p:blipFill>
        <p:spPr bwMode="auto">
          <a:xfrm>
            <a:off x="10300416" y="3991810"/>
            <a:ext cx="388298" cy="337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Resultado de imagen para logo conacyt pnpc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029"/>
          <a:stretch/>
        </p:blipFill>
        <p:spPr bwMode="auto">
          <a:xfrm>
            <a:off x="9666295" y="5280398"/>
            <a:ext cx="454249" cy="345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Resultado de imagen para logo conacyt pnpc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14" t="11360" r="17577" b="12524"/>
          <a:stretch/>
        </p:blipFill>
        <p:spPr bwMode="auto">
          <a:xfrm>
            <a:off x="10300416" y="5284270"/>
            <a:ext cx="388298" cy="337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http://www.udgvirtual.udg.mx/sites/default/files/logo_udgvirtual_marca_registrada_chic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3976" y="6470623"/>
            <a:ext cx="1810729" cy="233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4211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858484" y="2388094"/>
            <a:ext cx="10515600" cy="1899822"/>
          </a:xfrm>
        </p:spPr>
        <p:txBody>
          <a:bodyPr>
            <a:noAutofit/>
          </a:bodyPr>
          <a:lstStyle/>
          <a:p>
            <a:r>
              <a:rPr lang="es-MX" sz="6000" b="1" dirty="0"/>
              <a:t>Estudios de egresados y empleadores</a:t>
            </a:r>
          </a:p>
        </p:txBody>
      </p:sp>
    </p:spTree>
    <p:extLst>
      <p:ext uri="{BB962C8B-B14F-4D97-AF65-F5344CB8AC3E}">
        <p14:creationId xmlns:p14="http://schemas.microsoft.com/office/powerpoint/2010/main" val="2118769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3960</TotalTime>
  <Words>1258</Words>
  <Application>Microsoft Office PowerPoint</Application>
  <PresentationFormat>Panorámica</PresentationFormat>
  <Paragraphs>445</Paragraphs>
  <Slides>37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37</vt:i4>
      </vt:variant>
    </vt:vector>
  </HeadingPairs>
  <TitlesOfParts>
    <vt:vector size="43" baseType="lpstr">
      <vt:lpstr>Arial</vt:lpstr>
      <vt:lpstr>Calibri</vt:lpstr>
      <vt:lpstr>Calibri Light</vt:lpstr>
      <vt:lpstr>Franklin Gothic Demi</vt:lpstr>
      <vt:lpstr>Wingdings</vt:lpstr>
      <vt:lpstr>Tema de Office</vt:lpstr>
      <vt:lpstr>Panel:   Impacto en el mercado laboral  de los egresados</vt:lpstr>
      <vt:lpstr>Programa de Atención y Seguimiento de Egresados </vt:lpstr>
      <vt:lpstr>Acciones y servicios</vt:lpstr>
      <vt:lpstr>Impulso a la titulación</vt:lpstr>
      <vt:lpstr>Presentación de PowerPoint</vt:lpstr>
      <vt:lpstr>Calidad de los Programas Educativos</vt:lpstr>
      <vt:lpstr>Programas educativos de calidad</vt:lpstr>
      <vt:lpstr>Programas educativos de calidad</vt:lpstr>
      <vt:lpstr>Estudios de egresados y empleadores</vt:lpstr>
      <vt:lpstr>Estudio de egresados</vt:lpstr>
      <vt:lpstr>Estudio de empleadores</vt:lpstr>
      <vt:lpstr>Encuesta de egreso</vt:lpstr>
      <vt:lpstr>PRINCIPALES RESULTADOS</vt:lpstr>
      <vt:lpstr>PRINCIPALES RESULTADOS</vt:lpstr>
      <vt:lpstr>PRINCIPALES RESULTADOS</vt:lpstr>
      <vt:lpstr>PRINCIPALES RESULTADOS</vt:lpstr>
      <vt:lpstr>PRINCIPALES RESULTADOS</vt:lpstr>
      <vt:lpstr>PRINCIPALES RESULTADOS</vt:lpstr>
      <vt:lpstr>PRINCIPALES RESULTADOS</vt:lpstr>
      <vt:lpstr>PRINCIPALES RESULTADOS</vt:lpstr>
      <vt:lpstr>PRINCIPALES RESULTADOS</vt:lpstr>
      <vt:lpstr>PRINCIPALES RESULTADOS</vt:lpstr>
      <vt:lpstr>PRINCIPALES RESULTADOS</vt:lpstr>
      <vt:lpstr>PRINCIPALES RESULTADOS</vt:lpstr>
      <vt:lpstr>PRINCIPALES RESULTADOS</vt:lpstr>
      <vt:lpstr>PRINCIPALES RESULTADOS</vt:lpstr>
      <vt:lpstr>PRINCIPALES RESULTADOS</vt:lpstr>
      <vt:lpstr>PRINCIPALES RESULTADOS</vt:lpstr>
      <vt:lpstr>PRINCIPALES RESULTADOS</vt:lpstr>
      <vt:lpstr>PRINCIPALES RESULTADOS</vt:lpstr>
      <vt:lpstr>Evaluación curricular y actualización de contenidos</vt:lpstr>
      <vt:lpstr>Evaluación curricular y actualización de contenidos</vt:lpstr>
      <vt:lpstr>Bolsa de trabajo</vt:lpstr>
      <vt:lpstr>BOLSA DE TRABAJO</vt:lpstr>
      <vt:lpstr>Presentación de PowerPoint</vt:lpstr>
      <vt:lpstr>BOLSA DE TRABAJO</vt:lpstr>
      <vt:lpstr>Panel:   Impacto en el mercado laboral  de los egresados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Título: Franklin Gothic Demi de 30 pts.  a dos líneas</dc:title>
  <dc:creator>Paulina -</dc:creator>
  <cp:lastModifiedBy>Adan Sanchez</cp:lastModifiedBy>
  <cp:revision>721</cp:revision>
  <dcterms:created xsi:type="dcterms:W3CDTF">2016-09-27T20:00:10Z</dcterms:created>
  <dcterms:modified xsi:type="dcterms:W3CDTF">2018-09-21T04:27:16Z</dcterms:modified>
</cp:coreProperties>
</file>